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2.jpeg" ContentType="image/jpeg"/>
  <Override PartName="/ppt/media/image11.jpeg" ContentType="image/jpeg"/>
  <Override PartName="/ppt/media/image10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png" ContentType="image/png"/>
  <Override PartName="/ppt/media/image14.jpeg" ContentType="image/jpeg"/>
  <Override PartName="/ppt/media/image5.png" ContentType="image/png"/>
  <Override PartName="/ppt/media/image4.jpeg" ContentType="image/jpeg"/>
  <Override PartName="/ppt/media/image3.png" ContentType="image/png"/>
  <Override PartName="/ppt/media/image13.jpeg" ContentType="image/jpeg"/>
  <Override PartName="/ppt/media/image2.png" ContentType="image/png"/>
  <Override PartName="/ppt/media/image1.jpeg" ContentType="image/jpe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ubTitle"/>
          </p:nvPr>
        </p:nvSpPr>
        <p:spPr>
          <a:xfrm>
            <a:off x="457200" y="3699720"/>
            <a:ext cx="8305560" cy="1142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200" strike="noStrike">
                <a:solidFill>
                  <a:srgbClr val="fefac9"/>
                </a:solidFill>
                <a:latin typeface="Constantia"/>
              </a:rPr>
              <a:t>Образец подзаголовка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57200" y="1433880"/>
            <a:ext cx="8305560" cy="19807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4800" strike="noStrike">
                <a:solidFill>
                  <a:srgbClr val="dbdbdb"/>
                </a:solidFill>
                <a:latin typeface="Constantia"/>
              </a:rPr>
              <a:t>Образец заголовка</a:t>
            </a:r>
            <a:endParaRPr/>
          </a:p>
        </p:txBody>
      </p:sp>
      <p:sp>
        <p:nvSpPr>
          <p:cNvPr id="2" name="Line 3"/>
          <p:cNvSpPr/>
          <p:nvPr/>
        </p:nvSpPr>
        <p:spPr>
          <a:xfrm>
            <a:off x="146340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4708440" y="3549960"/>
            <a:ext cx="2971800" cy="1440"/>
          </a:xfrm>
          <a:prstGeom prst="line">
            <a:avLst/>
          </a:prstGeom>
          <a:ln w="9360">
            <a:solidFill>
              <a:schemeClr val="bg2">
                <a:tint val="20000"/>
              </a:schemeClr>
            </a:solidFill>
            <a:round/>
          </a:ln>
        </p:spPr>
      </p:sp>
      <p:sp>
        <p:nvSpPr>
          <p:cNvPr id="4" name="CustomShape 5"/>
          <p:cNvSpPr/>
          <p:nvPr/>
        </p:nvSpPr>
        <p:spPr>
          <a:xfrm>
            <a:off x="4540320" y="3526200"/>
            <a:ext cx="45360" cy="45360"/>
          </a:xfrm>
          <a:prstGeom prst="ellipse">
            <a:avLst/>
          </a:prstGeom>
          <a:ln>
            <a:round/>
          </a:ln>
          <a:effectLst>
            <a:outerShdw algn="tl" blurRad="31750" dir="2700000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fefac9"/>
                </a:solidFill>
                <a:latin typeface="Constantia"/>
              </a:rPr>
              <a:t>23.12.15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1584F2B9-D52C-40C3-A79A-05C60D3386CE}" type="slidenum">
              <a:rPr lang="ru-RU" sz="1600" strike="noStrike">
                <a:solidFill>
                  <a:srgbClr val="fefac9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600">
                <a:latin typeface="Constant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100"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900"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fefac9"/>
                </a:solidFill>
                <a:latin typeface="Constantia"/>
              </a:rPr>
              <a:t>23.12.15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fld id="{8FE45EB4-2F3F-46E8-AD02-6E9268E42CA3}" type="slidenum">
              <a:rPr lang="ru-RU" sz="1600" strike="noStrike">
                <a:solidFill>
                  <a:srgbClr val="fefac9"/>
                </a:solidFill>
                <a:latin typeface="Constantia"/>
              </a:rPr>
              <a:t>&lt;номер&gt;</a:t>
            </a:fld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Constantia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2600">
                <a:latin typeface="Constanti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100">
                <a:latin typeface="Constanti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1900">
                <a:latin typeface="Constanti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1600">
                <a:latin typeface="Constanti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onstantia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0040" y="2714760"/>
            <a:ext cx="8286480" cy="3500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0" y="1412640"/>
            <a:ext cx="9060840" cy="198072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4800" strike="noStrike">
                <a:solidFill>
                  <a:srgbClr val="000000"/>
                </a:solidFill>
                <a:latin typeface="Times New Roman"/>
              </a:rPr>
              <a:t>Проект</a:t>
            </a:r>
            <a:r>
              <a:rPr lang="ru-RU" sz="4800" strike="noStrike">
                <a:solidFill>
                  <a:srgbClr val="000000"/>
                </a:solidFill>
                <a:latin typeface="Times New Roman"/>
              </a:rPr>
              <a:t>
</a:t>
            </a:r>
            <a:r>
              <a:rPr lang="ru-RU" sz="4800" strike="noStrike">
                <a:solidFill>
                  <a:srgbClr val="000000"/>
                </a:solidFill>
                <a:latin typeface="Times New Roman"/>
              </a:rPr>
              <a:t>Учимся понимать сверстника без слов</a:t>
            </a:r>
            <a:endParaRPr/>
          </a:p>
        </p:txBody>
      </p:sp>
      <p:sp>
        <p:nvSpPr>
          <p:cNvPr id="84" name="CustomShape 3"/>
          <p:cNvSpPr/>
          <p:nvPr/>
        </p:nvSpPr>
        <p:spPr>
          <a:xfrm>
            <a:off x="3708000" y="4005000"/>
            <a:ext cx="4571640" cy="219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Проектная группа: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Руководитель: Финагенов Яков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Участники: Рязанов Артемий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Каинов Иван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Алиева Лейла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strike="noStrike">
                <a:solidFill>
                  <a:srgbClr val="000000"/>
                </a:solidFill>
                <a:latin typeface="Times New Roman"/>
              </a:rPr>
              <a:t>Ларионовой Анны, 6в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Консультант: Смирнова О.М.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2" descr=""/>
          <p:cNvPicPr/>
          <p:nvPr/>
        </p:nvPicPr>
        <p:blipFill>
          <a:blip r:embed="rId1"/>
          <a:stretch/>
        </p:blipFill>
        <p:spPr>
          <a:xfrm>
            <a:off x="2555640" y="4444200"/>
            <a:ext cx="3456000" cy="2304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20" name="CustomShape 1"/>
          <p:cNvSpPr/>
          <p:nvPr/>
        </p:nvSpPr>
        <p:spPr>
          <a:xfrm>
            <a:off x="611640" y="476640"/>
            <a:ext cx="7848360" cy="411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План тренинга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Занятие 1. Вводное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1.1. Теоретическая подготовка по теме «Невербальная коммуникация»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Занятие 2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2.1. Повторение основного теоретического материала по невербальной коммуникации и ее способам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2.2. Упражнение на точность невербальной коммуникации «Мешок Деда Мороза»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23640" y="1628640"/>
            <a:ext cx="84967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План тренинга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Занятие 3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3.1. Повторение способов невербальной передачи информации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3.2. Тренировка умения понимать переживания подростков-героев художественного произведения по их невербальной коммуникации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3.3. Тренировка невербальной коммуникации со сверстниками (игры и упражнения)</a:t>
            </a:r>
            <a:endParaRPr/>
          </a:p>
        </p:txBody>
      </p:sp>
      <p:pic>
        <p:nvPicPr>
          <p:cNvPr id="122" name="Рисунок 3" descr=""/>
          <p:cNvPicPr/>
          <p:nvPr/>
        </p:nvPicPr>
        <p:blipFill>
          <a:blip r:embed="rId1"/>
          <a:stretch/>
        </p:blipFill>
        <p:spPr>
          <a:xfrm>
            <a:off x="5508000" y="4437000"/>
            <a:ext cx="3456000" cy="2304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3" name="Рисунок 4" descr=""/>
          <p:cNvPicPr/>
          <p:nvPr/>
        </p:nvPicPr>
        <p:blipFill>
          <a:blip r:embed="rId2"/>
          <a:stretch/>
        </p:blipFill>
        <p:spPr>
          <a:xfrm>
            <a:off x="11520" y="188640"/>
            <a:ext cx="3348000" cy="2232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3" descr=""/>
          <p:cNvPicPr/>
          <p:nvPr/>
        </p:nvPicPr>
        <p:blipFill>
          <a:blip r:embed="rId1"/>
          <a:stretch/>
        </p:blipFill>
        <p:spPr>
          <a:xfrm>
            <a:off x="2699640" y="3744360"/>
            <a:ext cx="4051800" cy="270108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25" name="CustomShape 1"/>
          <p:cNvSpPr/>
          <p:nvPr/>
        </p:nvSpPr>
        <p:spPr>
          <a:xfrm>
            <a:off x="395640" y="764640"/>
            <a:ext cx="8343360" cy="292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План тренинга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Занятие 4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4.1. Тренировка умения понимать переживания подростков-героев художественного произведения по их невербальной коммуникации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4.2. Упражнения для тренировки невербальной коммуникации со сверстниками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0" y="-9720"/>
            <a:ext cx="9143640" cy="672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000" strike="noStrike">
                <a:solidFill>
                  <a:srgbClr val="000000"/>
                </a:solidFill>
                <a:latin typeface="Times New Roman"/>
              </a:rPr>
              <a:t>Список литературы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Анн Л.Ф Психологический тренинг с подростками. – СПб.: Питер, 2004. – 271 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Васюра С.А. Коммуникативная активность школьников подросткового возраста и ее развитие //Психологическая наука и образование. - 2002.- № 3. - 2002.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Ильин Е. П. Психология общения и межличностных отношений. — СПб.: Питер, 2009. — 576 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Кинни Д. Дневник слабака. Родрик рулит. / Пер с англ.– М.: Рид Медиа. 2014. – 224с.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Коццолино М. Невербальная коммуникация. Теории, функции, язык и знак. 2-е изд., испр. / Пер. с итал. –X.: Изд-во «Гуманитарный Центр»/Шипилова О.А., 2015. – 224 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Крайг Г., Бокум Д. Психология развития. — 9-е изд. — СПб.: Питер, 2005. — 940 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Лабунская В. А. Экспрессия человека: общение и межличностное познание. — Ростов н/Д: Феникс, 1999. —608 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Лабунская В.А. Невербальное поведение: структура и функции // Социальная психология: Хрестоматия: Учебное пособие для студентов вузов / Сост. Е. П. Белинская, О. А. Тихомандрицкая. — М: Аспект Пресс, 2003. .— 475 с. – с. 84-107.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Мухина B. Возрастная психология. Феноменология развития. 10-е изд., перераб. и доп. - М.: Академия, 2006. - 608 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Поливанова К.Н. Психология возрастных кризисов: Учеб. пособие для студ. высш. пед. учеб. заведений. - М.: Издательский центр «Академия», 2000. - 184 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Риордан Р. Перси Джексон и похититель молний. - М.: «Эксмо», СПб.: ИД «Домино», 2010. – 512 с.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Савкова З.В. Язык чувств. (Жесты и мимика как средство общения). – Режим доступа - http://www.gumer.info/bibliotek_Buks/Psihol/Article/Savk_JazChuv.php. – Дата обращение 29 октября 2015 г.</a:t>
            </a:r>
            <a:endParaRPr/>
          </a:p>
          <a:p>
            <a:pPr algn="just">
              <a:lnSpc>
                <a:spcPct val="100000"/>
              </a:lnSpc>
              <a:buFont typeface="Constantia"/>
              <a:buAutoNum type="arabicPeriod"/>
            </a:pPr>
            <a:r>
              <a:rPr lang="ru-RU" sz="1600" strike="noStrike">
                <a:solidFill>
                  <a:srgbClr val="000000"/>
                </a:solidFill>
                <a:latin typeface="Times New Roman"/>
              </a:rPr>
              <a:t>Степанов С. Язык внешности. Жесты, мимика, черты лица, почерк и одежда. Искусство видеть человека насквозь, ориентируясь на тончайшие нюансы его облика. – М.: Эксмо-Пресс, 2001. – 412 с.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strike="noStrike">
                <a:solidFill>
                  <a:srgbClr val="ffffff"/>
                </a:solidFill>
                <a:latin typeface="Times New Roman"/>
              </a:rPr>
              <a:t> 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764640"/>
            <a:ext cx="9143640" cy="20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trike="noStrike">
                <a:solidFill>
                  <a:srgbClr val="000000"/>
                </a:solidFill>
                <a:latin typeface="Times New Roman"/>
              </a:rPr>
              <a:t>Проблема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Важно для подростков понимать невербальную коммуникацию своих сверстников, так как общение со сверстниками является для них ведущей деятельностью</a:t>
            </a:r>
            <a:endParaRPr/>
          </a:p>
        </p:txBody>
      </p:sp>
      <p:pic>
        <p:nvPicPr>
          <p:cNvPr id="86" name="Рисунок 2" descr=""/>
          <p:cNvPicPr/>
          <p:nvPr/>
        </p:nvPicPr>
        <p:blipFill>
          <a:blip r:embed="rId1"/>
          <a:stretch/>
        </p:blipFill>
        <p:spPr>
          <a:xfrm>
            <a:off x="1619640" y="3017160"/>
            <a:ext cx="5364360" cy="36162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07640" y="764640"/>
            <a:ext cx="9143640" cy="30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Цель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Развитие способности младших подростков понимать невербальную коммуникацию сверстников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Продукт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Сценарий тренинга способности понимать переживания подростков, выраженные с помощью невербальных средств</a:t>
            </a:r>
            <a:endParaRPr/>
          </a:p>
        </p:txBody>
      </p:sp>
      <p:pic>
        <p:nvPicPr>
          <p:cNvPr id="88" name="Рисунок 2" descr=""/>
          <p:cNvPicPr/>
          <p:nvPr/>
        </p:nvPicPr>
        <p:blipFill>
          <a:blip r:embed="rId1"/>
          <a:stretch/>
        </p:blipFill>
        <p:spPr>
          <a:xfrm>
            <a:off x="4140000" y="4005000"/>
            <a:ext cx="3995640" cy="2638440"/>
          </a:xfrm>
          <a:prstGeom prst="rect">
            <a:avLst/>
          </a:prstGeom>
          <a:ln>
            <a:noFill/>
          </a:ln>
          <a:effectLst>
            <a:reflection algn="bl" blurRad="6350" dir="5400000" endA="300" endPos="90000" rotWithShape="0" stA="50000" sy="-100000"/>
            <a:softEdge rad="317500"/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394560"/>
            <a:ext cx="9143640" cy="55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З</a:t>
            </a:r>
            <a:r>
              <a:rPr b="1" lang="ru-RU" strike="noStrike">
                <a:solidFill>
                  <a:srgbClr val="000000"/>
                </a:solidFill>
                <a:latin typeface="Times New Roman"/>
              </a:rPr>
              <a:t>адачи</a:t>
            </a:r>
            <a:r>
              <a:rPr lang="ru-RU" strike="noStrike">
                <a:solidFill>
                  <a:srgbClr val="000000"/>
                </a:solidFill>
                <a:latin typeface="Times New Roman"/>
              </a:rPr>
              <a:t>: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Изучить понятие невербальной коммуникации и ее способы.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Изучить особенности общения младших подростков.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Составить теоретическую записку об особенностях невербальной коммуникации для разрабатываемого тренинга.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Составить план тренинга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Подобрать материалы для развития способности понимать переживания сверстников по их невербальной коммуникации (тексты из литературных произведений о подростках, видеоматериалы к этим текстам (со звуком и без)).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Подобрать игры для развития понимания подростками невербальной коммуникации сверстников.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Составить сценарий тренинга.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Провести апробацию элементов тренинга в группах учащихся 5-6 классов СП «Пугачёвская, 6а» гимназии №1505.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trike="noStrike">
                <a:solidFill>
                  <a:srgbClr val="000000"/>
                </a:solidFill>
                <a:latin typeface="Times New Roman"/>
              </a:rPr>
              <a:t>Оценка качества продукта</a:t>
            </a:r>
            <a:r>
              <a:rPr lang="ru-RU" strike="noStrike">
                <a:solidFill>
                  <a:srgbClr val="000000"/>
                </a:solidFill>
                <a:latin typeface="Times New Roman"/>
              </a:rPr>
              <a:t>: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Полный сценарий тренинга (теоретическое введение, материалы, задания и инструкции к ним).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Доступно сформулированный теоретический обзор о невербальной коммуникации.</a:t>
            </a:r>
            <a:endParaRPr/>
          </a:p>
          <a:p>
            <a:pPr algn="ctr">
              <a:lnSpc>
                <a:spcPct val="100000"/>
              </a:lnSpc>
              <a:buFont typeface="Constantia"/>
              <a:buAutoNum type="arabicPeriod"/>
            </a:pPr>
            <a:r>
              <a:rPr lang="ru-RU" strike="noStrike">
                <a:solidFill>
                  <a:srgbClr val="000000"/>
                </a:solidFill>
                <a:latin typeface="Times New Roman"/>
              </a:rPr>
              <a:t>Чётко сформулированные инструкции и вопросы к заданиям.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0" y="938160"/>
            <a:ext cx="2475720" cy="222480"/>
          </a:xfrm>
          <a:custGeom>
            <a:avLst/>
            <a:gdLst/>
            <a:ahLst/>
            <a:rect l="0" t="0" r="r" b="b"/>
            <a:pathLst>
              <a:path w="2476135" h="222978">
                <a:moveTo>
                  <a:pt x="0" y="0"/>
                </a:moveTo>
                <a:lnTo>
                  <a:pt x="0" y="111488"/>
                </a:lnTo>
                <a:lnTo>
                  <a:pt x="2476134" y="111488"/>
                </a:lnTo>
                <a:lnTo>
                  <a:pt x="2476134" y="222977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4526280" y="938160"/>
            <a:ext cx="91080" cy="222480"/>
          </a:xfrm>
          <a:custGeom>
            <a:avLst/>
            <a:gdLst/>
            <a:ahLst/>
            <a:rect l="0" t="0" r="r" b="b"/>
            <a:pathLst>
              <a:path w="42929" h="222978">
                <a:moveTo>
                  <a:pt x="0" y="0"/>
                </a:moveTo>
                <a:lnTo>
                  <a:pt x="0" y="111488"/>
                </a:lnTo>
                <a:lnTo>
                  <a:pt x="42928" y="111488"/>
                </a:lnTo>
                <a:lnTo>
                  <a:pt x="42928" y="222977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1419840" y="1909440"/>
            <a:ext cx="269280" cy="4347360"/>
          </a:xfrm>
          <a:custGeom>
            <a:avLst/>
            <a:gdLst/>
            <a:ahLst/>
            <a:rect l="0" t="0" r="r" b="b"/>
            <a:pathLst>
              <a:path w="269589" h="4347836">
                <a:moveTo>
                  <a:pt x="0" y="0"/>
                </a:moveTo>
                <a:lnTo>
                  <a:pt x="0" y="4347835"/>
                </a:lnTo>
                <a:lnTo>
                  <a:pt x="269588" y="4347835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dir="t" rig="chilly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1419840" y="1909440"/>
            <a:ext cx="269280" cy="3548520"/>
          </a:xfrm>
          <a:custGeom>
            <a:avLst/>
            <a:gdLst/>
            <a:ahLst/>
            <a:rect l="0" t="0" r="r" b="b"/>
            <a:pathLst>
              <a:path w="269589" h="3548944">
                <a:moveTo>
                  <a:pt x="0" y="0"/>
                </a:moveTo>
                <a:lnTo>
                  <a:pt x="0" y="3548943"/>
                </a:lnTo>
                <a:lnTo>
                  <a:pt x="269588" y="354894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dir="t" rig="chilly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1419840" y="1909440"/>
            <a:ext cx="269280" cy="2749680"/>
          </a:xfrm>
          <a:custGeom>
            <a:avLst/>
            <a:gdLst/>
            <a:ahLst/>
            <a:rect l="0" t="0" r="r" b="b"/>
            <a:pathLst>
              <a:path w="269589" h="2750051">
                <a:moveTo>
                  <a:pt x="0" y="0"/>
                </a:moveTo>
                <a:lnTo>
                  <a:pt x="0" y="2750050"/>
                </a:lnTo>
                <a:lnTo>
                  <a:pt x="269588" y="2750050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dir="t" rig="chilly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1419840" y="1909440"/>
            <a:ext cx="269280" cy="1995840"/>
          </a:xfrm>
          <a:custGeom>
            <a:avLst/>
            <a:gdLst/>
            <a:ahLst/>
            <a:rect l="0" t="0" r="r" b="b"/>
            <a:pathLst>
              <a:path w="269589" h="1996176">
                <a:moveTo>
                  <a:pt x="0" y="0"/>
                </a:moveTo>
                <a:lnTo>
                  <a:pt x="0" y="1996175"/>
                </a:lnTo>
                <a:lnTo>
                  <a:pt x="269588" y="1996175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dir="t" rig="chilly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6" name="CustomShape 7"/>
          <p:cNvSpPr/>
          <p:nvPr/>
        </p:nvSpPr>
        <p:spPr>
          <a:xfrm>
            <a:off x="1419840" y="1909440"/>
            <a:ext cx="269280" cy="1242000"/>
          </a:xfrm>
          <a:custGeom>
            <a:avLst/>
            <a:gdLst/>
            <a:ahLst/>
            <a:rect l="0" t="0" r="r" b="b"/>
            <a:pathLst>
              <a:path w="269589" h="1242301">
                <a:moveTo>
                  <a:pt x="0" y="0"/>
                </a:moveTo>
                <a:lnTo>
                  <a:pt x="0" y="1242300"/>
                </a:lnTo>
                <a:lnTo>
                  <a:pt x="269588" y="1242300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dir="t" rig="chilly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7" name="CustomShape 8"/>
          <p:cNvSpPr/>
          <p:nvPr/>
        </p:nvSpPr>
        <p:spPr>
          <a:xfrm>
            <a:off x="1419840" y="1909440"/>
            <a:ext cx="269280" cy="488160"/>
          </a:xfrm>
          <a:custGeom>
            <a:avLst/>
            <a:gdLst/>
            <a:ahLst/>
            <a:rect l="0" t="0" r="r" b="b"/>
            <a:pathLst>
              <a:path w="269589" h="488427">
                <a:moveTo>
                  <a:pt x="0" y="0"/>
                </a:moveTo>
                <a:lnTo>
                  <a:pt x="0" y="488426"/>
                </a:lnTo>
                <a:lnTo>
                  <a:pt x="269588" y="488426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dir="t" rig="chilly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8" name="CustomShape 9"/>
          <p:cNvSpPr/>
          <p:nvPr/>
        </p:nvSpPr>
        <p:spPr>
          <a:xfrm>
            <a:off x="2138760" y="938160"/>
            <a:ext cx="2432880" cy="222480"/>
          </a:xfrm>
          <a:custGeom>
            <a:avLst/>
            <a:gdLst/>
            <a:ahLst/>
            <a:rect l="0" t="0" r="r" b="b"/>
            <a:pathLst>
              <a:path w="2433206" h="222978">
                <a:moveTo>
                  <a:pt x="2433205" y="0"/>
                </a:moveTo>
                <a:lnTo>
                  <a:pt x="2433205" y="111488"/>
                </a:lnTo>
                <a:lnTo>
                  <a:pt x="0" y="111488"/>
                </a:lnTo>
                <a:lnTo>
                  <a:pt x="0" y="222977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threePt" dir="t"/>
          </a:scene3d>
          <a:sp3d z="-40000" prstMaterial="matte"/>
        </p:spPr>
        <p:style>
          <a:lnRef idx="2"/>
          <a:fillRef idx="0"/>
          <a:effectRef idx="0"/>
          <a:fontRef idx="minor"/>
        </p:style>
      </p:sp>
      <p:sp>
        <p:nvSpPr>
          <p:cNvPr id="99" name="CustomShape 10"/>
          <p:cNvSpPr/>
          <p:nvPr/>
        </p:nvSpPr>
        <p:spPr>
          <a:xfrm>
            <a:off x="1972440" y="407160"/>
            <a:ext cx="5199120" cy="530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5120" rIns="15120" tIns="15120" bIns="15120" anchor="ctr"/>
          <a:p>
            <a:pPr algn="ctr">
              <a:lnSpc>
                <a:spcPct val="9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Constantia"/>
              </a:rPr>
              <a:t>Невербальная коммуникация</a:t>
            </a:r>
            <a:endParaRPr/>
          </a:p>
        </p:txBody>
      </p:sp>
      <p:sp>
        <p:nvSpPr>
          <p:cNvPr id="100" name="CustomShape 11"/>
          <p:cNvSpPr/>
          <p:nvPr/>
        </p:nvSpPr>
        <p:spPr>
          <a:xfrm>
            <a:off x="1240200" y="1161000"/>
            <a:ext cx="1796760" cy="74808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Кинесика</a:t>
            </a:r>
            <a:endParaRPr/>
          </a:p>
        </p:txBody>
      </p:sp>
      <p:sp>
        <p:nvSpPr>
          <p:cNvPr id="101" name="CustomShape 12"/>
          <p:cNvSpPr/>
          <p:nvPr/>
        </p:nvSpPr>
        <p:spPr>
          <a:xfrm>
            <a:off x="1689480" y="2132640"/>
            <a:ext cx="1441800" cy="530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Мимика</a:t>
            </a:r>
            <a:endParaRPr/>
          </a:p>
        </p:txBody>
      </p:sp>
      <p:sp>
        <p:nvSpPr>
          <p:cNvPr id="102" name="CustomShape 13"/>
          <p:cNvSpPr/>
          <p:nvPr/>
        </p:nvSpPr>
        <p:spPr>
          <a:xfrm>
            <a:off x="1689480" y="2886480"/>
            <a:ext cx="1486800" cy="530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Жесты</a:t>
            </a:r>
            <a:endParaRPr/>
          </a:p>
        </p:txBody>
      </p:sp>
      <p:sp>
        <p:nvSpPr>
          <p:cNvPr id="103" name="CustomShape 14"/>
          <p:cNvSpPr/>
          <p:nvPr/>
        </p:nvSpPr>
        <p:spPr>
          <a:xfrm>
            <a:off x="1689480" y="3640320"/>
            <a:ext cx="1486800" cy="530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Позы</a:t>
            </a:r>
            <a:endParaRPr/>
          </a:p>
        </p:txBody>
      </p:sp>
      <p:sp>
        <p:nvSpPr>
          <p:cNvPr id="104" name="CustomShape 15"/>
          <p:cNvSpPr/>
          <p:nvPr/>
        </p:nvSpPr>
        <p:spPr>
          <a:xfrm>
            <a:off x="1689480" y="4394160"/>
            <a:ext cx="1486800" cy="530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Пантомима</a:t>
            </a:r>
            <a:endParaRPr/>
          </a:p>
        </p:txBody>
      </p:sp>
      <p:sp>
        <p:nvSpPr>
          <p:cNvPr id="105" name="CustomShape 16"/>
          <p:cNvSpPr/>
          <p:nvPr/>
        </p:nvSpPr>
        <p:spPr>
          <a:xfrm>
            <a:off x="1689480" y="5148000"/>
            <a:ext cx="1583640" cy="620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Визуальный</a:t>
            </a:r>
            <a:endParaRPr/>
          </a:p>
        </p:txBody>
      </p:sp>
      <p:sp>
        <p:nvSpPr>
          <p:cNvPr id="106" name="CustomShape 17"/>
          <p:cNvSpPr/>
          <p:nvPr/>
        </p:nvSpPr>
        <p:spPr>
          <a:xfrm>
            <a:off x="1689480" y="5991840"/>
            <a:ext cx="1534680" cy="530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Тактильный</a:t>
            </a:r>
            <a:r>
              <a:rPr lang="ru-RU" sz="2000" strike="noStrike">
                <a:solidFill>
                  <a:srgbClr val="ffffff"/>
                </a:solidFill>
                <a:latin typeface="Constantia"/>
              </a:rPr>
              <a:t> </a:t>
            </a: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контакт</a:t>
            </a:r>
            <a:endParaRPr/>
          </a:p>
        </p:txBody>
      </p:sp>
      <p:sp>
        <p:nvSpPr>
          <p:cNvPr id="107" name="CustomShape 18"/>
          <p:cNvSpPr/>
          <p:nvPr/>
        </p:nvSpPr>
        <p:spPr>
          <a:xfrm>
            <a:off x="3260520" y="1161000"/>
            <a:ext cx="2708640" cy="96408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Экстра- и паралингвистические</a:t>
            </a:r>
            <a:r>
              <a:rPr lang="ru-RU" sz="800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средства</a:t>
            </a:r>
            <a:endParaRPr/>
          </a:p>
        </p:txBody>
      </p:sp>
      <p:sp>
        <p:nvSpPr>
          <p:cNvPr id="108" name="CustomShape 19"/>
          <p:cNvSpPr/>
          <p:nvPr/>
        </p:nvSpPr>
        <p:spPr>
          <a:xfrm>
            <a:off x="6192360" y="1161000"/>
            <a:ext cx="1711080" cy="90792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12600" rIns="12600" tIns="12600" bIns="12600" anchor="ctr"/>
          <a:p>
            <a:pPr algn="ctr">
              <a:lnSpc>
                <a:spcPct val="90000"/>
              </a:lnSpc>
            </a:pPr>
            <a:r>
              <a:rPr lang="ru-RU" sz="2000" strike="noStrike">
                <a:solidFill>
                  <a:srgbClr val="000000"/>
                </a:solidFill>
                <a:latin typeface="Constantia"/>
              </a:rPr>
              <a:t>Проксемика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4644000" y="2937960"/>
            <a:ext cx="2206440" cy="765720"/>
          </a:xfrm>
          <a:custGeom>
            <a:avLst/>
            <a:gdLst/>
            <a:ahLst/>
            <a:rect l="0" t="0" r="r" b="b"/>
            <a:pathLst>
              <a:path w="2206747" h="765979">
                <a:moveTo>
                  <a:pt x="0" y="0"/>
                </a:moveTo>
                <a:lnTo>
                  <a:pt x="0" y="382989"/>
                </a:lnTo>
                <a:lnTo>
                  <a:pt x="2206746" y="382989"/>
                </a:lnTo>
                <a:lnTo>
                  <a:pt x="2206746" y="76597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z="-110000"/>
        </p:spPr>
        <p:style>
          <a:lnRef idx="2"/>
          <a:fillRef idx="0"/>
          <a:effectRef idx="0"/>
          <a:fontRef idx="minor"/>
        </p:style>
      </p:sp>
      <p:sp>
        <p:nvSpPr>
          <p:cNvPr id="110" name="CustomShape 2"/>
          <p:cNvSpPr/>
          <p:nvPr/>
        </p:nvSpPr>
        <p:spPr>
          <a:xfrm>
            <a:off x="2437200" y="2937960"/>
            <a:ext cx="2206440" cy="765720"/>
          </a:xfrm>
          <a:custGeom>
            <a:avLst/>
            <a:gdLst/>
            <a:ahLst/>
            <a:rect l="0" t="0" r="r" b="b"/>
            <a:pathLst>
              <a:path w="2206747" h="765979">
                <a:moveTo>
                  <a:pt x="2206746" y="0"/>
                </a:moveTo>
                <a:lnTo>
                  <a:pt x="2206746" y="382989"/>
                </a:lnTo>
                <a:lnTo>
                  <a:pt x="0" y="382989"/>
                </a:lnTo>
                <a:lnTo>
                  <a:pt x="0" y="765978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z="-110000"/>
        </p:spPr>
        <p:style>
          <a:lnRef idx="2"/>
          <a:fillRef idx="0"/>
          <a:effectRef idx="0"/>
          <a:fontRef idx="minor"/>
        </p:style>
      </p:sp>
      <p:sp>
        <p:nvSpPr>
          <p:cNvPr id="111" name="CustomShape 3"/>
          <p:cNvSpPr/>
          <p:nvPr/>
        </p:nvSpPr>
        <p:spPr>
          <a:xfrm>
            <a:off x="2820240" y="1114200"/>
            <a:ext cx="3647160" cy="1823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/>
          <a:fillRef idx="0"/>
          <a:effectRef idx="1"/>
          <a:fontRef idx="minor"/>
        </p:style>
        <p:txBody>
          <a:bodyPr lIns="19800" rIns="19800" tIns="19800" bIns="19800" anchor="ctr"/>
          <a:p>
            <a:pPr algn="ctr">
              <a:lnSpc>
                <a:spcPct val="90000"/>
              </a:lnSpc>
            </a:pPr>
            <a:r>
              <a:rPr lang="ru-RU" sz="3100" strike="noStrike">
                <a:solidFill>
                  <a:srgbClr val="000000"/>
                </a:solidFill>
                <a:latin typeface="Constantia"/>
              </a:rPr>
              <a:t>Культуры</a:t>
            </a:r>
            <a:endParaRPr/>
          </a:p>
        </p:txBody>
      </p:sp>
      <p:sp>
        <p:nvSpPr>
          <p:cNvPr id="112" name="CustomShape 4"/>
          <p:cNvSpPr/>
          <p:nvPr/>
        </p:nvSpPr>
        <p:spPr>
          <a:xfrm>
            <a:off x="613440" y="3704040"/>
            <a:ext cx="3647160" cy="1823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/>
          <a:fillRef idx="0"/>
          <a:effectRef idx="1"/>
          <a:fontRef idx="minor"/>
        </p:style>
        <p:txBody>
          <a:bodyPr lIns="19800" rIns="19800" tIns="19800" bIns="19800" anchor="ctr"/>
          <a:p>
            <a:pPr algn="ctr">
              <a:lnSpc>
                <a:spcPct val="90000"/>
              </a:lnSpc>
            </a:pPr>
            <a:r>
              <a:rPr lang="ru-RU" sz="3100" strike="noStrike">
                <a:solidFill>
                  <a:srgbClr val="000000"/>
                </a:solidFill>
                <a:latin typeface="Constantia"/>
              </a:rPr>
              <a:t>Контактные (южные  народы)</a:t>
            </a:r>
            <a:endParaRPr/>
          </a:p>
        </p:txBody>
      </p:sp>
      <p:sp>
        <p:nvSpPr>
          <p:cNvPr id="113" name="CustomShape 5"/>
          <p:cNvSpPr/>
          <p:nvPr/>
        </p:nvSpPr>
        <p:spPr>
          <a:xfrm>
            <a:off x="5027040" y="3704040"/>
            <a:ext cx="3647160" cy="1823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/>
          <a:fillRef idx="0"/>
          <a:effectRef idx="1"/>
          <a:fontRef idx="minor"/>
        </p:style>
        <p:txBody>
          <a:bodyPr lIns="19800" rIns="19800" tIns="19800" bIns="19800" anchor="ctr"/>
          <a:p>
            <a:pPr algn="ctr">
              <a:lnSpc>
                <a:spcPct val="90000"/>
              </a:lnSpc>
            </a:pPr>
            <a:r>
              <a:rPr lang="ru-RU" sz="3100" strike="noStrike">
                <a:solidFill>
                  <a:srgbClr val="000000"/>
                </a:solidFill>
                <a:latin typeface="Constantia"/>
              </a:rPr>
              <a:t>Неконтактные (север Европы, японцы, индийцы и пакистанцы)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404640"/>
            <a:ext cx="914364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</a:rPr>
              <a:t>Сценарий тренинга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ru-RU" sz="2800" strike="noStrike">
                <a:solidFill>
                  <a:srgbClr val="000000"/>
                </a:solidFill>
                <a:latin typeface="Times New Roman"/>
              </a:rPr>
              <a:t>«Учимся понимать сверстников без слов»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Цель тренинга</a:t>
            </a: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: тренировка умения младших подростков понимать переживания сверстников по их невербальной коммуникации.</a:t>
            </a:r>
            <a:endParaRPr/>
          </a:p>
        </p:txBody>
      </p:sp>
      <p:pic>
        <p:nvPicPr>
          <p:cNvPr id="115" name="Рисунок 6" descr=""/>
          <p:cNvPicPr/>
          <p:nvPr/>
        </p:nvPicPr>
        <p:blipFill>
          <a:blip r:embed="rId1"/>
          <a:stretch/>
        </p:blipFill>
        <p:spPr>
          <a:xfrm>
            <a:off x="486000" y="3429000"/>
            <a:ext cx="4067640" cy="26384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3120" y="836640"/>
            <a:ext cx="914364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Задачи тренинга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1) информирование учащихся 5-6 классов о невербальной коммуникации и её способах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2) развитие умений невербально выражать свои переживания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3) развитие умения понимать при общении со сверстником его переживания, выраженные невербально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4) тренировка умения понимать переживания подростков-героев фильма по их невербальной коммуникации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538560" y="764640"/>
            <a:ext cx="626436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Возраст участников</a:t>
            </a: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: 10-13 лет (5-6 класс)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Место проведения</a:t>
            </a: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: аудитория с возможностью организовать свободное пространство и видео демонстрацию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2400" strike="noStrike">
                <a:solidFill>
                  <a:srgbClr val="000000"/>
                </a:solidFill>
                <a:latin typeface="Times New Roman"/>
              </a:rPr>
              <a:t>Продолжительность тренинга</a:t>
            </a:r>
            <a:r>
              <a:rPr lang="ru-RU" sz="2400" strike="noStrike">
                <a:solidFill>
                  <a:srgbClr val="000000"/>
                </a:solidFill>
                <a:latin typeface="Times New Roman"/>
              </a:rPr>
              <a:t>: тренинг состоит из 4 занятий. Продолжительность каждого занятия 1 час</a:t>
            </a:r>
            <a:endParaRPr/>
          </a:p>
        </p:txBody>
      </p:sp>
      <p:pic>
        <p:nvPicPr>
          <p:cNvPr id="118" name="Рисунок 2" descr=""/>
          <p:cNvPicPr/>
          <p:nvPr/>
        </p:nvPicPr>
        <p:blipFill>
          <a:blip r:embed="rId1"/>
          <a:stretch/>
        </p:blipFill>
        <p:spPr>
          <a:xfrm>
            <a:off x="4788000" y="3781800"/>
            <a:ext cx="4073760" cy="2715840"/>
          </a:xfrm>
          <a:prstGeom prst="rect">
            <a:avLst/>
          </a:prstGeom>
          <a:ln>
            <a:noFill/>
          </a:ln>
          <a:effectLst>
            <a:reflection algn="bl" blurRad="6350" dir="5400000" endA="300" endPos="90000" rotWithShape="0" stA="50000" sy="-100000"/>
            <a:softEdge rad="127000"/>
          </a:effectLst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254</TotalTime>
  <Application>LibreOffice/4.4.0.3$Windows_x86 LibreOffice_project/de093506bcdc5fafd9023ee680b8c60e3e0645d7</Application>
  <Paragraphs>94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2015-12-22T13:04:58Z</dcterms:created>
  <dc:creator>user</dc:creator>
  <dc:language>ru-RU</dc:language>
  <cp:lastModifiedBy>Смирнова </cp:lastModifiedBy>
  <dcterms:modified xsi:type="dcterms:W3CDTF">2010-05-20T22:07:04Z</dcterms:modified>
  <cp:revision>47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