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3"/>
  </p:handoutMasterIdLst>
  <p:sldIdLst>
    <p:sldId id="304" r:id="rId2"/>
    <p:sldId id="256" r:id="rId3"/>
    <p:sldId id="257" r:id="rId4"/>
    <p:sldId id="258" r:id="rId5"/>
    <p:sldId id="259" r:id="rId6"/>
    <p:sldId id="260" r:id="rId7"/>
    <p:sldId id="261" r:id="rId8"/>
    <p:sldId id="290" r:id="rId9"/>
    <p:sldId id="293" r:id="rId10"/>
    <p:sldId id="262" r:id="rId11"/>
    <p:sldId id="263" r:id="rId12"/>
    <p:sldId id="265" r:id="rId13"/>
    <p:sldId id="308" r:id="rId14"/>
    <p:sldId id="307" r:id="rId15"/>
    <p:sldId id="266" r:id="rId16"/>
    <p:sldId id="267" r:id="rId17"/>
    <p:sldId id="268" r:id="rId18"/>
    <p:sldId id="270" r:id="rId19"/>
    <p:sldId id="271" r:id="rId20"/>
    <p:sldId id="303" r:id="rId21"/>
    <p:sldId id="272" r:id="rId22"/>
    <p:sldId id="273" r:id="rId23"/>
    <p:sldId id="305" r:id="rId24"/>
    <p:sldId id="306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309" r:id="rId41"/>
    <p:sldId id="289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33" autoAdjust="0"/>
    <p:restoredTop sz="94660"/>
  </p:normalViewPr>
  <p:slideViewPr>
    <p:cSldViewPr>
      <p:cViewPr varScale="1">
        <p:scale>
          <a:sx n="91" d="100"/>
          <a:sy n="91" d="100"/>
        </p:scale>
        <p:origin x="6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5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36091-C248-464F-8EEE-A708F3667C4D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4F0A2-67E1-4B6E-82FF-D69422E32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9A68-C8E1-4BDA-A65F-2D4BD1D4D38F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303F-BF89-4E4C-A8BC-ACFE354D0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9A68-C8E1-4BDA-A65F-2D4BD1D4D38F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303F-BF89-4E4C-A8BC-ACFE354D0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9A68-C8E1-4BDA-A65F-2D4BD1D4D38F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303F-BF89-4E4C-A8BC-ACFE354D0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9A68-C8E1-4BDA-A65F-2D4BD1D4D38F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303F-BF89-4E4C-A8BC-ACFE354D0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9A68-C8E1-4BDA-A65F-2D4BD1D4D38F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303F-BF89-4E4C-A8BC-ACFE354D0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9A68-C8E1-4BDA-A65F-2D4BD1D4D38F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303F-BF89-4E4C-A8BC-ACFE354D0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9A68-C8E1-4BDA-A65F-2D4BD1D4D38F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303F-BF89-4E4C-A8BC-ACFE354D0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9A68-C8E1-4BDA-A65F-2D4BD1D4D38F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303F-BF89-4E4C-A8BC-ACFE354D0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9A68-C8E1-4BDA-A65F-2D4BD1D4D38F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303F-BF89-4E4C-A8BC-ACFE354D0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http://www.istpravda.ru/upload/medialibrary/a05/a054081728a5d7e879df5a602ea8ff1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9A68-C8E1-4BDA-A65F-2D4BD1D4D38F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303F-BF89-4E4C-A8BC-ACFE354D04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404664"/>
            <a:ext cx="8352928" cy="6048672"/>
          </a:xfrm>
          <a:prstGeom prst="rect">
            <a:avLst/>
          </a:prstGeom>
          <a:gradFill flip="none"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9000000" scaled="0"/>
            <a:tileRect r="-100000" b="-100000"/>
          </a:gradFill>
          <a:ln w="28575"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://desktopwallpapers.org.ua/pic/201307/1366x768/desktopwallpapers.org.ua-2819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8208912" cy="47525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82" name="Picture 14" descr="http://klanluni.narod.ru/images/1808217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628800"/>
            <a:ext cx="8208912" cy="4752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184" name="Picture 16" descr="http://desktopwallpapers.org.ua/pic/201307/1440x900/desktopwallpapers.org.ua-28191.jpg"/>
          <p:cNvPicPr>
            <a:picLocks noChangeAspect="1" noChangeArrowheads="1"/>
          </p:cNvPicPr>
          <p:nvPr userDrawn="1"/>
        </p:nvPicPr>
        <p:blipFill>
          <a:blip r:embed="rId5" cstate="print"/>
          <a:srcRect b="74138"/>
          <a:stretch>
            <a:fillRect/>
          </a:stretch>
        </p:blipFill>
        <p:spPr bwMode="auto">
          <a:xfrm>
            <a:off x="467544" y="476672"/>
            <a:ext cx="8208913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9A68-C8E1-4BDA-A65F-2D4BD1D4D38F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303F-BF89-4E4C-A8BC-ACFE354D0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9A68-C8E1-4BDA-A65F-2D4BD1D4D38F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303F-BF89-4E4C-A8BC-ACFE354D0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79A68-C8E1-4BDA-A65F-2D4BD1D4D38F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E303F-BF89-4E4C-A8BC-ACFE354D0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hyperlink" Target="http://www.google.ru/url?sa=i&amp;rct=j&amp;q=&amp;esrc=s&amp;source=images&amp;cd=&amp;cad=rja&amp;uact=8&amp;ved=0ahUKEwiT0__A0NHJAhWB33IKHTeiDSAQjRwIBw&amp;url=http://demo.sde.ru/file1.php/demo/ohist_lite/data/382/text.html&amp;bvm=bv.109395566,d.bGQ&amp;psig=AFQjCNEpgetTZaJ5EXiPp07dqAVPSVuSjA&amp;ust=1449848423827677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ru/url?sa=i&amp;rct=j&amp;q=&amp;esrc=s&amp;source=images&amp;cd=&amp;cad=rja&amp;uact=8&amp;ved=0ahUKEwjF8PuHzdHJAhUBz3IKHUQMDhkQjRwIBw&amp;url=https://ru.wikipedia.org/wiki/%D0%93%D0%BE%D1%81%D1%83%D0%B4%D0%B0%D1%80%D1%81%D1%82%D0%B2%D0%B0_%D0%B8_%D0%B7%D0%B0%D0%B2%D0%B8%D1%81%D0%B8%D0%BC%D1%8B%D0%B5_%D1%82%D0%B5%D1%80%D1%80%D0%B8%D1%82%D0%BE%D1%80%D0%B8%D0%B8_%D0%95%D0%B2%D1%80%D0%BE%D0%BF%D1%8B_%D0%B2_1914_%D0%B3%D0%BE%D0%B4%D1%83&amp;bvm=bv.109395566,d.bGQ&amp;psig=AFQjCNGpXrXxdsiz9DhBCA59pRt_p_vdrA&amp;ust=1449847524972455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gif"/><Relationship Id="rId9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google.ru/url?sa=i&amp;rct=j&amp;q=&amp;esrc=s&amp;source=images&amp;cd=&amp;cad=rja&amp;uact=8&amp;ved=0ahUKEwiB89_hz9HJAhWE7HIKHXONDRQQjRwIBw&amp;url=http://topwar.ru/65193-kazaki-i-pervaya-mirovaya-voyna-chast-iv-1916-god.html&amp;bvm=bv.109395566,d.bGQ&amp;psig=AFQjCNGWLMTYMeHfrOh8qp_F5OIYEyw5WA&amp;ust=1449848243502059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ru/url?sa=i&amp;rct=j&amp;q=&amp;esrc=s&amp;source=images&amp;cd=&amp;cad=rja&amp;uact=8&amp;ved=0ahUKEwjOj6HEzdHJAhWkjXIKHZjWBcMQjRwIBw&amp;url=http://www.biography.com/people/franz-ferdinand-9300680&amp;bvm=bv.109395566,d.bGQ&amp;psig=AFQjCNHbUCqUjUSveECgOgRfk_zONi6jPw&amp;ust=144984764831129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s://www.google.ru/url?sa=i&amp;rct=j&amp;q=&amp;esrc=s&amp;source=images&amp;cd=&amp;cad=rja&amp;uact=8&amp;ved=0ahUKEwjc1bzWzdHJAhUBnnIKHcZuAPEQjRwIBw&amp;url=https://ru.wikipedia.org/wiki/%D0%9F%D1%80%D0%B8%D0%BD%D1%86%D0%B8%D0%BF,_%D0%93%D0%B0%D0%B2%D1%80%D0%B8%D0%BB%D0%BE&amp;bvm=bv.109395566,d.bGQ&amp;psig=AFQjCNEZoB5du_8cCdZjbwLaTixoVqiLRA&amp;ust=144984768447982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ru/url?sa=i&amp;rct=j&amp;q=&amp;esrc=s&amp;source=images&amp;cd=&amp;cad=rja&amp;uact=8&amp;ved=0ahUKEwiz5YeC0dHJAhWpkXIKHeJVAckQjRwIBw&amp;url=http://www.bramaby.com/forum/viewtopic.php?f=24&amp;t=340&amp;start=3640&amp;bvm=bv.109395566,d.bGQ&amp;psig=AFQjCNG7rscG1lVt--A1MFUPc4B7wizl1g&amp;ust=1449848556006498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ru/url?sa=i&amp;rct=j&amp;q=&amp;esrc=s&amp;source=images&amp;cd=&amp;cad=rja&amp;uact=8&amp;ved=0ahUKEwiu_I2n0tHJAhXCg3IKHftvBE8QjRwIBw&amp;url=https://dirty.ru/prazdnichnoe-peremirie-kak-frantsuzskie-britanskie-i-nemetskie-soldaty-vmeste-vstretili-rozhdestvo-361608/&amp;bvm=bv.109395566,d.bGQ&amp;psig=AFQjCNEWboTKY_KvJkyhnlUl-3xbYwgAdw&amp;ust=1449848895592559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20688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«Первая мировая война»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700808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Тевзадзе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Давид «А»</a:t>
            </a:r>
          </a:p>
          <a:p>
            <a:pPr algn="just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Дольников Виктор 8 «А»</a:t>
            </a:r>
          </a:p>
          <a:p>
            <a:pPr algn="just"/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Филлипов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Андрей 6 «А»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Горб Юрий 6 «А»</a:t>
            </a:r>
          </a:p>
          <a:p>
            <a:pPr algn="just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Консультант проекта: Л. А. Наумов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Рывок во Францию (З.Ф.)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70080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Германия оккупировала Бельгию, разбила французские армии в Пограничном сражении и устремилась на Париж. 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www.e-reading.life/illustrations/1031/1031976-i_013.jpg"/>
          <p:cNvPicPr>
            <a:picLocks noChangeAspect="1" noChangeArrowheads="1"/>
          </p:cNvPicPr>
          <p:nvPr/>
        </p:nvPicPr>
        <p:blipFill rotWithShape="1">
          <a:blip r:embed="rId2" cstate="print"/>
          <a:srcRect t="-705" b="896"/>
          <a:stretch/>
        </p:blipFill>
        <p:spPr bwMode="auto">
          <a:xfrm>
            <a:off x="2699792" y="2708920"/>
            <a:ext cx="3672408" cy="3316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Победы русской армии (В.Ф.)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700808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Восточном фронте бои начались 17 августа. Русская армия вторглась в Восточную Пруссию, но потерпела поражение. Армии на Востоке, как и на Западе, перешли к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окопной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войне.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historydoc.edu.ru/attach.asp?a_no=1009"/>
          <p:cNvPicPr>
            <a:picLocks noChangeAspect="1" noChangeArrowheads="1"/>
          </p:cNvPicPr>
          <p:nvPr/>
        </p:nvPicPr>
        <p:blipFill>
          <a:blip r:embed="rId2" cstate="print"/>
          <a:srcRect t="18520"/>
          <a:stretch>
            <a:fillRect/>
          </a:stretch>
        </p:blipFill>
        <p:spPr bwMode="auto">
          <a:xfrm>
            <a:off x="1763688" y="2852936"/>
            <a:ext cx="5616624" cy="3280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Итоги 1914 года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итогам на конец 1914 г. ни одна из стран участниц конфликта </a:t>
            </a:r>
            <a:r>
              <a:rPr lang="ru-RU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смогла добиться поставленных целей.</a:t>
            </a:r>
          </a:p>
          <a:p>
            <a:pPr algn="just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море Германия не смогла добиться даже небольшого преимущества.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samlib.ru/img/k/kontrowskij_w_i/aidred/aidred-7.jpg"/>
          <p:cNvPicPr>
            <a:picLocks noChangeAspect="1" noChangeArrowheads="1"/>
          </p:cNvPicPr>
          <p:nvPr/>
        </p:nvPicPr>
        <p:blipFill>
          <a:blip r:embed="rId2" cstate="print"/>
          <a:srcRect t="11843" r="738"/>
          <a:stretch>
            <a:fillRect/>
          </a:stretch>
        </p:blipFill>
        <p:spPr bwMode="auto">
          <a:xfrm>
            <a:off x="539552" y="3057525"/>
            <a:ext cx="8064896" cy="3216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Вторая битва при Ипре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564" y="1700808"/>
            <a:ext cx="39964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марте 1915 года Германия готовила наступление с применением химического оружия. 22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апреля немцы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выпустили  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позиции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противника 180 тонн хлора, легко занимая укрепления противника. Однако в итоге цель не была выполнена.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supotnitskiy.ru/images/chema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16391"/>
            <a:ext cx="3816424" cy="458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997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1580" y="620688"/>
            <a:ext cx="7560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Вступление Италии в войну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00808"/>
            <a:ext cx="80648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1915 году Италия заключила договор, по которому она выходила из Тройственного союза и вступала в войну на стороне Антанты. Взамен она должна была получить часть территорий по окончанию войны.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mapmarket.ru/files/f.2011.03.01.17.53.40..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957" y="3140968"/>
            <a:ext cx="3968062" cy="306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pmarket.ru/files/f.2011.03.01.18.14.40..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35" y="3140968"/>
            <a:ext cx="3968063" cy="306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754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Итоги 1915 года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799" y="2060848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Огромные потери, понесенные обеими сторонами так и не привели к серьезным результатам. Фактически линия фронта к концу 1915 г. не изменилась.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vignette4.wikia.nocookie.net/politicsandwar/images/b/b9/WWI_machine_gun.jpg/revision/latest?cb=20150607211435"/>
          <p:cNvPicPr>
            <a:picLocks noChangeAspect="1" noChangeArrowheads="1"/>
          </p:cNvPicPr>
          <p:nvPr/>
        </p:nvPicPr>
        <p:blipFill>
          <a:blip r:embed="rId2" cstate="print"/>
          <a:srcRect l="9375" r="9375"/>
          <a:stretch>
            <a:fillRect/>
          </a:stretch>
        </p:blipFill>
        <p:spPr bwMode="auto">
          <a:xfrm>
            <a:off x="3923928" y="2060848"/>
            <a:ext cx="458691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Кризис снабжения армии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Основной удар Германия и Австрия решили нанести против России. Ситуация на русском фронте переменилась к худшему. Фронт стабилизировался только к осени.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demo.sde.ru/file1.php/demo/ohist_lite/data/Files/image410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924944"/>
            <a:ext cx="4896544" cy="308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Победы Антанты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Великобритания и Франция, попытались с моря вторгнуться в Турцию, но потерпели поражение. Английский флот запер Германский в своих базах и Германия объявила подводную войну.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static.diary.ru/userdir/2/2/4/4/2244109/68879982.jpg"/>
          <p:cNvPicPr>
            <a:picLocks noChangeAspect="1" noChangeArrowheads="1"/>
          </p:cNvPicPr>
          <p:nvPr/>
        </p:nvPicPr>
        <p:blipFill>
          <a:blip r:embed="rId2" cstate="print"/>
          <a:srcRect t="25521" b="7029"/>
          <a:stretch>
            <a:fillRect/>
          </a:stretch>
        </p:blipFill>
        <p:spPr bwMode="auto">
          <a:xfrm>
            <a:off x="850770" y="3429000"/>
            <a:ext cx="732783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Одновременное наступление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На 1916 год союзники запланировали </a:t>
            </a:r>
            <a:r>
              <a:rPr lang="ru-RU" sz="2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одновременное наступление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всех фронтах.</a:t>
            </a:r>
          </a:p>
        </p:txBody>
      </p:sp>
      <p:pic>
        <p:nvPicPr>
          <p:cNvPr id="33794" name="Picture 2" descr="http://player.myshared.ru/1265523/data/images/img41.jpg"/>
          <p:cNvPicPr>
            <a:picLocks noChangeAspect="1" noChangeArrowheads="1"/>
          </p:cNvPicPr>
          <p:nvPr/>
        </p:nvPicPr>
        <p:blipFill>
          <a:blip r:embed="rId2" cstate="print"/>
          <a:srcRect t="10058" r="41164" b="2777"/>
          <a:stretch>
            <a:fillRect/>
          </a:stretch>
        </p:blipFill>
        <p:spPr bwMode="auto">
          <a:xfrm>
            <a:off x="2663788" y="2492896"/>
            <a:ext cx="3816424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Верденская</a:t>
            </a:r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«мясорубка»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369714"/>
              </p:ext>
            </p:extLst>
          </p:nvPr>
        </p:nvGraphicFramePr>
        <p:xfrm>
          <a:off x="773578" y="1988840"/>
          <a:ext cx="7596844" cy="395603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798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8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975">
                <a:tc>
                  <a:txBody>
                    <a:bodyPr/>
                    <a:lstStyle/>
                    <a:p>
                      <a:r>
                        <a:rPr lang="ru-RU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Франция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Германская</a:t>
                      </a:r>
                      <a:r>
                        <a:rPr lang="ru-RU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 Империя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960">
                <a:tc gridSpan="2">
                  <a:txBody>
                    <a:bodyPr/>
                    <a:lstStyle/>
                    <a:p>
                      <a:pPr algn="ctr"/>
                      <a:r>
                        <a:rPr lang="ru-RU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Место сражения: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960">
                <a:tc gridSpan="2">
                  <a:txBody>
                    <a:bodyPr/>
                    <a:lstStyle/>
                    <a:p>
                      <a:pPr algn="ctr"/>
                      <a:r>
                        <a:rPr lang="ru-RU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Верден, Франция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960">
                <a:tc gridSpan="2">
                  <a:txBody>
                    <a:bodyPr/>
                    <a:lstStyle/>
                    <a:p>
                      <a:pPr algn="ctr"/>
                      <a:r>
                        <a:rPr lang="ru-RU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Силы сторон: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960">
                <a:tc>
                  <a:txBody>
                    <a:bodyPr/>
                    <a:lstStyle/>
                    <a:p>
                      <a:r>
                        <a:rPr lang="ru-RU" sz="1800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1 140 000 солдат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1 250 000 солдат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960">
                <a:tc gridSpan="2">
                  <a:txBody>
                    <a:bodyPr/>
                    <a:lstStyle/>
                    <a:p>
                      <a:pPr algn="ctr"/>
                      <a:r>
                        <a:rPr lang="ru-RU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Потери: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0343">
                <a:tc>
                  <a:txBody>
                    <a:bodyPr/>
                    <a:lstStyle/>
                    <a:p>
                      <a:r>
                        <a:rPr lang="ru-RU" sz="1800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377 000 </a:t>
                      </a:r>
                      <a:r>
                        <a:rPr lang="ru-RU" sz="1800" kern="1200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(из них 162 000 погибших)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337 000 (из них 143 000 погибших)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960">
                <a:tc gridSpan="2">
                  <a:txBody>
                    <a:bodyPr/>
                    <a:lstStyle/>
                    <a:p>
                      <a:pPr algn="ctr"/>
                      <a:r>
                        <a:rPr lang="ru-RU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Итоги: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960">
                <a:tc gridSpan="2">
                  <a:txBody>
                    <a:bodyPr/>
                    <a:lstStyle/>
                    <a:p>
                      <a:pPr algn="ctr"/>
                      <a:r>
                        <a:rPr lang="ru-RU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Истощение</a:t>
                      </a:r>
                      <a:r>
                        <a:rPr lang="ru-RU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 Германского военного потенциала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4" descr="http://perevod.inwebprof.com/wp-content/uploads/2014/06/41187309_000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060848"/>
            <a:ext cx="431331" cy="288032"/>
          </a:xfrm>
          <a:prstGeom prst="rect">
            <a:avLst/>
          </a:prstGeom>
          <a:noFill/>
        </p:spPr>
      </p:pic>
      <p:pic>
        <p:nvPicPr>
          <p:cNvPr id="7" name="Picture 4" descr="http://images.wikia.com/althistory/ru/images/0/04/%D0%A4%D0%BB%D0%B0%D0%B3_%D0%93%D0%B5%D1%80%D0%BC%D0%B0%D0%BD%D0%B8%D0%B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2060848"/>
            <a:ext cx="432319" cy="288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Первая мировая война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70080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Первая мировая война началась в 1914г и закончилась в 1918г. Является одним из самых широкомасштабных вооружённых конфликтов в истории человечества.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https://upload.wikimedia.org/wikipedia/commons/thumb/5/55/Flag-map_of_1914.PNG/700px-Flag-map_of_1914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996952"/>
            <a:ext cx="6264696" cy="3114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i.ucrazy.ru/files/pics/2015.02/142505129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157784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Верденская</a:t>
            </a:r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«мясорубка»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Ослабление наступления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064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1916г. русские войска начали наступать по просьбе французского командования. Наступление не увенчалось успехом, однако на протяжении этого времени натиск немцев на Верден существенно ослаб. </a:t>
            </a:r>
          </a:p>
          <a:p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rusplt.ru/netcat_files/359/736/Hrono_15_21.02.16_MAIN_640.jpg"/>
          <p:cNvPicPr>
            <a:picLocks noChangeAspect="1" noChangeArrowheads="1"/>
          </p:cNvPicPr>
          <p:nvPr/>
        </p:nvPicPr>
        <p:blipFill>
          <a:blip r:embed="rId2" cstate="print"/>
          <a:srcRect t="3600" b="15401"/>
          <a:stretch>
            <a:fillRect/>
          </a:stretch>
        </p:blipFill>
        <p:spPr bwMode="auto">
          <a:xfrm>
            <a:off x="1547664" y="2996952"/>
            <a:ext cx="609600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Брусиловский прорыв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51329"/>
              </p:ext>
            </p:extLst>
          </p:nvPr>
        </p:nvGraphicFramePr>
        <p:xfrm>
          <a:off x="827584" y="1795616"/>
          <a:ext cx="7560840" cy="436968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134">
                <a:tc>
                  <a:txBody>
                    <a:bodyPr/>
                    <a:lstStyle/>
                    <a:p>
                      <a:pPr algn="l"/>
                      <a:r>
                        <a:rPr lang="ru-RU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Российская</a:t>
                      </a:r>
                      <a:r>
                        <a:rPr lang="ru-RU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 Империя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Австро-Венгерская</a:t>
                      </a:r>
                      <a:r>
                        <a:rPr lang="ru-RU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 Империя</a:t>
                      </a:r>
                      <a:endParaRPr lang="ru-RU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  <a:p>
                      <a:pPr algn="l"/>
                      <a:endParaRPr lang="ru-RU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  <a:p>
                      <a:pPr algn="l"/>
                      <a:r>
                        <a:rPr lang="ru-RU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Германская</a:t>
                      </a:r>
                      <a:r>
                        <a:rPr lang="ru-RU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 Империя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362">
                <a:tc gridSpan="2">
                  <a:txBody>
                    <a:bodyPr/>
                    <a:lstStyle/>
                    <a:p>
                      <a:pPr algn="ctr"/>
                      <a:r>
                        <a:rPr lang="ru-RU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Место сражения: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36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cap="none" spc="50" dirty="0" err="1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Буковина</a:t>
                      </a:r>
                      <a:r>
                        <a:rPr lang="ru-RU" sz="1800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 и Восточная </a:t>
                      </a:r>
                      <a:r>
                        <a:rPr lang="ru-RU" sz="180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Галиция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62">
                <a:tc gridSpan="2">
                  <a:txBody>
                    <a:bodyPr/>
                    <a:lstStyle/>
                    <a:p>
                      <a:pPr algn="ctr"/>
                      <a:r>
                        <a:rPr lang="ru-RU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Силы сторон: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8008">
                <a:tc>
                  <a:txBody>
                    <a:bodyPr/>
                    <a:lstStyle/>
                    <a:p>
                      <a:r>
                        <a:rPr lang="ru-RU" sz="1800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534 000 пехоты (к началу операции)</a:t>
                      </a:r>
                    </a:p>
                    <a:p>
                      <a:r>
                        <a:rPr lang="ru-RU" sz="1800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60 000 кавалерии</a:t>
                      </a:r>
                    </a:p>
                    <a:p>
                      <a:r>
                        <a:rPr lang="ru-RU" sz="1800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1770 лёгких орудий</a:t>
                      </a:r>
                    </a:p>
                    <a:p>
                      <a:r>
                        <a:rPr lang="ru-RU" sz="1800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168 тяжёлых орудий</a:t>
                      </a:r>
                    </a:p>
                    <a:p>
                      <a:endParaRPr lang="ru-RU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  <a:p>
                      <a:r>
                        <a:rPr lang="ru-RU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Всего задействовано 1 732</a:t>
                      </a:r>
                      <a:r>
                        <a:rPr lang="ru-RU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 000 солдат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448 000 пехоты</a:t>
                      </a:r>
                      <a:r>
                        <a:rPr lang="en-US" sz="1800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 </a:t>
                      </a:r>
                      <a:r>
                        <a:rPr lang="ru-RU" sz="1800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(к началу операции)</a:t>
                      </a:r>
                    </a:p>
                    <a:p>
                      <a:r>
                        <a:rPr lang="ru-RU" sz="1800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38 000 кавалерии</a:t>
                      </a:r>
                    </a:p>
                    <a:p>
                      <a:r>
                        <a:rPr lang="ru-RU" sz="1800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1301 лёгких орудий</a:t>
                      </a:r>
                    </a:p>
                    <a:p>
                      <a:r>
                        <a:rPr lang="ru-RU" sz="1800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545 тяжёлых орудий</a:t>
                      </a:r>
                    </a:p>
                    <a:p>
                      <a:endParaRPr lang="ru-RU" sz="1800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  <a:p>
                      <a:r>
                        <a:rPr lang="ru-RU" sz="1800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Всего</a:t>
                      </a:r>
                      <a:r>
                        <a:rPr lang="ru-RU" sz="1800" kern="1200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 задействовано 1 061 000 солдат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 descr="http://images.wikia.com/althistory/ru/images/0/04/%D0%A4%D0%BB%D0%B0%D0%B3_%D0%93%D0%B5%D1%80%D0%BC%D0%B0%D0%BD%D0%B8%D0%B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3848" y="2282697"/>
            <a:ext cx="540399" cy="360040"/>
          </a:xfrm>
          <a:prstGeom prst="rect">
            <a:avLst/>
          </a:prstGeom>
          <a:noFill/>
        </p:spPr>
      </p:pic>
      <p:pic>
        <p:nvPicPr>
          <p:cNvPr id="6" name="Picture 2" descr="http://wiki.f-legion.com/images/9/98/%D0%A4%D0%BB%D0%B0%D0%B3_%D0%A0%D0%BE%D1%81%D1%81%D0%B8%D0%B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102677"/>
            <a:ext cx="540398" cy="36004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 descr="http://static2.wikia.nocookie.net/__cb20110525234244/althistory/es/images/2/28/Bandera_del_Imperio_Austro-H%C3%BAngar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4119" y="1866368"/>
            <a:ext cx="540128" cy="359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36522" y="620688"/>
            <a:ext cx="6070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Брусиловский прорыв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828604"/>
              </p:ext>
            </p:extLst>
          </p:nvPr>
        </p:nvGraphicFramePr>
        <p:xfrm>
          <a:off x="1103784" y="1772816"/>
          <a:ext cx="6936432" cy="16991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68216">
                  <a:extLst>
                    <a:ext uri="{9D8B030D-6E8A-4147-A177-3AD203B41FA5}">
                      <a16:colId xmlns:a16="http://schemas.microsoft.com/office/drawing/2014/main" val="2677766679"/>
                    </a:ext>
                  </a:extLst>
                </a:gridCol>
                <a:gridCol w="3468216">
                  <a:extLst>
                    <a:ext uri="{9D8B030D-6E8A-4147-A177-3AD203B41FA5}">
                      <a16:colId xmlns:a16="http://schemas.microsoft.com/office/drawing/2014/main" val="2854311953"/>
                    </a:ext>
                  </a:extLst>
                </a:gridCol>
              </a:tblGrid>
              <a:tr h="50405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Потери: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567373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800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477 967 солдат и офицеров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1 325 000 солдат и офицеров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433069"/>
                  </a:ext>
                </a:extLst>
              </a:tr>
              <a:tr h="381546">
                <a:tc gridSpan="2">
                  <a:txBody>
                    <a:bodyPr/>
                    <a:lstStyle/>
                    <a:p>
                      <a:pPr algn="ctr"/>
                      <a:r>
                        <a:rPr lang="ru-RU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Итог: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538435"/>
                  </a:ext>
                </a:extLst>
              </a:tr>
              <a:tr h="381546">
                <a:tc gridSpan="2">
                  <a:txBody>
                    <a:bodyPr/>
                    <a:lstStyle/>
                    <a:p>
                      <a:pPr algn="ctr"/>
                      <a:r>
                        <a:rPr lang="ru-RU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Победа России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450093"/>
                  </a:ext>
                </a:extLst>
              </a:tr>
            </a:tbl>
          </a:graphicData>
        </a:graphic>
      </p:graphicFrame>
      <p:pic>
        <p:nvPicPr>
          <p:cNvPr id="1028" name="Picture 4" descr="http://www.bratishka.ru/archiv/2012/07/images/20120714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3573016"/>
            <a:ext cx="4968552" cy="266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iki.f-legion.com/images/9/98/%D0%A4%D0%BB%D0%B0%D0%B3_%D0%A0%D0%BE%D1%81%D1%81%D0%B8%D0%B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844824"/>
            <a:ext cx="540398" cy="36004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2" descr="http://static2.wikia.nocookie.net/__cb20110525234244/althistory/es/images/2/28/Bandera_del_Imperio_Austro-H%C3%BAngar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844824"/>
            <a:ext cx="540128" cy="359995"/>
          </a:xfrm>
          <a:prstGeom prst="rect">
            <a:avLst/>
          </a:prstGeom>
          <a:noFill/>
        </p:spPr>
      </p:pic>
      <p:pic>
        <p:nvPicPr>
          <p:cNvPr id="10" name="Picture 4" descr="http://images.wikia.com/althistory/ru/images/0/04/%D0%A4%D0%BB%D0%B0%D0%B3_%D0%93%D0%B5%D1%80%D0%BC%D0%B0%D0%BD%D0%B8%D0%B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9086" y="1844824"/>
            <a:ext cx="540399" cy="360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3821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36522" y="620688"/>
            <a:ext cx="6070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Брусиловский прорыв</a:t>
            </a:r>
          </a:p>
        </p:txBody>
      </p:sp>
      <p:pic>
        <p:nvPicPr>
          <p:cNvPr id="2050" name="Picture 2" descr="http://library.ispu.ru:8001/history/1/10tema10/karti10/brusilov_proriv_files/image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61" y="1697416"/>
            <a:ext cx="6526279" cy="461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787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Румыния за Антанту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Румыния объявила войну Австро-Венгрии, но через год была разбита переброшенной туда немецкой армией.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mtdata.ru/u24/photo5769/20107062808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392549"/>
            <a:ext cx="4608512" cy="3900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Битва на Сомме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169733"/>
              </p:ext>
            </p:extLst>
          </p:nvPr>
        </p:nvGraphicFramePr>
        <p:xfrm>
          <a:off x="647564" y="1738882"/>
          <a:ext cx="7848872" cy="435441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924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r>
                        <a:rPr lang="ru-RU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Британская Империя</a:t>
                      </a:r>
                    </a:p>
                    <a:p>
                      <a:endParaRPr lang="ru-RU" cap="none" spc="50" baseline="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  <a:p>
                      <a:r>
                        <a:rPr lang="ru-RU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Франция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Германская</a:t>
                      </a:r>
                      <a:r>
                        <a:rPr lang="ru-RU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 Империя</a:t>
                      </a:r>
                      <a:endParaRPr lang="ru-RU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  <a:p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691">
                <a:tc gridSpan="2">
                  <a:txBody>
                    <a:bodyPr/>
                    <a:lstStyle/>
                    <a:p>
                      <a:pPr algn="ctr"/>
                      <a:r>
                        <a:rPr lang="ru-RU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Место битвы: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691">
                <a:tc gridSpan="2">
                  <a:txBody>
                    <a:bodyPr/>
                    <a:lstStyle/>
                    <a:p>
                      <a:pPr algn="ctr"/>
                      <a:r>
                        <a:rPr lang="ru-RU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На реке Сомме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691">
                <a:tc gridSpan="2">
                  <a:txBody>
                    <a:bodyPr/>
                    <a:lstStyle/>
                    <a:p>
                      <a:pPr algn="ctr"/>
                      <a:r>
                        <a:rPr lang="ru-RU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Силы сторон: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440">
                <a:tc>
                  <a:txBody>
                    <a:bodyPr/>
                    <a:lstStyle/>
                    <a:p>
                      <a:r>
                        <a:rPr lang="ru-RU" sz="1800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51 британская и 48 французских дивизий 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50 дивизий 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691">
                <a:tc gridSpan="2">
                  <a:txBody>
                    <a:bodyPr/>
                    <a:lstStyle/>
                    <a:p>
                      <a:pPr algn="ctr"/>
                      <a:r>
                        <a:rPr lang="ru-RU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Потери: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724">
                <a:tc>
                  <a:txBody>
                    <a:bodyPr/>
                    <a:lstStyle/>
                    <a:p>
                      <a:r>
                        <a:rPr lang="ru-RU" sz="1800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623 907</a:t>
                      </a:r>
                      <a:r>
                        <a:rPr lang="ru-RU" sz="1800" kern="1200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 человек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Более 465 000 человек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691">
                <a:tc gridSpan="2">
                  <a:txBody>
                    <a:bodyPr/>
                    <a:lstStyle/>
                    <a:p>
                      <a:pPr algn="ctr"/>
                      <a:r>
                        <a:rPr lang="ru-RU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Итоги: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691">
                <a:tc gridSpan="2">
                  <a:txBody>
                    <a:bodyPr/>
                    <a:lstStyle/>
                    <a:p>
                      <a:pPr algn="ctr"/>
                      <a:r>
                        <a:rPr lang="ru-RU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Поражение Германии</a:t>
                      </a:r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Picture 4" descr="http://images.wikia.com/althistory/ru/images/0/04/%D0%A4%D0%BB%D0%B0%D0%B3_%D0%93%D0%B5%D1%80%D0%BC%D0%B0%D0%BD%D0%B8%D0%B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819241"/>
            <a:ext cx="540398" cy="360040"/>
          </a:xfrm>
          <a:prstGeom prst="rect">
            <a:avLst/>
          </a:prstGeom>
          <a:noFill/>
        </p:spPr>
      </p:pic>
      <p:pic>
        <p:nvPicPr>
          <p:cNvPr id="8" name="Picture 2" descr="http://www.sociodrama.ru/published/publicdata/PORTATOR240/attachments/SC/products_pictures/0000026797_velikobritaniia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6628" y="1819241"/>
            <a:ext cx="531012" cy="368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4" descr="http://perevod.inwebprof.com/wp-content/uploads/2014/06/41187309_0000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6628" y="2267991"/>
            <a:ext cx="531012" cy="371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Эрзуруммское</a:t>
            </a:r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сражение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Кавказском фронте в январе-феврале в Эрзурумском сражении русские войска разгромили турецкую армию.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dic.academic.ru/pictures/wiki/files/86/V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4587" y="2436154"/>
            <a:ext cx="6614825" cy="3818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Ютландское</a:t>
            </a:r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сражение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31 мая-1 июня произошло крупнейшее за всю войну </a:t>
            </a:r>
            <a:r>
              <a:rPr lang="ru-RU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Ютландское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морское сражение, между Великобританией и Германией. Несмотря на большие потери Королевский флот сохранил за собой господство на море. 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providentialhistory.org/wp-content/uploads/2015/01/Battle-of-Jutland-British-fleet-meeting-German.jpg"/>
          <p:cNvPicPr>
            <a:picLocks noChangeAspect="1" noChangeArrowheads="1"/>
          </p:cNvPicPr>
          <p:nvPr/>
        </p:nvPicPr>
        <p:blipFill>
          <a:blip r:embed="rId2" cstate="print"/>
          <a:srcRect t="17622"/>
          <a:stretch>
            <a:fillRect/>
          </a:stretch>
        </p:blipFill>
        <p:spPr bwMode="auto">
          <a:xfrm>
            <a:off x="1713532" y="3140968"/>
            <a:ext cx="5716935" cy="3029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Кризис Центральной державы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Положение Центральных держав в 1917 году стало катастрофическим. Страны же Антанты стали получать значительную помощь со стороны США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mesc.osu.edu/sites/mesc.osu.edu/files/WW1-7.JPG"/>
          <p:cNvPicPr>
            <a:picLocks noChangeAspect="1" noChangeArrowheads="1"/>
          </p:cNvPicPr>
          <p:nvPr/>
        </p:nvPicPr>
        <p:blipFill>
          <a:blip r:embed="rId2" cstate="print"/>
          <a:srcRect t="19048"/>
          <a:stretch>
            <a:fillRect/>
          </a:stretch>
        </p:blipFill>
        <p:spPr bwMode="auto">
          <a:xfrm>
            <a:off x="1763688" y="3068960"/>
            <a:ext cx="5616624" cy="3114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Союзники Антанты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690930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Россия</a:t>
            </a:r>
          </a:p>
          <a:p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Франция</a:t>
            </a:r>
            <a:b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Британская империя</a:t>
            </a:r>
          </a:p>
          <a:p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Сербия</a:t>
            </a:r>
            <a:b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Бельгия</a:t>
            </a:r>
            <a:b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Италия</a:t>
            </a:r>
            <a:b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США</a:t>
            </a:r>
          </a:p>
          <a:p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Японская империя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://www.sociodrama.ru/published/publicdata/PORTATOR240/attachments/SC/products_pictures/0000026797_velikobritaniia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9060" y="2636912"/>
            <a:ext cx="531012" cy="368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7106" name="Picture 2" descr="http://wiki.f-legion.com/images/9/98/%D0%A4%D0%BB%D0%B0%D0%B3_%D0%A0%D0%BE%D1%81%D1%81%D0%B8%D0%B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674" y="1772816"/>
            <a:ext cx="540398" cy="360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7108" name="Picture 4" descr="http://perevod.inwebprof.com/wp-content/uploads/2014/06/41187309_0000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4367" y="2204864"/>
            <a:ext cx="531012" cy="371064"/>
          </a:xfrm>
          <a:prstGeom prst="rect">
            <a:avLst/>
          </a:prstGeom>
          <a:noFill/>
        </p:spPr>
      </p:pic>
      <p:pic>
        <p:nvPicPr>
          <p:cNvPr id="47112" name="Picture 8" descr="http://i58.tinypic.com/11lsil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9674" y="3068960"/>
            <a:ext cx="535705" cy="360040"/>
          </a:xfrm>
          <a:prstGeom prst="rect">
            <a:avLst/>
          </a:prstGeom>
          <a:noFill/>
        </p:spPr>
      </p:pic>
      <p:pic>
        <p:nvPicPr>
          <p:cNvPr id="47114" name="Picture 10" descr="http://avia-mir.ru/stranovedenie/belgia%20fka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9060" y="3501008"/>
            <a:ext cx="526319" cy="360040"/>
          </a:xfrm>
          <a:prstGeom prst="rect">
            <a:avLst/>
          </a:prstGeom>
          <a:noFill/>
        </p:spPr>
      </p:pic>
      <p:pic>
        <p:nvPicPr>
          <p:cNvPr id="47116" name="Picture 12" descr="http://comeniusitaly.altervista.org/itali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8373" y="3933056"/>
            <a:ext cx="537006" cy="360040"/>
          </a:xfrm>
          <a:prstGeom prst="rect">
            <a:avLst/>
          </a:prstGeom>
          <a:noFill/>
        </p:spPr>
      </p:pic>
      <p:pic>
        <p:nvPicPr>
          <p:cNvPr id="47118" name="Picture 14" descr="http://www.face2image.de/Flagge%20US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9060" y="4375337"/>
            <a:ext cx="656621" cy="371064"/>
          </a:xfrm>
          <a:prstGeom prst="rect">
            <a:avLst/>
          </a:prstGeom>
          <a:noFill/>
        </p:spPr>
      </p:pic>
      <p:pic>
        <p:nvPicPr>
          <p:cNvPr id="47120" name="Picture 16" descr="https://a-a.d-cd.net/b23b7eu-96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97609" y="4843842"/>
            <a:ext cx="648072" cy="371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Петроградская конференция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1—20 февраля 1917 года на Петроградской конференции стран Антанты, были разработаны очередные совместные планы по </a:t>
            </a:r>
          </a:p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генеральному наступлению на всех фронтах и, неофициально, внутриполитическая обстановка в России.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datavyhoda.com/wp-content/uploads/2015/04/%D0%B1%D1%80%D0%B5%D1%81%D1%82%D1%81%D0%BA%D0%B8%D0%B9-%D0%BC%D0%B8%D1%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24944"/>
            <a:ext cx="5616624" cy="3419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Хаос в армиях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апреле англо-французские войска начали широкомасштабное наступление на севере Франции. Франция потерпела большие потери и вскоре в ней начался бунт.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upload.wikimedia.org/wikipedia/commons/a/ab/Baltimore_Riot_1861.jpg"/>
          <p:cNvPicPr>
            <a:picLocks noChangeAspect="1" noChangeArrowheads="1"/>
          </p:cNvPicPr>
          <p:nvPr/>
        </p:nvPicPr>
        <p:blipFill>
          <a:blip r:embed="rId2" cstate="print"/>
          <a:srcRect t="1683" b="14154"/>
          <a:stretch>
            <a:fillRect/>
          </a:stretch>
        </p:blipFill>
        <p:spPr bwMode="auto">
          <a:xfrm>
            <a:off x="1780110" y="2721346"/>
            <a:ext cx="558378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Военные действия США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6 апреля на стороне Антанты выступили США, что окончательно изменило соотношение сил в пользу Антанты. Но первые американские части были готовые к войне только к весне 1918г.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www.firstworldwar.com/photos/graphics/hw_ussoldiers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960" y="3024247"/>
            <a:ext cx="5206079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Разложение русской армии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Восточном фронте ситуация вследствие Февральской революции и свержения монархии кардинально изменилась. Русские армии уходили с фронта из-за нежелания сражаться. 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cdn.topwar.ru/uploads/posts/2014-12/1418995359_porazhenie-rumynskoy-armii-u-brashov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068960"/>
            <a:ext cx="4368481" cy="3079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Месопотамский фронт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1917 на Месопотамском фронте британские войска добились значительных успехов. Англичанам удалось вооружить бедуинов Арабского полуострова и вызвать восстание против турок.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s://upload.wikimedia.org/wikipedia/commons/c/ce/TrenchesInMesopotamiaWWI--nsillustratedwar01londuoft.png"/>
          <p:cNvPicPr>
            <a:picLocks noChangeAspect="1" noChangeArrowheads="1"/>
          </p:cNvPicPr>
          <p:nvPr/>
        </p:nvPicPr>
        <p:blipFill>
          <a:blip r:embed="rId2" cstate="print"/>
          <a:srcRect t="11475" b="26230"/>
          <a:stretch>
            <a:fillRect/>
          </a:stretch>
        </p:blipFill>
        <p:spPr bwMode="auto">
          <a:xfrm>
            <a:off x="2231740" y="2716471"/>
            <a:ext cx="4680520" cy="362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Германия желает мира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После вступления в войну США, баланс сил и инициатива ведения боевых действий перешла к союзникам не смотря на уход России. Германия желала мира, но её не поддержали.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img690.imageshack.us/img690/6941/bundesarchivbild183r926.jpg"/>
          <p:cNvPicPr>
            <a:picLocks noChangeAspect="1" noChangeArrowheads="1"/>
          </p:cNvPicPr>
          <p:nvPr/>
        </p:nvPicPr>
        <p:blipFill>
          <a:blip r:embed="rId2" cstate="print"/>
          <a:srcRect b="5265"/>
          <a:stretch>
            <a:fillRect/>
          </a:stretch>
        </p:blipFill>
        <p:spPr bwMode="auto">
          <a:xfrm>
            <a:off x="1763688" y="2701898"/>
            <a:ext cx="5400600" cy="3587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Брестский мир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феврале Советская Россия полностью и окончательно вышла из войны. Был подписан унизительный Брестский мир. Россия отдавала Германии и Австрии большие территории. 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s://upload.wikimedia.org/wikipedia/commons/4/4f/Brest-litovsk-feb-9-1918a.jpg"/>
          <p:cNvPicPr>
            <a:picLocks noChangeAspect="1" noChangeArrowheads="1"/>
          </p:cNvPicPr>
          <p:nvPr/>
        </p:nvPicPr>
        <p:blipFill>
          <a:blip r:embed="rId2" cstate="print"/>
          <a:srcRect t="6122"/>
          <a:stretch>
            <a:fillRect/>
          </a:stretch>
        </p:blipFill>
        <p:spPr bwMode="auto">
          <a:xfrm>
            <a:off x="1835696" y="2996952"/>
            <a:ext cx="538312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Освобождение Франции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После этого Германия, смогла снять с Восточного фронта значительное количество незадействованных </a:t>
            </a:r>
            <a:r>
              <a:rPr lang="ru-RU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войскгерманские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войска бросились на Париж, но были остановлены и разбиты.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player.myshared.ru/1202516/data/images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732" y="3020617"/>
            <a:ext cx="4824536" cy="3357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70080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Было заключено перемирие Антанты с Болгарией, </a:t>
            </a:r>
            <a:r>
              <a:rPr lang="ru-RU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Турцияей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Австро-Венгрией и Германией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Заключение мира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cp12.nevsepic.com.ua/55-6/1354927002-0621469-www.nevsepic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7369" y="2348880"/>
            <a:ext cx="5549261" cy="4059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Разгром турецкой армии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Месопотамском фронте британская армия, не встречая сопротивления со стороны турецких войск, заняла Северный Ирак. Осенью 1918 года британская армия начала наступление в Палестине. 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http://store.donanimhaber.com/0e/41/d0/0E41D02FA8A679349FA6240624C4E26D.jpg"/>
          <p:cNvPicPr>
            <a:picLocks noChangeAspect="1" noChangeArrowheads="1"/>
          </p:cNvPicPr>
          <p:nvPr/>
        </p:nvPicPr>
        <p:blipFill>
          <a:blip r:embed="rId2" cstate="print"/>
          <a:srcRect t="19608"/>
          <a:stretch>
            <a:fillRect/>
          </a:stretch>
        </p:blipFill>
        <p:spPr bwMode="auto">
          <a:xfrm>
            <a:off x="1987314" y="3284984"/>
            <a:ext cx="5169371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Союзники Тройственного союза</a:t>
            </a:r>
            <a:endParaRPr lang="ru-RU" sz="4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700808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Австро-Венгрия</a:t>
            </a:r>
            <a:br>
              <a:rPr lang="ru-RU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Германская империя</a:t>
            </a:r>
            <a:br>
              <a:rPr lang="ru-RU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Османская империя</a:t>
            </a:r>
            <a:br>
              <a:rPr lang="ru-RU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Болгария </a:t>
            </a:r>
            <a:r>
              <a:rPr lang="ru-RU" sz="2800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др.</a:t>
            </a:r>
            <a:endParaRPr lang="ru-RU" sz="28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://static2.wikia.nocookie.net/__cb20110525234244/althistory/es/images/2/28/Bandera_del_Imperio_Austro-H%C3%BAnga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628800"/>
            <a:ext cx="648234" cy="432048"/>
          </a:xfrm>
          <a:prstGeom prst="rect">
            <a:avLst/>
          </a:prstGeom>
          <a:noFill/>
        </p:spPr>
      </p:pic>
      <p:pic>
        <p:nvPicPr>
          <p:cNvPr id="46084" name="Picture 4" descr="http://images.wikia.com/althistory/ru/images/0/04/%D0%A4%D0%BB%D0%B0%D0%B3_%D0%93%D0%B5%D1%80%D0%BC%D0%B0%D0%BD%D0%B8%D0%B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132856"/>
            <a:ext cx="648072" cy="432048"/>
          </a:xfrm>
          <a:prstGeom prst="rect">
            <a:avLst/>
          </a:prstGeom>
          <a:noFill/>
        </p:spPr>
      </p:pic>
      <p:pic>
        <p:nvPicPr>
          <p:cNvPr id="46086" name="Picture 6" descr="http://vignette2.wikia.nocookie.net/althistory/images/0/0b/Bandera_del_Imperio_Otomano.png/revision/latest?cb=20110525234415&amp;path-prefix=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636912"/>
            <a:ext cx="648234" cy="432048"/>
          </a:xfrm>
          <a:prstGeom prst="rect">
            <a:avLst/>
          </a:prstGeom>
          <a:noFill/>
        </p:spPr>
      </p:pic>
      <p:pic>
        <p:nvPicPr>
          <p:cNvPr id="46088" name="Picture 8" descr="http://vistachel.ru/images/strani/bolgaria/fla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140968"/>
            <a:ext cx="648072" cy="431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4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Итоги Первой Мировой Войны</a:t>
            </a:r>
          </a:p>
        </p:txBody>
      </p:sp>
      <p:pic>
        <p:nvPicPr>
          <p:cNvPr id="3074" name="Picture 2" descr="https://upload.wikimedia.org/wikipedia/commons/thumb/4/41/Map_Europe_1923-en.svg/1037px-Map_Europe_1923-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685136" cy="453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3529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Итог войны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Первая мировая война 1914 – 1918 гг. стала одним из наиболее кровопролитных и масштабных конфликтов в человеческой истории. Долгое время она называлась «Великая война.</a:t>
            </a:r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http://1.mshcdn.com/wp-content/uploads/2014/11/Armistice-5.jpg"/>
          <p:cNvPicPr>
            <a:picLocks noChangeAspect="1" noChangeArrowheads="1"/>
          </p:cNvPicPr>
          <p:nvPr/>
        </p:nvPicPr>
        <p:blipFill>
          <a:blip r:embed="rId2" cstate="print"/>
          <a:srcRect t="17543"/>
          <a:stretch>
            <a:fillRect/>
          </a:stretch>
        </p:blipFill>
        <p:spPr bwMode="auto">
          <a:xfrm>
            <a:off x="1761012" y="3024247"/>
            <a:ext cx="56219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Поводы начала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0648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Начало Первой мировой войны было спровоцировано убийством наследника австрийского престола Эрцгерцога Франца-Фердинанда и его жены.  Убийство было совершено сербом Гаврилой Принципом.</a:t>
            </a:r>
            <a:endParaRPr lang="ru-RU" sz="19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://a4.files.biography.com/image/upload/c_fit,cs_srgb,dpr_1.0,h_1200,q_80,w_1200/MTE5NTU2MzE2MjE5MTQ3Nzg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656383"/>
            <a:ext cx="2508921" cy="2508921"/>
          </a:xfrm>
          <a:prstGeom prst="rect">
            <a:avLst/>
          </a:prstGeom>
          <a:noFill/>
        </p:spPr>
      </p:pic>
      <p:pic>
        <p:nvPicPr>
          <p:cNvPr id="46084" name="Picture 4" descr="https://upload.wikimedia.org/wikipedia/commons/thumb/d/d3/Gavrilloprincip.jpg/200px-Gavrilloprincip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656383"/>
            <a:ext cx="2583054" cy="25184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1944" y="319927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Франц Фердинанд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02082" y="3212976"/>
            <a:ext cx="1995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Гаврила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Принцип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Причины начала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0648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 1914г. Германия стала сильнейшим в экономическом военном плане государством в Европе.  И главной причиной войны стало стремление Германии к политическому господству в Европе. </a:t>
            </a:r>
          </a:p>
          <a:p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0" name="Picture 4" descr="http://s1.hvylya.net/wp-content/uploads/2014/10/Rossiyskaya-imperiya-1914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267744" y="2996952"/>
            <a:ext cx="4680520" cy="2973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1914 год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Начало военной кампании 1914 г. датируется 28 июля. 1 августа вступившая в войну Германия объявляет войну России, Франции, а затем Великобритания объявила войну Германии. </a:t>
            </a:r>
          </a:p>
        </p:txBody>
      </p:sp>
      <p:pic>
        <p:nvPicPr>
          <p:cNvPr id="44034" name="Picture 2" descr="http://pit.dirty.ru/dirty/1/2012/10/02/36058-235234-164ac405c7c54bf68c56e4aeff73a0f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068960"/>
            <a:ext cx="4546476" cy="3009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Штурм Льежа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63710"/>
              </p:ext>
            </p:extLst>
          </p:nvPr>
        </p:nvGraphicFramePr>
        <p:xfrm>
          <a:off x="1524000" y="2119808"/>
          <a:ext cx="6432376" cy="368545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216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6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976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Бельгия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Германская</a:t>
                      </a:r>
                      <a:r>
                        <a:rPr lang="ru-RU" baseline="0" dirty="0" smtClean="0"/>
                        <a:t> Империя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 сражения: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Льеж, Бельгия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83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Силы</a:t>
                      </a:r>
                      <a:r>
                        <a:rPr lang="ru-RU" baseline="0" dirty="0" smtClean="0"/>
                        <a:t> сторон: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806">
                <a:tc>
                  <a:txBody>
                    <a:bodyPr/>
                    <a:lstStyle/>
                    <a:p>
                      <a:r>
                        <a:rPr lang="ru-RU" dirty="0" smtClean="0"/>
                        <a:t>36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000</a:t>
                      </a:r>
                      <a:r>
                        <a:rPr lang="ru-RU" baseline="0" dirty="0" smtClean="0"/>
                        <a:t> солдат</a:t>
                      </a:r>
                    </a:p>
                    <a:p>
                      <a:r>
                        <a:rPr lang="ru-RU" baseline="0" dirty="0" smtClean="0"/>
                        <a:t>400 орудий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800</a:t>
                      </a:r>
                      <a:r>
                        <a:rPr lang="ru-RU" baseline="0" dirty="0" smtClean="0"/>
                        <a:t> солдат</a:t>
                      </a:r>
                    </a:p>
                    <a:p>
                      <a:r>
                        <a:rPr lang="ru-RU" baseline="0" dirty="0" smtClean="0"/>
                        <a:t>100 орудий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829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Потери: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851"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000 раненых</a:t>
                      </a:r>
                      <a:r>
                        <a:rPr lang="ru-RU" baseline="0" dirty="0" smtClean="0"/>
                        <a:t> и погибших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000 раненых и погибших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 сражения: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Победа Германии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10" descr="http://avia-mir.ru/stranovedenie/belgia%20fk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200363"/>
            <a:ext cx="439075" cy="292533"/>
          </a:xfrm>
          <a:prstGeom prst="rect">
            <a:avLst/>
          </a:prstGeom>
          <a:noFill/>
        </p:spPr>
      </p:pic>
      <p:pic>
        <p:nvPicPr>
          <p:cNvPr id="6" name="Picture 4" descr="http://images.wikia.com/althistory/ru/images/0/04/%D0%A4%D0%BB%D0%B0%D0%B3_%D0%93%D0%B5%D1%80%D0%BC%D0%B0%D0%BD%D0%B8%D0%B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6316" y="2200362"/>
            <a:ext cx="439075" cy="292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upload.wikimedia.org/wikipedia/commons/2/2e/Festungsring_Luettich_Kar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4608512" cy="46469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620688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Штурм Льежа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4323</TotalTime>
  <Words>999</Words>
  <Application>Microsoft Office PowerPoint</Application>
  <PresentationFormat>Экран (4:3)</PresentationFormat>
  <Paragraphs>152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THE ДОКТОР</dc:creator>
  <cp:lastModifiedBy>Администратор</cp:lastModifiedBy>
  <cp:revision>90</cp:revision>
  <dcterms:created xsi:type="dcterms:W3CDTF">2015-12-04T17:38:01Z</dcterms:created>
  <dcterms:modified xsi:type="dcterms:W3CDTF">2015-12-24T22:41:52Z</dcterms:modified>
</cp:coreProperties>
</file>