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C7B8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B9B9F">
              <a:alpha val="19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left>
          <a:righ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right>
          <a:top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top>
          <a:bottom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bottom>
          <a:insideH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H>
          <a:insideV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0CC8A">
              <a:alpha val="31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0E9D7"/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5815">
              <a:alpha val="7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2EBD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F2EBDB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2EBDB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wholeTbl>
    <a:band2H>
      <a:tcTxStyle/>
      <a:tcStyle>
        <a:tcBdr/>
        <a:fill>
          <a:solidFill>
            <a:srgbClr val="BCBCBC">
              <a:alpha val="12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45C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766D60"/>
              </a:solidFill>
              <a:prstDash val="solid"/>
              <a:miter lim="400000"/>
            </a:ln>
          </a:left>
          <a:right>
            <a:ln w="127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6D60"/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D60">
              <a:alpha val="5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66D60"/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66D60"/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404" y="-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Количество </a:t>
            </a:r>
            <a:r>
              <a:rPr lang="ru-RU" dirty="0" smtClean="0"/>
              <a:t>ошибок в работах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ошибок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0</c:v>
                </c:pt>
                <c:pt idx="1">
                  <c:v>1 или 2</c:v>
                </c:pt>
                <c:pt idx="2">
                  <c:v>более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10</c:v>
                </c:pt>
                <c:pt idx="2">
                  <c:v>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cat>
            <c:strRef>
              <c:f>Лист1!$A$2:$A$3</c:f>
              <c:strCache>
                <c:ptCount val="2"/>
                <c:pt idx="0">
                  <c:v>Положительно</c:v>
                </c:pt>
                <c:pt idx="1">
                  <c:v>Отрицательно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eatherbooktypeembellishgld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753100" y="4775200"/>
            <a:ext cx="195662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825500" y="1879600"/>
            <a:ext cx="11836400" cy="2603500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8000">
                <a:solidFill>
                  <a:srgbClr val="BEA56D"/>
                </a:solidFill>
                <a:effectLst>
                  <a:outerShdw blurRad="38100" dist="254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825500" y="5346700"/>
            <a:ext cx="11836400" cy="1854200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6565899" y="9029700"/>
            <a:ext cx="342901" cy="355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pic" sz="half" idx="13"/>
          </p:nvPr>
        </p:nvSpPr>
        <p:spPr>
          <a:xfrm>
            <a:off x="6870700" y="2362200"/>
            <a:ext cx="5359400" cy="6413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sz="half" idx="1"/>
          </p:nvPr>
        </p:nvSpPr>
        <p:spPr>
          <a:xfrm>
            <a:off x="762000" y="2362200"/>
            <a:ext cx="5334000" cy="6413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40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40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40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40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4000"/>
              </a:spcBef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pic" idx="13"/>
          </p:nvPr>
        </p:nvSpPr>
        <p:spPr>
          <a:xfrm>
            <a:off x="787400" y="723900"/>
            <a:ext cx="6324600" cy="817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sz="quarter" idx="14"/>
          </p:nvPr>
        </p:nvSpPr>
        <p:spPr>
          <a:xfrm>
            <a:off x="7396540" y="723900"/>
            <a:ext cx="4800601" cy="347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sz="quarter" idx="15"/>
          </p:nvPr>
        </p:nvSpPr>
        <p:spPr>
          <a:xfrm>
            <a:off x="7396540" y="4508617"/>
            <a:ext cx="4813301" cy="439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body" sz="quarter" idx="13"/>
          </p:nvPr>
        </p:nvSpPr>
        <p:spPr>
          <a:xfrm>
            <a:off x="1270000" y="6350000"/>
            <a:ext cx="10464800" cy="558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–Иван Арсентьев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quarter" idx="14"/>
          </p:nvPr>
        </p:nvSpPr>
        <p:spPr>
          <a:xfrm>
            <a:off x="1270000" y="4292600"/>
            <a:ext cx="10464800" cy="6731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 i="1"/>
            </a:lvl1pPr>
          </a:lstStyle>
          <a:p>
            <a:r>
              <a:t>«Место ввода цитаты».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762000" y="723900"/>
            <a:ext cx="11480800" cy="829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2"/>
              </a:buBlip>
            </a:lvl1pPr>
            <a:lvl2pPr>
              <a:buBlip>
                <a:blip r:embed="rId12"/>
              </a:buBlip>
            </a:lvl2pPr>
            <a:lvl3pPr>
              <a:buBlip>
                <a:blip r:embed="rId12"/>
              </a:buBlip>
            </a:lvl3pPr>
            <a:lvl4pPr>
              <a:buBlip>
                <a:blip r:embed="rId12"/>
              </a:buBlip>
            </a:lvl4pPr>
            <a:lvl5pPr>
              <a:buBlip>
                <a:blip r:embed="rId1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599" y="90170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533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2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1pPr>
      <a:lvl2pPr marL="1066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2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2pPr>
      <a:lvl3pPr marL="1600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2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3pPr>
      <a:lvl4pPr marL="2133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2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4pPr>
      <a:lvl5pPr marL="26670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2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5pPr>
      <a:lvl6pPr marL="3200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2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6pPr>
      <a:lvl7pPr marL="3733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2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7pPr>
      <a:lvl8pPr marL="4267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2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8pPr>
      <a:lvl9pPr marL="4800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2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ctrTitle"/>
          </p:nvPr>
        </p:nvSpPr>
        <p:spPr>
          <a:xfrm>
            <a:off x="885776" y="2140496"/>
            <a:ext cx="11836400" cy="2603500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Бионика</a:t>
            </a:r>
            <a:r>
              <a:rPr dirty="0"/>
              <a:t> в </a:t>
            </a:r>
            <a:r>
              <a:rPr dirty="0" err="1"/>
              <a:t>жизни</a:t>
            </a:r>
            <a:r>
              <a:rPr dirty="0"/>
              <a:t> </a:t>
            </a:r>
            <a:r>
              <a:rPr dirty="0" err="1"/>
              <a:t>человека</a:t>
            </a:r>
            <a:endParaRPr dirty="0"/>
          </a:p>
        </p:txBody>
      </p:sp>
      <p:sp>
        <p:nvSpPr>
          <p:cNvPr id="122" name="Shape 122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гимназия 1505</a:t>
            </a:r>
          </a:p>
        </p:txBody>
      </p:sp>
      <p:pic>
        <p:nvPicPr>
          <p:cNvPr id="123" name="pasted-image.tif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605856" y="6388968"/>
            <a:ext cx="3415451" cy="27216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asted-image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798544" y="556320"/>
            <a:ext cx="4334769" cy="15838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11480800" cy="1903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МНЕНИЕ УЧЕНИКОВ 5 КЛАССА О БИОНИКЕ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325936" y="2500536"/>
          <a:ext cx="8669867" cy="5779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ТВОРЧЕСКОЕ ЗАДАНИЕ</a:t>
            </a:r>
            <a:endParaRPr lang="ru-RU" dirty="0"/>
          </a:p>
        </p:txBody>
      </p:sp>
      <p:pic>
        <p:nvPicPr>
          <p:cNvPr id="1026" name="Picture 2" descr="C:\Users\gym1505\Desktop\KolOVPWoj-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760" y="2068488"/>
            <a:ext cx="4589041" cy="6118721"/>
          </a:xfrm>
          <a:prstGeom prst="rect">
            <a:avLst/>
          </a:prstGeom>
          <a:noFill/>
        </p:spPr>
      </p:pic>
      <p:pic>
        <p:nvPicPr>
          <p:cNvPr id="1027" name="Picture 3" descr="C:\Users\gym1505\Desktop\ZrKNfzTY8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6296" y="2140496"/>
            <a:ext cx="6532984" cy="4899738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Использованные сайты и литература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61840" y="2175483"/>
            <a:ext cx="10945216" cy="77970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http://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dic.academic.ru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http</a:t>
            </a:r>
            <a:r>
              <a:rPr lang="ru-RU" sz="2000" smtClean="0">
                <a:solidFill>
                  <a:schemeClr val="bg2">
                    <a:lumMod val="25000"/>
                  </a:schemeClr>
                </a:solidFill>
              </a:rPr>
              <a:t>://</a:t>
            </a:r>
            <a:r>
              <a:rPr lang="ru-RU" sz="2000" smtClean="0">
                <a:solidFill>
                  <a:schemeClr val="bg2">
                    <a:lumMod val="25000"/>
                  </a:schemeClr>
                </a:solidFill>
              </a:rPr>
              <a:t>glagolas.livejournal.com/116737.html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http://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www.openclass.ru/node/437361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http://greenevolution.ru/enc/wiki/bionika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/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https://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prezi.com/rrp3h11fbwjo/presentation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http://www.myshared.ru/slide/356120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/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http://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rustoria.ru/post/biomimetika-eti-izobreteniya-my-ukrali-u-prirody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http://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www.medical-enc.ru/2/bionika.shtml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http://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ppt4web.ru/biologija/bionika1.html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http://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boomerangclub.ru/up/images/informaciya/priroda-sakhalina-i-kuril/multemediinie-diski/sea/fakt30.htm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Человек и природа (издательство «Знание») 1986 год 5 выпуск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http://rustoria.ru/post/biomimetika-eti-izobreteniya-my-ukrali-u-prirody/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http://www.myshared.ru/slide/356120/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https://prezi.com/rrp3h11fbwjo/presentation/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http://greenevolution.ru/enc/wiki/bionika/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http://www.openclass.ru/node/437361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http://glagolas.livejournal.com/116737.html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http://boomerangclub.ru/up/images/informaciya/priroda-sakhalina-i-kuril/multemediinie-diski/sea/fakt30.htm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http://awesomeworld.ru/sozdannoe-rukami-cheloveka/ferraro-florentiyskiy-sobor.html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http://www.myshared.ru/slide/356120/</a:t>
            </a:r>
          </a:p>
          <a:p>
            <a:pPr algn="l"/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FillTx/>
              <a:latin typeface="+mn-lt"/>
              <a:ea typeface="+mn-ea"/>
              <a:cs typeface="+mn-cs"/>
              <a:sym typeface="Baskerville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73808" y="1996480"/>
            <a:ext cx="10081120" cy="12721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800" b="0" i="0" u="none" strike="noStrike" cap="none" spc="0" normalizeH="0" baseline="0" dirty="0" err="1" smtClean="0">
                <a:ln>
                  <a:noFill/>
                </a:ln>
                <a:solidFill>
                  <a:srgbClr val="6C6963"/>
                </a:solidFill>
                <a:effectLst/>
                <a:uFillTx/>
                <a:latin typeface="+mn-lt"/>
                <a:ea typeface="+mn-ea"/>
                <a:cs typeface="+mn-cs"/>
                <a:sym typeface="Baskerville"/>
              </a:rPr>
              <a:t>Абаимова</a:t>
            </a:r>
            <a:r>
              <a:rPr kumimoji="0" lang="ru-RU" sz="3800" b="0" i="0" u="none" strike="noStrike" cap="none" spc="0" normalizeH="0" baseline="0" dirty="0" smtClean="0">
                <a:ln>
                  <a:noFill/>
                </a:ln>
                <a:solidFill>
                  <a:srgbClr val="6C6963"/>
                </a:solidFill>
                <a:effectLst/>
                <a:uFillTx/>
                <a:latin typeface="+mn-lt"/>
                <a:ea typeface="+mn-ea"/>
                <a:cs typeface="+mn-cs"/>
                <a:sym typeface="Baskerville"/>
              </a:rPr>
              <a:t> Мария</a:t>
            </a:r>
            <a:r>
              <a:rPr kumimoji="0" lang="ru-RU" sz="3800" b="0" i="0" u="none" strike="noStrike" cap="none" spc="0" normalizeH="0" dirty="0" smtClean="0">
                <a:ln>
                  <a:noFill/>
                </a:ln>
                <a:solidFill>
                  <a:srgbClr val="6C6963"/>
                </a:solidFill>
                <a:effectLst/>
                <a:uFillTx/>
                <a:latin typeface="+mn-lt"/>
                <a:ea typeface="+mn-ea"/>
                <a:cs typeface="+mn-cs"/>
                <a:sym typeface="Baskerville"/>
              </a:rPr>
              <a:t> – руководитель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aseline="0" dirty="0" err="1" smtClean="0"/>
              <a:t>Келеп</a:t>
            </a:r>
            <a:r>
              <a:rPr lang="ru-RU" baseline="0" dirty="0" smtClean="0"/>
              <a:t> София - участник</a:t>
            </a:r>
            <a:endParaRPr kumimoji="0" lang="ru-RU" sz="3800" b="0" i="0" u="none" strike="noStrike" cap="none" spc="0" normalizeH="0" baseline="0" dirty="0">
              <a:ln>
                <a:noFill/>
              </a:ln>
              <a:solidFill>
                <a:srgbClr val="6C6963"/>
              </a:solidFill>
              <a:effectLst/>
              <a:uFillTx/>
              <a:latin typeface="+mn-lt"/>
              <a:ea typeface="+mn-ea"/>
              <a:cs typeface="+mn-cs"/>
              <a:sym typeface="Baskervill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БИОНИКА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41760" y="1969478"/>
            <a:ext cx="11089232" cy="2072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rgbClr val="6C6963"/>
                </a:solidFill>
                <a:effectLst/>
                <a:uFillTx/>
                <a:latin typeface="+mn-lt"/>
                <a:ea typeface="+mn-ea"/>
                <a:cs typeface="+mn-cs"/>
                <a:sym typeface="Baskerville"/>
              </a:rPr>
              <a:t>Бионика – это направление исследований имеющих целью решение</a:t>
            </a:r>
            <a:r>
              <a:rPr kumimoji="0" lang="ru-RU" sz="3200" b="0" i="0" u="none" strike="noStrike" cap="none" spc="0" normalizeH="0" dirty="0" smtClean="0">
                <a:ln>
                  <a:noFill/>
                </a:ln>
                <a:solidFill>
                  <a:srgbClr val="6C6963"/>
                </a:solidFill>
                <a:effectLst/>
                <a:uFillTx/>
                <a:latin typeface="+mn-lt"/>
                <a:ea typeface="+mn-ea"/>
                <a:cs typeface="+mn-cs"/>
                <a:sym typeface="Baskerville"/>
              </a:rPr>
              <a:t> инженерных задач с помощью технических аналогий в живой природе. Бионика – это совмещение двух других наук – биологии и техники.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6C6963"/>
              </a:solidFill>
              <a:effectLst/>
              <a:uFillTx/>
              <a:latin typeface="+mn-lt"/>
              <a:ea typeface="+mn-ea"/>
              <a:cs typeface="+mn-cs"/>
              <a:sym typeface="Baskerville"/>
            </a:endParaRPr>
          </a:p>
        </p:txBody>
      </p:sp>
      <p:pic>
        <p:nvPicPr>
          <p:cNvPr id="5" name="pasted-image.tif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85776" y="5308848"/>
            <a:ext cx="3415451" cy="272168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4651513" y="4762981"/>
            <a:ext cx="7467511" cy="3549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rgbClr val="6C6963"/>
                </a:solidFill>
                <a:effectLst/>
                <a:uFillTx/>
                <a:latin typeface="+mn-lt"/>
                <a:ea typeface="+mn-ea"/>
                <a:cs typeface="+mn-cs"/>
                <a:sym typeface="Baskerville"/>
              </a:rPr>
              <a:t>Ученые-бионики избрали своей</a:t>
            </a:r>
            <a:r>
              <a:rPr kumimoji="0" lang="ru-RU" sz="3200" b="0" i="0" u="none" strike="noStrike" cap="none" spc="0" normalizeH="0" dirty="0" smtClean="0">
                <a:ln>
                  <a:noFill/>
                </a:ln>
                <a:solidFill>
                  <a:srgbClr val="6C6963"/>
                </a:solidFill>
                <a:effectLst/>
                <a:uFillTx/>
                <a:latin typeface="+mn-lt"/>
                <a:ea typeface="+mn-ea"/>
                <a:cs typeface="+mn-cs"/>
                <a:sym typeface="Baskerville"/>
              </a:rPr>
              <a:t> эмблемой скальпель и паяльник, соединенные знаком интеграла. Этот союз биологии и техники позволяет </a:t>
            </a:r>
            <a:r>
              <a:rPr kumimoji="0" lang="ru-RU" sz="3200" b="0" i="0" u="none" strike="noStrike" cap="none" spc="0" normalizeH="0" dirty="0" err="1" smtClean="0">
                <a:ln>
                  <a:noFill/>
                </a:ln>
                <a:solidFill>
                  <a:srgbClr val="6C6963"/>
                </a:solidFill>
                <a:effectLst/>
                <a:uFillTx/>
                <a:latin typeface="+mn-lt"/>
                <a:ea typeface="+mn-ea"/>
                <a:cs typeface="+mn-cs"/>
                <a:sym typeface="Baskerville"/>
              </a:rPr>
              <a:t>надеятся</a:t>
            </a:r>
            <a:r>
              <a:rPr lang="ru-RU" sz="3200" dirty="0" smtClean="0"/>
              <a:t>, что бионика проникнет туда, куда не проникал еще никто и увидит то, что еще никто не видел.</a:t>
            </a: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rgbClr val="6C6963"/>
                </a:solidFill>
                <a:effectLst/>
                <a:uFillTx/>
                <a:latin typeface="+mn-lt"/>
                <a:ea typeface="+mn-ea"/>
                <a:cs typeface="+mn-cs"/>
                <a:sym typeface="Baskerville"/>
              </a:rPr>
              <a:t> 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6C6963"/>
              </a:solidFill>
              <a:effectLst/>
              <a:uFillTx/>
              <a:latin typeface="+mn-lt"/>
              <a:ea typeface="+mn-ea"/>
              <a:cs typeface="+mn-cs"/>
              <a:sym typeface="Baskerville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17824" y="1852464"/>
            <a:ext cx="10153128" cy="3026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800" b="0" i="0" u="none" strike="noStrike" cap="none" spc="0" normalizeH="0" baseline="0" dirty="0" smtClean="0">
                <a:ln>
                  <a:noFill/>
                </a:ln>
                <a:solidFill>
                  <a:srgbClr val="6C6963"/>
                </a:solidFill>
                <a:effectLst/>
                <a:uFillTx/>
                <a:latin typeface="+mn-lt"/>
                <a:ea typeface="+mn-ea"/>
                <a:cs typeface="+mn-cs"/>
                <a:sym typeface="Baskerville"/>
              </a:rPr>
              <a:t>Живые прототипы – ключ к новым изобретениям</a:t>
            </a:r>
            <a:r>
              <a:rPr lang="ru-RU" dirty="0" smtClean="0"/>
              <a:t>! Время не стоит на месте, человечество придумывает все больше и больше изобретений, способствующих улучшить нашу жизнь.</a:t>
            </a:r>
            <a:endParaRPr kumimoji="0" lang="ru-RU" sz="3800" b="0" i="0" u="none" strike="noStrike" cap="none" spc="0" normalizeH="0" baseline="0" dirty="0">
              <a:ln>
                <a:noFill/>
              </a:ln>
              <a:solidFill>
                <a:srgbClr val="6C6963"/>
              </a:solidFill>
              <a:effectLst/>
              <a:uFillTx/>
              <a:latin typeface="+mn-lt"/>
              <a:ea typeface="+mn-ea"/>
              <a:cs typeface="+mn-cs"/>
              <a:sym typeface="Baskerville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85776" y="1780456"/>
            <a:ext cx="11233248" cy="47807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fontAlgn="base"/>
            <a:r>
              <a:rPr lang="ru-RU" dirty="0" smtClean="0"/>
              <a:t>Существует множество малоизвестных наук, среди них есть и такая удивительная наука, как бионика. Проведя опрос среди 50 человек из различных классов гимназии 47 из них не знали о такой науке, как бионика. Тем самым мы доказали что эта наука малоизвестная.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kumimoji="0" lang="ru-RU" sz="3800" b="0" i="0" u="none" strike="noStrike" cap="none" spc="0" normalizeH="0" baseline="0" dirty="0">
              <a:ln>
                <a:noFill/>
              </a:ln>
              <a:solidFill>
                <a:srgbClr val="6C6963"/>
              </a:solidFill>
              <a:effectLst/>
              <a:uFillTx/>
              <a:latin typeface="+mn-lt"/>
              <a:ea typeface="+mn-ea"/>
              <a:cs typeface="+mn-cs"/>
              <a:sym typeface="Baskerville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29792" y="1708448"/>
            <a:ext cx="11233248" cy="36112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ru-RU" dirty="0" smtClean="0"/>
              <a:t>Целью нашего проекта является ознакомление учеников с такой наукой как Бионика на примере ее изобретений. Ознакомить с теми изобретениями, которые ежедневно присутствуют в нашей жизни, но мы не задумываемся о том, откуда они возникли.</a:t>
            </a:r>
            <a:endParaRPr kumimoji="0" lang="ru-RU" sz="3800" b="0" i="0" u="none" strike="noStrike" cap="none" spc="0" normalizeH="0" baseline="0" dirty="0">
              <a:ln>
                <a:noFill/>
              </a:ln>
              <a:solidFill>
                <a:srgbClr val="6C6963"/>
              </a:solidFill>
              <a:effectLst/>
              <a:uFillTx/>
              <a:latin typeface="+mn-lt"/>
              <a:ea typeface="+mn-ea"/>
              <a:cs typeface="+mn-cs"/>
              <a:sym typeface="Baskerville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01800" y="1780456"/>
            <a:ext cx="11089232" cy="53655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dirty="0" smtClean="0"/>
              <a:t> Сбор информации</a:t>
            </a: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ru-RU" sz="3800" b="0" i="0" u="none" strike="noStrike" cap="none" spc="0" normalizeH="0" baseline="0" dirty="0" smtClean="0">
                <a:ln>
                  <a:noFill/>
                </a:ln>
                <a:solidFill>
                  <a:srgbClr val="6C6963"/>
                </a:solidFill>
                <a:effectLst/>
                <a:uFillTx/>
                <a:latin typeface="+mn-lt"/>
                <a:ea typeface="+mn-ea"/>
                <a:cs typeface="+mn-cs"/>
                <a:sym typeface="Baskerville"/>
              </a:rPr>
              <a:t> Анализ и обработка информации</a:t>
            </a: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dirty="0" smtClean="0"/>
              <a:t> Оформление сайта </a:t>
            </a: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ru-RU" sz="3800" b="0" i="0" u="none" strike="noStrike" cap="none" spc="0" normalizeH="0" dirty="0" smtClean="0">
                <a:ln>
                  <a:noFill/>
                </a:ln>
                <a:solidFill>
                  <a:srgbClr val="6C6963"/>
                </a:solidFill>
                <a:effectLst/>
                <a:uFillTx/>
                <a:latin typeface="+mn-lt"/>
                <a:ea typeface="+mn-ea"/>
                <a:cs typeface="+mn-cs"/>
                <a:sym typeface="Baskerville"/>
              </a:rPr>
              <a:t> </a:t>
            </a:r>
            <a:r>
              <a:rPr lang="ru-RU" dirty="0" smtClean="0"/>
              <a:t>Подготовка к защите темы проекта </a:t>
            </a: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ru-RU" sz="3800" b="0" i="0" u="none" strike="noStrike" cap="none" spc="0" normalizeH="0" dirty="0" smtClean="0">
                <a:ln>
                  <a:noFill/>
                </a:ln>
                <a:solidFill>
                  <a:srgbClr val="6C6963"/>
                </a:solidFill>
                <a:effectLst/>
                <a:uFillTx/>
                <a:latin typeface="+mn-lt"/>
                <a:ea typeface="+mn-ea"/>
                <a:cs typeface="+mn-cs"/>
                <a:sym typeface="Baskerville"/>
              </a:rPr>
              <a:t> Создание рекламы проекта </a:t>
            </a: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dirty="0" smtClean="0"/>
              <a:t> Создание промежуточных продуктов </a:t>
            </a: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ru-RU" sz="3800" b="0" i="0" u="none" strike="noStrike" cap="none" spc="0" normalizeH="0" dirty="0" smtClean="0">
                <a:ln>
                  <a:noFill/>
                </a:ln>
                <a:solidFill>
                  <a:srgbClr val="6C6963"/>
                </a:solidFill>
                <a:effectLst/>
                <a:uFillTx/>
                <a:latin typeface="+mn-lt"/>
                <a:ea typeface="+mn-ea"/>
                <a:cs typeface="+mn-cs"/>
                <a:sym typeface="Baskerville"/>
              </a:rPr>
              <a:t> Создание главного продукта </a:t>
            </a: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dirty="0" smtClean="0"/>
              <a:t> Проведение урока </a:t>
            </a: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ru-RU" sz="3800" b="0" i="0" u="none" strike="noStrike" cap="none" spc="0" normalizeH="0" dirty="0" smtClean="0">
                <a:ln>
                  <a:noFill/>
                </a:ln>
                <a:solidFill>
                  <a:srgbClr val="6C6963"/>
                </a:solidFill>
                <a:effectLst/>
                <a:uFillTx/>
                <a:latin typeface="+mn-lt"/>
                <a:ea typeface="+mn-ea"/>
                <a:cs typeface="+mn-cs"/>
                <a:sym typeface="Baskerville"/>
              </a:rPr>
              <a:t> Подготовка к защите </a:t>
            </a:r>
            <a:r>
              <a:rPr kumimoji="0" lang="ru-RU" sz="3800" b="0" i="0" u="none" strike="noStrike" cap="none" spc="0" normalizeH="0" dirty="0" err="1" smtClean="0">
                <a:ln>
                  <a:noFill/>
                </a:ln>
                <a:solidFill>
                  <a:srgbClr val="6C6963"/>
                </a:solidFill>
                <a:effectLst/>
                <a:uFillTx/>
                <a:latin typeface="+mn-lt"/>
                <a:ea typeface="+mn-ea"/>
                <a:cs typeface="+mn-cs"/>
                <a:sym typeface="Baskerville"/>
              </a:rPr>
              <a:t>поректа</a:t>
            </a:r>
            <a:r>
              <a:rPr kumimoji="0" lang="ru-RU" sz="3800" b="0" i="0" u="none" strike="noStrike" cap="none" spc="0" normalizeH="0" dirty="0" smtClean="0">
                <a:ln>
                  <a:noFill/>
                </a:ln>
                <a:solidFill>
                  <a:srgbClr val="6C6963"/>
                </a:solidFill>
                <a:effectLst/>
                <a:uFillTx/>
                <a:latin typeface="+mn-lt"/>
                <a:ea typeface="+mn-ea"/>
                <a:cs typeface="+mn-cs"/>
                <a:sym typeface="Baskerville"/>
              </a:rPr>
              <a:t> </a:t>
            </a:r>
            <a:endParaRPr kumimoji="0" lang="ru-RU" sz="3800" b="0" i="0" u="none" strike="noStrike" cap="none" spc="0" normalizeH="0" baseline="0" dirty="0">
              <a:ln>
                <a:noFill/>
              </a:ln>
              <a:solidFill>
                <a:srgbClr val="6C6963"/>
              </a:solidFill>
              <a:effectLst/>
              <a:uFillTx/>
              <a:latin typeface="+mn-lt"/>
              <a:ea typeface="+mn-ea"/>
              <a:cs typeface="+mn-cs"/>
              <a:sym typeface="Baskerville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ПРОДУКТЫ ПРОЕКТА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17824" y="2139430"/>
            <a:ext cx="10729192" cy="3026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dirty="0" smtClean="0"/>
              <a:t> Шкатулка по типу моллюска наутилуса</a:t>
            </a: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dirty="0" smtClean="0"/>
              <a:t> Макет стадиона с крышей по типу крыльев бабочки</a:t>
            </a: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dirty="0" smtClean="0"/>
              <a:t> Мини – энциклопедия «Бионика» с примерами изобретений. </a:t>
            </a:r>
            <a:endParaRPr kumimoji="0" lang="ru-RU" sz="3800" b="0" i="0" u="none" strike="noStrike" cap="none" spc="0" normalizeH="0" baseline="0" dirty="0">
              <a:ln>
                <a:noFill/>
              </a:ln>
              <a:solidFill>
                <a:srgbClr val="6C6963"/>
              </a:solidFill>
              <a:effectLst/>
              <a:uFillTx/>
              <a:latin typeface="+mn-lt"/>
              <a:ea typeface="+mn-ea"/>
              <a:cs typeface="+mn-cs"/>
              <a:sym typeface="Baskerville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УРОКА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167466" y="1986844"/>
          <a:ext cx="8669867" cy="5779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eatherBook">
  <a:themeElements>
    <a:clrScheme name="LeatherBook">
      <a:dk1>
        <a:srgbClr val="6C6963"/>
      </a:dk1>
      <a:lt1>
        <a:srgbClr val="092C6C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atherBook">
  <a:themeElements>
    <a:clrScheme name="LeatherBook">
      <a:dk1>
        <a:srgbClr val="000000"/>
      </a:dk1>
      <a:lt1>
        <a:srgbClr val="FFFFFF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361</Words>
  <Application>Microsoft Office PowerPoint</Application>
  <PresentationFormat>Произвольный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LeatherBook</vt:lpstr>
      <vt:lpstr>Бионика в жизни человека</vt:lpstr>
      <vt:lpstr>СОСТАВ</vt:lpstr>
      <vt:lpstr>БИОНИКА</vt:lpstr>
      <vt:lpstr>АКТУАЛЬНОСТЬ</vt:lpstr>
      <vt:lpstr>ПРОБЛЕМА</vt:lpstr>
      <vt:lpstr>ЦЕЛЬ</vt:lpstr>
      <vt:lpstr>ЗАДАЧИ</vt:lpstr>
      <vt:lpstr>ПРОДУКТЫ ПРОЕКТА</vt:lpstr>
      <vt:lpstr>ИТОГИ УРОКА</vt:lpstr>
      <vt:lpstr>МНЕНИЕ УЧЕНИКОВ 5 КЛАССА О БИОНИКЕ</vt:lpstr>
      <vt:lpstr>ТВОРЧЕСКОЕ ЗАДАНИЕ</vt:lpstr>
      <vt:lpstr>Использованные сайты и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Бионика в жизни человека</dc:title>
  <cp:lastModifiedBy>gym1505</cp:lastModifiedBy>
  <cp:revision>9</cp:revision>
  <dcterms:modified xsi:type="dcterms:W3CDTF">2015-12-23T11:38:39Z</dcterms:modified>
</cp:coreProperties>
</file>