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5" r:id="rId5"/>
    <p:sldId id="268" r:id="rId6"/>
    <p:sldId id="269" r:id="rId7"/>
    <p:sldId id="270" r:id="rId8"/>
    <p:sldId id="271" r:id="rId9"/>
    <p:sldId id="272" r:id="rId10"/>
    <p:sldId id="273" r:id="rId11"/>
    <p:sldId id="257" r:id="rId12"/>
    <p:sldId id="264" r:id="rId13"/>
    <p:sldId id="258" r:id="rId14"/>
    <p:sldId id="263" r:id="rId15"/>
    <p:sldId id="260" r:id="rId16"/>
    <p:sldId id="274" r:id="rId17"/>
    <p:sldId id="275" r:id="rId18"/>
    <p:sldId id="261" r:id="rId19"/>
    <p:sldId id="276"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C2E84D77-D6EC-4190-8AFA-41BED3985A8A}" type="datetimeFigureOut">
              <a:rPr lang="ru-RU"/>
              <a:pPr>
                <a:defRPr/>
              </a:pPr>
              <a:t>13.12.2013</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5937E8A7-D253-4BF2-92DA-7F04F3FAD08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327354B0-5131-4517-AC4D-84D1164652B9}" type="datetimeFigureOut">
              <a:rPr lang="ru-RU"/>
              <a:pPr>
                <a:defRPr/>
              </a:pPr>
              <a:t>13.12.2013</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65181657-A57C-4A38-AD51-2421E838D0E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0ED1C9C9-17DC-4D9F-8436-0BE428FA118E}" type="datetimeFigureOut">
              <a:rPr lang="ru-RU"/>
              <a:pPr>
                <a:defRPr/>
              </a:pPr>
              <a:t>13.12.2013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934E4F-BC4B-4725-9EB0-9B139FE95F3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4CD1DF57-92C4-4E80-9705-4936065F5467}" type="datetimeFigureOut">
              <a:rPr lang="ru-RU"/>
              <a:pPr>
                <a:defRPr/>
              </a:pPr>
              <a:t>13.12.2013</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132FE2C2-D8C8-402F-88A5-A84E9876698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B98CEE62-3767-42A5-8055-97B63FD6AE47}" type="datetimeFigureOut">
              <a:rPr lang="ru-RU"/>
              <a:pPr>
                <a:defRPr/>
              </a:pPr>
              <a:t>13.12.2013</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F2088214-A641-4DAA-B5F7-F3D79519C70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7BFDF93B-40B0-499F-A3B2-0C4FB53BF74C}" type="datetimeFigureOut">
              <a:rPr lang="ru-RU"/>
              <a:pPr>
                <a:defRPr/>
              </a:pPr>
              <a:t>13.12.2013</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1355A13-9BB8-4CCC-B22E-926FC7E069E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1043207B-A8CE-44AD-8049-E7B168901AE7}" type="datetimeFigureOut">
              <a:rPr lang="ru-RU"/>
              <a:pPr>
                <a:defRPr/>
              </a:pPr>
              <a:t>13.12.2013</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39F77EAA-4025-431B-87B0-4789D671909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0B380050-5334-4AA8-867E-24FFB6F53FE9}" type="datetimeFigureOut">
              <a:rPr lang="ru-RU"/>
              <a:pPr>
                <a:defRPr/>
              </a:pPr>
              <a:t>13.12.2013</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A72D99BB-730B-454D-9014-F5B1438E88B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3BB2DBAC-FBC8-4B59-9128-50C33F62EB4D}" type="datetimeFigureOut">
              <a:rPr lang="ru-RU"/>
              <a:pPr>
                <a:defRPr/>
              </a:pPr>
              <a:t>13.12.2013</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8AAABCFB-D79E-4C58-8420-94B3AAC9AFB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90BF5962-9A28-4088-AB46-B6A03F392331}" type="datetimeFigureOut">
              <a:rPr lang="ru-RU"/>
              <a:pPr>
                <a:defRPr/>
              </a:pPr>
              <a:t>13.12.2013</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2F18C7AC-CB4E-4DDE-80D4-304C84769A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AC478B5D-D13E-48A4-B088-D6A486345FFD}" type="datetimeFigureOut">
              <a:rPr lang="ru-RU"/>
              <a:pPr>
                <a:defRPr/>
              </a:pPr>
              <a:t>13.12.2013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FE66F1F2-D24C-47B0-BD76-C2D6B63ED1D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94B7452C-55B9-4832-83AD-D782748FDE70}" type="datetimeFigureOut">
              <a:rPr lang="ru-RU"/>
              <a:pPr>
                <a:defRPr/>
              </a:pPr>
              <a:t>13.12.2013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23423213-7A64-4205-95C9-79B5ABA77A6E}"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9" r:id="rId4"/>
    <p:sldLayoutId id="2147483675" r:id="rId5"/>
    <p:sldLayoutId id="2147483670" r:id="rId6"/>
    <p:sldLayoutId id="2147483676" r:id="rId7"/>
    <p:sldLayoutId id="2147483677" r:id="rId8"/>
    <p:sldLayoutId id="2147483678" r:id="rId9"/>
    <p:sldLayoutId id="2147483671" r:id="rId10"/>
    <p:sldLayoutId id="214748367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as.su/glossary/eng/S/slag.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2425" y="4824836"/>
            <a:ext cx="8458200" cy="1222375"/>
          </a:xfrm>
        </p:spPr>
        <p:txBody>
          <a:bodyPr/>
          <a:lstStyle/>
          <a:p>
            <a:pPr eaLnBrk="1" fontAlgn="auto" hangingPunct="1">
              <a:spcAft>
                <a:spcPts val="0"/>
              </a:spcAft>
              <a:defRPr/>
            </a:pPr>
            <a:r>
              <a:rPr lang="ru-RU" sz="5400" dirty="0" smtClean="0"/>
              <a:t> доспехи  15 в </a:t>
            </a:r>
            <a:endParaRPr lang="ru-RU" sz="5400" dirty="0"/>
          </a:p>
        </p:txBody>
      </p:sp>
      <p:sp>
        <p:nvSpPr>
          <p:cNvPr id="3" name="Подзаголовок 2"/>
          <p:cNvSpPr>
            <a:spLocks noGrp="1"/>
          </p:cNvSpPr>
          <p:nvPr>
            <p:ph type="subTitle" idx="1"/>
          </p:nvPr>
        </p:nvSpPr>
        <p:spPr/>
        <p:txBody>
          <a:bodyPr>
            <a:normAutofit/>
          </a:bodyPr>
          <a:lstStyle/>
          <a:p>
            <a:pPr eaLnBrk="1" fontAlgn="auto" hangingPunct="1">
              <a:spcAft>
                <a:spcPts val="0"/>
              </a:spcAft>
              <a:buFont typeface="Wingdings 2"/>
              <a:buNone/>
              <a:defRPr/>
            </a:pPr>
            <a:endParaRPr lang="ru-RU" dirty="0"/>
          </a:p>
        </p:txBody>
      </p:sp>
      <p:sp>
        <p:nvSpPr>
          <p:cNvPr id="13315" name="AutoShape 2" descr="http://gladiator-tula.ru/foto/AL/al13.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bwMode="auto">
          <a:xfrm>
            <a:off x="457200" y="476250"/>
            <a:ext cx="8686800" cy="838200"/>
          </a:xfrm>
          <a:noFill/>
        </p:spPr>
        <p:txBody>
          <a:bodyPr wrap="square" lIns="91440" tIns="45720" rIns="91440" bIns="45720" numCol="1" anchorCtr="0" compatLnSpc="1">
            <a:prstTxWarp prst="textNoShape">
              <a:avLst/>
            </a:prstTxWarp>
          </a:bodyPr>
          <a:lstStyle/>
          <a:p>
            <a:pPr eaLnBrk="1" hangingPunct="1"/>
            <a:r>
              <a:rPr lang="ru-RU" cap="none" smtClean="0">
                <a:effectLst/>
              </a:rPr>
              <a:t>От ламеляра к бригантине.</a:t>
            </a:r>
          </a:p>
        </p:txBody>
      </p:sp>
      <p:sp>
        <p:nvSpPr>
          <p:cNvPr id="22530" name="Rectangle 3"/>
          <p:cNvSpPr>
            <a:spLocks noGrp="1"/>
          </p:cNvSpPr>
          <p:nvPr>
            <p:ph type="body" idx="4294967295"/>
          </p:nvPr>
        </p:nvSpPr>
        <p:spPr>
          <a:xfrm>
            <a:off x="4500563" y="1341438"/>
            <a:ext cx="4392612" cy="4525962"/>
          </a:xfrm>
        </p:spPr>
        <p:txBody>
          <a:bodyPr/>
          <a:lstStyle/>
          <a:p>
            <a:pPr eaLnBrk="1" hangingPunct="1">
              <a:buFont typeface="Wingdings 2" pitchFamily="18" charset="2"/>
              <a:buNone/>
            </a:pPr>
            <a:r>
              <a:rPr lang="ru-RU" sz="2800" smtClean="0"/>
              <a:t>Лучники, использовавшие чешую, вынуждены были сверху накрывать ее накидкой, чтобы тетива не цеплялась на саму чешую и заклепки.</a:t>
            </a:r>
            <a:r>
              <a:rPr lang="ru-RU" smtClean="0"/>
              <a:t> </a:t>
            </a:r>
          </a:p>
          <a:p>
            <a:pPr eaLnBrk="1" hangingPunct="1"/>
            <a:endParaRPr lang="ru-RU" smtClean="0"/>
          </a:p>
        </p:txBody>
      </p:sp>
      <p:pic>
        <p:nvPicPr>
          <p:cNvPr id="22531" name="Picture 4" descr="lam2"/>
          <p:cNvPicPr>
            <a:picLocks noChangeAspect="1" noChangeArrowheads="1"/>
          </p:cNvPicPr>
          <p:nvPr/>
        </p:nvPicPr>
        <p:blipFill>
          <a:blip r:embed="rId2"/>
          <a:srcRect/>
          <a:stretch>
            <a:fillRect/>
          </a:stretch>
        </p:blipFill>
        <p:spPr bwMode="auto">
          <a:xfrm>
            <a:off x="250825" y="1773238"/>
            <a:ext cx="3887788" cy="35956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29600" cy="1143000"/>
          </a:xfrm>
        </p:spPr>
        <p:txBody>
          <a:bodyPr>
            <a:normAutofit/>
          </a:bodyPr>
          <a:lstStyle/>
          <a:p>
            <a:pPr eaLnBrk="1" fontAlgn="auto" hangingPunct="1">
              <a:spcAft>
                <a:spcPts val="0"/>
              </a:spcAft>
              <a:defRPr/>
            </a:pPr>
            <a:r>
              <a:rPr lang="ru-RU" cap="none" dirty="0" err="1" smtClean="0">
                <a:effectLst/>
              </a:rPr>
              <a:t>Бригантинный</a:t>
            </a:r>
            <a:r>
              <a:rPr lang="ru-RU" cap="none" dirty="0" smtClean="0">
                <a:effectLst/>
              </a:rPr>
              <a:t> доспех</a:t>
            </a:r>
            <a:endParaRPr lang="ru-RU" cap="none" dirty="0">
              <a:effectLst/>
            </a:endParaRPr>
          </a:p>
        </p:txBody>
      </p:sp>
      <p:sp>
        <p:nvSpPr>
          <p:cNvPr id="23554" name="Содержимое 2"/>
          <p:cNvSpPr>
            <a:spLocks noGrp="1"/>
          </p:cNvSpPr>
          <p:nvPr>
            <p:ph idx="1"/>
          </p:nvPr>
        </p:nvSpPr>
        <p:spPr>
          <a:xfrm>
            <a:off x="0" y="1125538"/>
            <a:ext cx="9144000" cy="5543550"/>
          </a:xfrm>
        </p:spPr>
        <p:txBody>
          <a:bodyPr/>
          <a:lstStyle/>
          <a:p>
            <a:pPr eaLnBrk="1" hangingPunct="1">
              <a:buFont typeface="Wingdings 2" pitchFamily="18" charset="2"/>
              <a:buNone/>
            </a:pPr>
            <a:r>
              <a:rPr lang="ru-RU" sz="3600" smtClean="0"/>
              <a:t> </a:t>
            </a:r>
            <a:r>
              <a:rPr lang="ru-RU" sz="2800" smtClean="0"/>
              <a:t>Следующим шагом в развитии доспехостроения стал бригантинный</a:t>
            </a:r>
            <a:r>
              <a:rPr lang="en-US" sz="2800" smtClean="0"/>
              <a:t> </a:t>
            </a:r>
            <a:r>
              <a:rPr lang="ru-RU" sz="2800" smtClean="0"/>
              <a:t>доспех. Он состоит из пластин, наклёпанных под суконную основу. Сверху бригантина нередко покрывалась бархатом, часто с гербами, а заклёпкам придавалась декоративная форма. В XIII—XIV веках бригантина была типичным рыцарским доспехом, а в XV веке — типичным пехотным. Достоинства бригантинного доспеха – сравнительная простота и дешевизна производства: тканная, легко заменяемая основа, возможность выковывать небольшие пластины простой формы. </a:t>
            </a:r>
          </a:p>
          <a:p>
            <a:pPr eaLnBrk="1" hangingPunct="1">
              <a:buFont typeface="Wingdings 2" pitchFamily="18" charset="2"/>
              <a:buNone/>
            </a:pPr>
            <a:endParaRPr lang="ru-RU" sz="2800" smtClean="0"/>
          </a:p>
          <a:p>
            <a:pPr eaLnBrk="1" hangingPunct="1">
              <a:buFont typeface="Wingdings 2" pitchFamily="18" charset="2"/>
              <a:buNone/>
            </a:pPr>
            <a:r>
              <a:rPr lang="ru-RU" sz="2800" smtClean="0"/>
              <a:t> </a:t>
            </a:r>
          </a:p>
        </p:txBody>
      </p:sp>
      <p:sp>
        <p:nvSpPr>
          <p:cNvPr id="23555" name="AutoShape 2" descr="http://gladiator-tula.ru/foto/AL/al13.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a:endParaRPr>
          </a:p>
        </p:txBody>
      </p:sp>
      <p:sp>
        <p:nvSpPr>
          <p:cNvPr id="23556" name="AutoShape 4" descr="http://gladiator-tula.ru/foto/AL/al13.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cap="none" dirty="0" smtClean="0">
                <a:effectLst/>
              </a:rPr>
              <a:t>Строение </a:t>
            </a:r>
            <a:r>
              <a:rPr lang="ru-RU" cap="none" dirty="0" err="1" smtClean="0">
                <a:effectLst/>
              </a:rPr>
              <a:t>бригантинного</a:t>
            </a:r>
            <a:r>
              <a:rPr lang="ru-RU" cap="none" dirty="0" smtClean="0">
                <a:effectLst/>
              </a:rPr>
              <a:t> доспеха</a:t>
            </a:r>
            <a:r>
              <a:rPr lang="ru-RU" dirty="0" smtClean="0"/>
              <a:t>.</a:t>
            </a:r>
            <a:endParaRPr lang="ru-RU" dirty="0"/>
          </a:p>
        </p:txBody>
      </p:sp>
      <p:pic>
        <p:nvPicPr>
          <p:cNvPr id="2051" name="Picture 2" descr="http://upload.wikimedia.org/wikipedia/ru/thumb/6/68/Andrzej_chalcis-003_m-1-.jpg/135px-Andrzej_chalcis-003_m-1-.jpg"/>
          <p:cNvPicPr>
            <a:picLocks noGrp="1" noChangeAspect="1" noChangeArrowheads="1"/>
          </p:cNvPicPr>
          <p:nvPr>
            <p:ph idx="1"/>
          </p:nvPr>
        </p:nvPicPr>
        <p:blipFill>
          <a:blip r:embed="rId3"/>
          <a:srcRect/>
          <a:stretch>
            <a:fillRect/>
          </a:stretch>
        </p:blipFill>
        <p:spPr>
          <a:xfrm>
            <a:off x="611188" y="1412875"/>
            <a:ext cx="2424112" cy="3214688"/>
          </a:xfrm>
        </p:spPr>
      </p:pic>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Franklin Gothic Book"/>
            </a:endParaRPr>
          </a:p>
        </p:txBody>
      </p:sp>
      <p:graphicFrame>
        <p:nvGraphicFramePr>
          <p:cNvPr id="2049" name="Object 1"/>
          <p:cNvGraphicFramePr>
            <a:graphicFrameLocks noChangeAspect="1"/>
          </p:cNvGraphicFramePr>
          <p:nvPr/>
        </p:nvGraphicFramePr>
        <p:xfrm>
          <a:off x="3059113" y="1557338"/>
          <a:ext cx="5857875" cy="2928937"/>
        </p:xfrm>
        <a:graphic>
          <a:graphicData uri="http://schemas.openxmlformats.org/presentationml/2006/ole">
            <p:oleObj spid="_x0000_s2049" r:id="rId4" imgW="2740503" imgH="1372529" progId="">
              <p:embed/>
            </p:oleObj>
          </a:graphicData>
        </a:graphic>
      </p:graphicFrame>
      <p:sp>
        <p:nvSpPr>
          <p:cNvPr id="2053" name="Rectangle 6"/>
          <p:cNvSpPr>
            <a:spLocks noChangeArrowheads="1"/>
          </p:cNvSpPr>
          <p:nvPr/>
        </p:nvSpPr>
        <p:spPr bwMode="auto">
          <a:xfrm>
            <a:off x="250825" y="4868863"/>
            <a:ext cx="8642350" cy="519112"/>
          </a:xfrm>
          <a:prstGeom prst="rect">
            <a:avLst/>
          </a:prstGeom>
          <a:noFill/>
          <a:ln w="9525">
            <a:noFill/>
            <a:miter lim="800000"/>
            <a:headEnd/>
            <a:tailEnd/>
          </a:ln>
        </p:spPr>
        <p:txBody>
          <a:bodyPr>
            <a:spAutoFit/>
          </a:bodyPr>
          <a:lstStyle/>
          <a:p>
            <a:pPr>
              <a:spcBef>
                <a:spcPct val="20000"/>
              </a:spcBef>
              <a:buClr>
                <a:schemeClr val="accent1"/>
              </a:buClr>
              <a:buSzPct val="70000"/>
              <a:buFont typeface="Wingdings 2" pitchFamily="18" charset="2"/>
              <a:buNone/>
            </a:pPr>
            <a:endParaRPr lang="ru-RU" sz="2800">
              <a:solidFill>
                <a:schemeClr val="tx2"/>
              </a:solidFill>
            </a:endParaRPr>
          </a:p>
        </p:txBody>
      </p:sp>
      <p:sp>
        <p:nvSpPr>
          <p:cNvPr id="2054" name="Rectangle 7"/>
          <p:cNvSpPr>
            <a:spLocks noChangeArrowheads="1"/>
          </p:cNvSpPr>
          <p:nvPr/>
        </p:nvSpPr>
        <p:spPr bwMode="auto">
          <a:xfrm>
            <a:off x="611188" y="4868863"/>
            <a:ext cx="7920037" cy="1800225"/>
          </a:xfrm>
          <a:prstGeom prst="rect">
            <a:avLst/>
          </a:prstGeom>
          <a:noFill/>
          <a:ln w="9525">
            <a:noFill/>
            <a:miter lim="800000"/>
            <a:headEnd/>
            <a:tailEnd/>
          </a:ln>
        </p:spPr>
        <p:txBody>
          <a:bodyPr>
            <a:spAutoFit/>
          </a:bodyPr>
          <a:lstStyle/>
          <a:p>
            <a:r>
              <a:rPr lang="ru-RU" sz="2800">
                <a:solidFill>
                  <a:schemeClr val="tx2"/>
                </a:solidFill>
              </a:rPr>
              <a:t>Недостаток – уязвимость</a:t>
            </a:r>
            <a:r>
              <a:rPr lang="ru-RU">
                <a:solidFill>
                  <a:schemeClr val="tx2"/>
                </a:solidFill>
              </a:rPr>
              <a:t> </a:t>
            </a:r>
            <a:r>
              <a:rPr lang="ru-RU" sz="2800">
                <a:solidFill>
                  <a:schemeClr val="tx2"/>
                </a:solidFill>
              </a:rPr>
              <a:t>в местах сочленений. Дальнейшее усовершенствование конструкции вело к укрупнению пластин.</a:t>
            </a:r>
          </a:p>
        </p:txBody>
      </p:sp>
      <p:graphicFrame>
        <p:nvGraphicFramePr>
          <p:cNvPr id="2056" name="Object 8"/>
          <p:cNvGraphicFramePr>
            <a:graphicFrameLocks noChangeAspect="1"/>
          </p:cNvGraphicFramePr>
          <p:nvPr/>
        </p:nvGraphicFramePr>
        <p:xfrm>
          <a:off x="3059113" y="1557338"/>
          <a:ext cx="5857875" cy="2928937"/>
        </p:xfrm>
        <a:graphic>
          <a:graphicData uri="http://schemas.openxmlformats.org/presentationml/2006/ole">
            <p:oleObj spid="_x0000_s2056" r:id="rId5" imgW="2740503" imgH="1372529" progId="">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12" y="482600"/>
            <a:ext cx="8686801" cy="838200"/>
          </a:xfrm>
        </p:spPr>
        <p:txBody>
          <a:bodyPr>
            <a:normAutofit/>
          </a:bodyPr>
          <a:lstStyle/>
          <a:p>
            <a:pPr eaLnBrk="1" fontAlgn="auto" hangingPunct="1">
              <a:spcAft>
                <a:spcPts val="0"/>
              </a:spcAft>
              <a:defRPr/>
            </a:pPr>
            <a:r>
              <a:rPr lang="ru-RU" cap="none" dirty="0" smtClean="0">
                <a:effectLst/>
              </a:rPr>
              <a:t>Латы</a:t>
            </a:r>
            <a:endParaRPr lang="ru-RU" cap="none" dirty="0">
              <a:effectLst/>
            </a:endParaRPr>
          </a:p>
        </p:txBody>
      </p:sp>
      <p:sp>
        <p:nvSpPr>
          <p:cNvPr id="26626" name="Содержимое 2"/>
          <p:cNvSpPr>
            <a:spLocks noGrp="1"/>
          </p:cNvSpPr>
          <p:nvPr>
            <p:ph idx="1"/>
          </p:nvPr>
        </p:nvSpPr>
        <p:spPr/>
        <p:txBody>
          <a:bodyPr/>
          <a:lstStyle/>
          <a:p>
            <a:pPr eaLnBrk="1" hangingPunct="1">
              <a:buFont typeface="Wingdings 2" pitchFamily="18" charset="2"/>
              <a:buNone/>
            </a:pPr>
            <a:r>
              <a:rPr lang="ru-RU" smtClean="0"/>
              <a:t>Латы  - доспех, из крупных пластин, откованных по форме тела воина. Чтобы латы не стесняли движений воина, их в конце концов начали делать членистыми. Латы разделялись на десятки отдельных пластин. Наивысшего совершенства в изготовлении лат достигли в XV веке. В это время полный набор лат состоял более чем из 200 частей.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Grp="1" noChangeAspect="1" noChangeArrowheads="1"/>
          </p:cNvPicPr>
          <p:nvPr>
            <p:ph idx="1"/>
          </p:nvPr>
        </p:nvPicPr>
        <p:blipFill>
          <a:blip r:embed="rId2"/>
          <a:srcRect/>
          <a:stretch>
            <a:fillRect/>
          </a:stretch>
        </p:blipFill>
        <p:spPr>
          <a:xfrm>
            <a:off x="323850" y="549275"/>
            <a:ext cx="4486275" cy="5949950"/>
          </a:xfrm>
        </p:spPr>
      </p:pic>
      <p:sp>
        <p:nvSpPr>
          <p:cNvPr id="27650" name="Прямоугольник 4"/>
          <p:cNvSpPr>
            <a:spLocks noChangeArrowheads="1"/>
          </p:cNvSpPr>
          <p:nvPr/>
        </p:nvSpPr>
        <p:spPr bwMode="auto">
          <a:xfrm>
            <a:off x="5286375" y="1214438"/>
            <a:ext cx="3643313" cy="5016500"/>
          </a:xfrm>
          <a:prstGeom prst="rect">
            <a:avLst/>
          </a:prstGeom>
          <a:noFill/>
          <a:ln w="9525">
            <a:noFill/>
            <a:miter lim="800000"/>
            <a:headEnd/>
            <a:tailEnd/>
          </a:ln>
        </p:spPr>
        <p:txBody>
          <a:bodyPr>
            <a:spAutoFit/>
          </a:bodyPr>
          <a:lstStyle/>
          <a:p>
            <a:r>
              <a:rPr lang="ru-RU" sz="3200">
                <a:latin typeface="Franklin Gothic Book"/>
              </a:rPr>
              <a:t>Полный латный доспех весил 19-25 кг. Толщина его была неоднородной. Наибольшей была толщина доспеха, защищающего грудь.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a:xfrm>
            <a:off x="0" y="1125538"/>
            <a:ext cx="9144000" cy="5232400"/>
          </a:xfrm>
        </p:spPr>
        <p:txBody>
          <a:bodyPr/>
          <a:lstStyle/>
          <a:p>
            <a:pPr eaLnBrk="1" hangingPunct="1">
              <a:buFont typeface="Wingdings 2" pitchFamily="18" charset="2"/>
              <a:buNone/>
            </a:pPr>
            <a:r>
              <a:rPr lang="ru-RU" smtClean="0"/>
              <a:t>Латный доспех является «мечестойким». Он также хорошо защищает владельца от копья, или ударов пики, и обеспечивает приличную защиту против дробящего оружия. Владельцу лат не страшны стрелы из лука, арбалетные болты и аркебузные пули с 25-30 метров. Развитие латного доспеха спровоцировало развитие наступательного оружия.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body" idx="4294967295"/>
          </p:nvPr>
        </p:nvSpPr>
        <p:spPr/>
        <p:txBody>
          <a:bodyPr/>
          <a:lstStyle/>
          <a:p>
            <a:pPr eaLnBrk="1" hangingPunct="1">
              <a:buFont typeface="Wingdings 2" pitchFamily="18" charset="2"/>
              <a:buNone/>
            </a:pPr>
            <a:r>
              <a:rPr lang="ru-RU" smtClean="0"/>
              <a:t>В то время как этот доспех был эффективен против режущих и рубящих ударов, их слабые места могли быть поражены длинными клиновидными мечами или другим оружием, разработанным специально для этой цели, таким как поллэксы и алебарды. </a:t>
            </a:r>
          </a:p>
          <a:p>
            <a:pPr>
              <a:buFont typeface="Wingdings 2" pitchFamily="18" charset="2"/>
              <a:buNone/>
            </a:pPr>
            <a:endParaRPr lang="ru-RU"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полэксс"/>
          <p:cNvPicPr>
            <a:picLocks noChangeAspect="1" noChangeArrowheads="1"/>
          </p:cNvPicPr>
          <p:nvPr/>
        </p:nvPicPr>
        <p:blipFill>
          <a:blip r:embed="rId2"/>
          <a:srcRect/>
          <a:stretch>
            <a:fillRect/>
          </a:stretch>
        </p:blipFill>
        <p:spPr bwMode="auto">
          <a:xfrm>
            <a:off x="971550" y="1268413"/>
            <a:ext cx="2552700" cy="5373687"/>
          </a:xfrm>
          <a:prstGeom prst="rect">
            <a:avLst/>
          </a:prstGeom>
          <a:noFill/>
          <a:ln w="9525">
            <a:noFill/>
            <a:miter lim="800000"/>
            <a:headEnd/>
            <a:tailEnd/>
          </a:ln>
        </p:spPr>
      </p:pic>
      <p:pic>
        <p:nvPicPr>
          <p:cNvPr id="30722" name="Picture 5" descr="f_14857630"/>
          <p:cNvPicPr>
            <a:picLocks noChangeAspect="1" noChangeArrowheads="1"/>
          </p:cNvPicPr>
          <p:nvPr/>
        </p:nvPicPr>
        <p:blipFill>
          <a:blip r:embed="rId3" cstate="print"/>
          <a:srcRect/>
          <a:stretch>
            <a:fillRect/>
          </a:stretch>
        </p:blipFill>
        <p:spPr bwMode="auto">
          <a:xfrm>
            <a:off x="5580063" y="1268413"/>
            <a:ext cx="2895600" cy="5400675"/>
          </a:xfrm>
          <a:prstGeom prst="rect">
            <a:avLst/>
          </a:prstGeom>
          <a:noFill/>
          <a:ln w="9525">
            <a:noFill/>
            <a:miter lim="800000"/>
            <a:headEnd/>
            <a:tailEnd/>
          </a:ln>
        </p:spPr>
      </p:pic>
      <p:sp>
        <p:nvSpPr>
          <p:cNvPr id="30723" name="Rectangle 6"/>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ru-RU" cap="none" dirty="0" err="1" smtClean="0">
                <a:effectLst/>
              </a:rPr>
              <a:t>Поллэкс</a:t>
            </a:r>
            <a:r>
              <a:rPr lang="ru-RU" cap="none" dirty="0" smtClean="0">
                <a:effectLst/>
              </a:rPr>
              <a:t> и алебарда.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3"/>
          <p:cNvSpPr>
            <a:spLocks noGrp="1"/>
          </p:cNvSpPr>
          <p:nvPr>
            <p:ph type="title"/>
          </p:nvPr>
        </p:nvSpPr>
        <p:spPr bwMode="auto"/>
        <p:txBody>
          <a:bodyPr wrap="square" lIns="91440" tIns="45720" rIns="91440" bIns="45720" numCol="1" anchorCtr="0" compatLnSpc="1">
            <a:prstTxWarp prst="textNoShape">
              <a:avLst/>
            </a:prstTxWarp>
            <a:noAutofit/>
          </a:bodyPr>
          <a:lstStyle/>
          <a:p>
            <a:pPr eaLnBrk="1" fontAlgn="auto" hangingPunct="1">
              <a:spcAft>
                <a:spcPts val="0"/>
              </a:spcAft>
              <a:defRPr/>
            </a:pPr>
            <a:r>
              <a:rPr lang="ru-RU" cap="none" dirty="0" smtClean="0">
                <a:effectLst/>
              </a:rPr>
              <a:t>Конец эпохи доспехов</a:t>
            </a:r>
            <a:br>
              <a:rPr lang="ru-RU" cap="none" dirty="0" smtClean="0">
                <a:effectLst/>
              </a:rPr>
            </a:br>
            <a:endParaRPr lang="ru-RU" cap="none" dirty="0" smtClean="0">
              <a:effectLst/>
            </a:endParaRPr>
          </a:p>
        </p:txBody>
      </p:sp>
      <p:sp>
        <p:nvSpPr>
          <p:cNvPr id="31746" name="Содержимое 4"/>
          <p:cNvSpPr>
            <a:spLocks noGrp="1"/>
          </p:cNvSpPr>
          <p:nvPr>
            <p:ph idx="1"/>
          </p:nvPr>
        </p:nvSpPr>
        <p:spPr>
          <a:xfrm>
            <a:off x="250825" y="1125538"/>
            <a:ext cx="8686800" cy="5472112"/>
          </a:xfrm>
        </p:spPr>
        <p:txBody>
          <a:bodyPr/>
          <a:lstStyle/>
          <a:p>
            <a:pPr eaLnBrk="1" hangingPunct="1"/>
            <a:r>
              <a:rPr lang="ru-RU" dirty="0" smtClean="0"/>
              <a:t>К </a:t>
            </a:r>
            <a:r>
              <a:rPr lang="en-US" dirty="0" smtClean="0"/>
              <a:t>XVI</a:t>
            </a:r>
            <a:r>
              <a:rPr lang="ru-RU" dirty="0" smtClean="0"/>
              <a:t> веку развитие металлургии и высокое мастерство кузнецов позволило производить доспехи высочайшего качества и красоты, но в XVI же веке появился и мушкет, способный пробивать их с 200—240 метров. Это был переломный момент в истории лат. Тем не менее верхняя часть латного доспеха дожила до Великой Отечественной войны 1941-1945 годов и была частью формы отдельных наступательных частей.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Проект\cb291bf946d1.jpg"/>
          <p:cNvPicPr>
            <a:picLocks noGrp="1" noChangeAspect="1" noChangeArrowheads="1"/>
          </p:cNvPicPr>
          <p:nvPr>
            <p:ph idx="1"/>
          </p:nvPr>
        </p:nvPicPr>
        <p:blipFill>
          <a:blip r:embed="rId2"/>
          <a:srcRect/>
          <a:stretch>
            <a:fillRect/>
          </a:stretch>
        </p:blipFill>
        <p:spPr bwMode="auto">
          <a:xfrm>
            <a:off x="500034" y="1285860"/>
            <a:ext cx="7572428" cy="4109866"/>
          </a:xfrm>
          <a:prstGeom prst="rect">
            <a:avLst/>
          </a:prstGeom>
          <a:noFill/>
        </p:spPr>
      </p:pic>
      <p:sp>
        <p:nvSpPr>
          <p:cNvPr id="5" name="Прямоугольник 4"/>
          <p:cNvSpPr/>
          <p:nvPr/>
        </p:nvSpPr>
        <p:spPr>
          <a:xfrm>
            <a:off x="642910" y="5500702"/>
            <a:ext cx="7643866" cy="954107"/>
          </a:xfrm>
          <a:prstGeom prst="rect">
            <a:avLst/>
          </a:prstGeom>
        </p:spPr>
        <p:txBody>
          <a:bodyPr wrap="square">
            <a:spAutoFit/>
          </a:bodyPr>
          <a:lstStyle/>
          <a:p>
            <a:r>
              <a:rPr lang="ru-RU" sz="2800" dirty="0" smtClean="0"/>
              <a:t>Штурмовая </a:t>
            </a:r>
            <a:r>
              <a:rPr lang="ru-RU" sz="2800" dirty="0" smtClean="0"/>
              <a:t>груп</a:t>
            </a:r>
            <a:r>
              <a:rPr lang="ru-RU" sz="2800" dirty="0" smtClean="0"/>
              <a:t>п</a:t>
            </a:r>
            <a:r>
              <a:rPr lang="ru-RU" sz="2800" dirty="0" smtClean="0"/>
              <a:t>а </a:t>
            </a:r>
            <a:r>
              <a:rPr lang="ru-RU" sz="2800" dirty="0" smtClean="0"/>
              <a:t>РККА экипированная в </a:t>
            </a:r>
            <a:r>
              <a:rPr lang="ru-RU" sz="2800" dirty="0" smtClean="0"/>
              <a:t>СН (стальной нагрудник)-42 </a:t>
            </a:r>
            <a:r>
              <a:rPr lang="ru-RU" sz="2800" dirty="0" smtClean="0"/>
              <a:t>во время ВОВ</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bwMode="auto">
          <a:xfrm>
            <a:off x="457200" y="476250"/>
            <a:ext cx="8686800" cy="838200"/>
          </a:xfrm>
          <a:noFill/>
        </p:spPr>
        <p:txBody>
          <a:bodyPr wrap="square" lIns="91440" tIns="45720" rIns="91440" bIns="45720" numCol="1" anchorCtr="0" compatLnSpc="1">
            <a:prstTxWarp prst="textNoShape">
              <a:avLst/>
            </a:prstTxWarp>
          </a:bodyPr>
          <a:lstStyle/>
          <a:p>
            <a:pPr eaLnBrk="1" hangingPunct="1"/>
            <a:r>
              <a:rPr lang="ru-RU" sz="3200" cap="none" smtClean="0">
                <a:effectLst/>
              </a:rPr>
              <a:t>Доспехостроение с точки зрения технологий.</a:t>
            </a:r>
          </a:p>
        </p:txBody>
      </p:sp>
      <p:sp>
        <p:nvSpPr>
          <p:cNvPr id="14338" name="Rectangle 3"/>
          <p:cNvSpPr>
            <a:spLocks noGrp="1"/>
          </p:cNvSpPr>
          <p:nvPr>
            <p:ph type="body" idx="4294967295"/>
          </p:nvPr>
        </p:nvSpPr>
        <p:spPr>
          <a:xfrm>
            <a:off x="214282" y="1357298"/>
            <a:ext cx="8686800" cy="4929222"/>
          </a:xfrm>
        </p:spPr>
        <p:txBody>
          <a:bodyPr/>
          <a:lstStyle/>
          <a:p>
            <a:pPr eaLnBrk="1" hangingPunct="1">
              <a:lnSpc>
                <a:spcPct val="80000"/>
              </a:lnSpc>
              <a:buFont typeface="Wingdings 2" pitchFamily="18" charset="2"/>
              <a:buNone/>
            </a:pPr>
            <a:r>
              <a:rPr lang="ru-RU" sz="2400" dirty="0" smtClean="0"/>
              <a:t>Первый шаг к доспехам после добычи железной руды – её выплавка и получение железа. Столетиями для производства железа использовалась сыродутная печь. </a:t>
            </a:r>
          </a:p>
          <a:p>
            <a:pPr eaLnBrk="1" hangingPunct="1">
              <a:lnSpc>
                <a:spcPct val="80000"/>
              </a:lnSpc>
              <a:buFont typeface="Wingdings 2" pitchFamily="18" charset="2"/>
              <a:buNone/>
            </a:pPr>
            <a:r>
              <a:rPr lang="ru-RU" sz="2400" dirty="0" smtClean="0"/>
              <a:t>Печь представляла собой деревянный сруб, заполненный огнеупорной глиной, в которой выполнено рабочее пространство печи. Иногда внутренние части печи выкладывали огнеупорным камнем. В передней стенке сруба имелось отверстие, в которое вставляли сопло от мехов, подающих в печь воздух. Через это же отверстие проводился выпуск плавки и вынимался продукт плавки – крица. Полученную крицу проковывали под молотами для удаления из нее шлака, после чего она становилась пригодной для изготовления из нее различных изделий. Высота печи составляла от 0,5 до 2,5 м. За одну плавку продолжительностью 2 – 2,5 часа в ней получали от 8 до 80 кг железа.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Сыродутная печь</a:t>
            </a:r>
          </a:p>
        </p:txBody>
      </p:sp>
      <p:sp>
        <p:nvSpPr>
          <p:cNvPr id="15362" name="Rectangle 3"/>
          <p:cNvSpPr>
            <a:spLocks noGrp="1"/>
          </p:cNvSpPr>
          <p:nvPr>
            <p:ph type="body" idx="4294967295"/>
          </p:nvPr>
        </p:nvSpPr>
        <p:spPr>
          <a:xfrm>
            <a:off x="5929322" y="1142985"/>
            <a:ext cx="3024188" cy="3786214"/>
          </a:xfrm>
        </p:spPr>
        <p:txBody>
          <a:bodyPr/>
          <a:lstStyle/>
          <a:p>
            <a:pPr eaLnBrk="1" hangingPunct="1">
              <a:lnSpc>
                <a:spcPct val="80000"/>
              </a:lnSpc>
              <a:buFont typeface="Wingdings 2" pitchFamily="18" charset="2"/>
              <a:buNone/>
            </a:pPr>
            <a:r>
              <a:rPr lang="ru-RU" sz="2000" dirty="0" smtClean="0"/>
              <a:t>Печь работала следующим образом. Сначала печь прогревали, сжигая древесный уголь, затем загружалась смесь предварительно прокаленной и просеянной руды с древесным углем. Для поддержания нужной температуры шел постоянный поддув воздуха.</a:t>
            </a:r>
          </a:p>
        </p:txBody>
      </p:sp>
      <p:pic>
        <p:nvPicPr>
          <p:cNvPr id="15363" name="Picture 5" descr="001"/>
          <p:cNvPicPr>
            <a:picLocks noChangeAspect="1" noChangeArrowheads="1"/>
          </p:cNvPicPr>
          <p:nvPr/>
        </p:nvPicPr>
        <p:blipFill>
          <a:blip r:embed="rId2"/>
          <a:srcRect/>
          <a:stretch>
            <a:fillRect/>
          </a:stretch>
        </p:blipFill>
        <p:spPr bwMode="auto">
          <a:xfrm>
            <a:off x="250825" y="1268413"/>
            <a:ext cx="5689600" cy="3255962"/>
          </a:xfrm>
          <a:prstGeom prst="rect">
            <a:avLst/>
          </a:prstGeom>
          <a:noFill/>
          <a:ln w="9525">
            <a:noFill/>
            <a:miter lim="800000"/>
            <a:headEnd/>
            <a:tailEnd/>
          </a:ln>
        </p:spPr>
      </p:pic>
      <p:sp>
        <p:nvSpPr>
          <p:cNvPr id="15364" name="Rectangle 6"/>
          <p:cNvSpPr>
            <a:spLocks noChangeArrowheads="1"/>
          </p:cNvSpPr>
          <p:nvPr/>
        </p:nvSpPr>
        <p:spPr bwMode="auto">
          <a:xfrm>
            <a:off x="323850" y="4941888"/>
            <a:ext cx="8281988" cy="1631216"/>
          </a:xfrm>
          <a:prstGeom prst="rect">
            <a:avLst/>
          </a:prstGeom>
          <a:noFill/>
          <a:ln w="9525">
            <a:noFill/>
            <a:miter lim="800000"/>
            <a:headEnd/>
            <a:tailEnd/>
          </a:ln>
        </p:spPr>
        <p:txBody>
          <a:bodyPr>
            <a:spAutoFit/>
          </a:bodyPr>
          <a:lstStyle/>
          <a:p>
            <a:r>
              <a:rPr lang="ru-RU" sz="2000" dirty="0">
                <a:solidFill>
                  <a:schemeClr val="tx2"/>
                </a:solidFill>
              </a:rPr>
              <a:t>Плавка продолжалась до тех пор, пока не было израсходовано определенное количество руды. После этого подачу воздуха прекращали, выпускали из нижней части горна </a:t>
            </a:r>
            <a:r>
              <a:rPr lang="ru-RU" sz="2000" dirty="0">
                <a:solidFill>
                  <a:schemeClr val="tx2"/>
                </a:solidFill>
                <a:hlinkClick r:id="rId3"/>
              </a:rPr>
              <a:t>шлак</a:t>
            </a:r>
            <a:r>
              <a:rPr lang="ru-RU" sz="2000" dirty="0">
                <a:solidFill>
                  <a:schemeClr val="tx2"/>
                </a:solidFill>
              </a:rPr>
              <a:t> и затем выжигали остатки угля. На этом плавка заканчивалась, и из нижней части печи вынимали раскаленный кусок губчатого железа (крицу).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Молотобойцы</a:t>
            </a:r>
          </a:p>
        </p:txBody>
      </p:sp>
      <p:sp>
        <p:nvSpPr>
          <p:cNvPr id="16386" name="Rectangle 3"/>
          <p:cNvSpPr>
            <a:spLocks noGrp="1"/>
          </p:cNvSpPr>
          <p:nvPr>
            <p:ph type="body" idx="4294967295"/>
          </p:nvPr>
        </p:nvSpPr>
        <p:spPr>
          <a:xfrm>
            <a:off x="4500563" y="1484313"/>
            <a:ext cx="4464050" cy="4525962"/>
          </a:xfrm>
        </p:spPr>
        <p:txBody>
          <a:bodyPr/>
          <a:lstStyle/>
          <a:p>
            <a:pPr eaLnBrk="1" hangingPunct="1">
              <a:lnSpc>
                <a:spcPct val="80000"/>
              </a:lnSpc>
              <a:buFont typeface="Wingdings 2" pitchFamily="18" charset="2"/>
              <a:buNone/>
            </a:pPr>
            <a:r>
              <a:rPr lang="ru-RU" sz="2800" dirty="0" smtClean="0"/>
              <a:t>Первыми работниками по металлу на пути производства доспехов были молотобойцы. Их работа не была интересна художникам, но восстание молотобойцев сохранило для потомков вид и оружие этих могучих людей в гравюре 15в.</a:t>
            </a:r>
          </a:p>
        </p:txBody>
      </p:sp>
      <p:pic>
        <p:nvPicPr>
          <p:cNvPr id="16387" name="Picture 4" descr="Mmm1-1-"/>
          <p:cNvPicPr>
            <a:picLocks noChangeAspect="1" noChangeArrowheads="1"/>
          </p:cNvPicPr>
          <p:nvPr/>
        </p:nvPicPr>
        <p:blipFill>
          <a:blip r:embed="rId2"/>
          <a:srcRect/>
          <a:stretch>
            <a:fillRect/>
          </a:stretch>
        </p:blipFill>
        <p:spPr bwMode="auto">
          <a:xfrm>
            <a:off x="539750" y="1628775"/>
            <a:ext cx="3810000" cy="38957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type="body" idx="4294967295"/>
          </p:nvPr>
        </p:nvSpPr>
        <p:spPr/>
        <p:txBody>
          <a:bodyPr/>
          <a:lstStyle/>
          <a:p>
            <a:pPr eaLnBrk="1" hangingPunct="1"/>
            <a:r>
              <a:rPr lang="ru-RU" sz="2800" dirty="0" smtClean="0"/>
              <a:t>Молотобойцы расковывали крицу – пористый кусок железа со шлаками – в лист, пригодный для дальнейшего использования. В процессе ковки из железа удалялся шлак и улучшалось качество металла. При проковке металл упрочняется, завариваются так называемые </a:t>
            </a:r>
            <a:r>
              <a:rPr lang="ru-RU" sz="2800" dirty="0" err="1" smtClean="0"/>
              <a:t>несплошности</a:t>
            </a:r>
            <a:r>
              <a:rPr lang="ru-RU" sz="2800" dirty="0" smtClean="0"/>
              <a:t> и размельчаются крупные кристаллы, в результате чего структура становится равномерной мелкозернистой.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dirty="0" smtClean="0">
                <a:effectLst/>
              </a:rPr>
              <a:t>Изготовление проволоки и кольчуги</a:t>
            </a:r>
          </a:p>
        </p:txBody>
      </p:sp>
      <p:sp>
        <p:nvSpPr>
          <p:cNvPr id="18434" name="Rectangle 3"/>
          <p:cNvSpPr>
            <a:spLocks noGrp="1"/>
          </p:cNvSpPr>
          <p:nvPr>
            <p:ph type="body" idx="4294967295"/>
          </p:nvPr>
        </p:nvSpPr>
        <p:spPr/>
        <p:txBody>
          <a:bodyPr/>
          <a:lstStyle/>
          <a:p>
            <a:pPr eaLnBrk="1" hangingPunct="1">
              <a:lnSpc>
                <a:spcPct val="90000"/>
              </a:lnSpc>
              <a:buFont typeface="Wingdings 2" pitchFamily="18" charset="2"/>
              <a:buNone/>
            </a:pPr>
            <a:r>
              <a:rPr lang="ru-RU" sz="2800" smtClean="0"/>
              <a:t>Следующий технологический шаг в доспехостроении  -  изготовление проволоки: её либо ковали, либо, что было более прогрессивно – волочили, т.е. протягивали через специальные доски с уменьшаюшимися в диаметре отверстиями. Из проволоки изготавливали кольчугу. На одну только верхнюю «рубаху» нужно было не менее полукилометра проволоки! Вес кольчуги с короткими рукавами и длиной до середины бедра был около 10 кг.</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Топор, меч, булава – против кольчуги.</a:t>
            </a:r>
          </a:p>
        </p:txBody>
      </p:sp>
      <p:sp>
        <p:nvSpPr>
          <p:cNvPr id="19458" name="Rectangle 3"/>
          <p:cNvSpPr>
            <a:spLocks noGrp="1"/>
          </p:cNvSpPr>
          <p:nvPr>
            <p:ph type="body" idx="4294967295"/>
          </p:nvPr>
        </p:nvSpPr>
        <p:spPr>
          <a:xfrm>
            <a:off x="3492500" y="1484313"/>
            <a:ext cx="1223963" cy="4525962"/>
          </a:xfrm>
        </p:spPr>
        <p:txBody>
          <a:bodyPr/>
          <a:lstStyle/>
          <a:p>
            <a:pPr eaLnBrk="1" hangingPunct="1"/>
            <a:endParaRPr lang="ru-RU" smtClean="0"/>
          </a:p>
        </p:txBody>
      </p:sp>
      <p:pic>
        <p:nvPicPr>
          <p:cNvPr id="19459" name="Picture 4" descr="pic81"/>
          <p:cNvPicPr>
            <a:picLocks noChangeAspect="1" noChangeArrowheads="1"/>
          </p:cNvPicPr>
          <p:nvPr/>
        </p:nvPicPr>
        <p:blipFill>
          <a:blip r:embed="rId2"/>
          <a:srcRect/>
          <a:stretch>
            <a:fillRect/>
          </a:stretch>
        </p:blipFill>
        <p:spPr bwMode="auto">
          <a:xfrm>
            <a:off x="684213" y="1557338"/>
            <a:ext cx="2185987" cy="4824412"/>
          </a:xfrm>
          <a:prstGeom prst="rect">
            <a:avLst/>
          </a:prstGeom>
          <a:noFill/>
          <a:ln w="9525">
            <a:noFill/>
            <a:miter lim="800000"/>
            <a:headEnd/>
            <a:tailEnd/>
          </a:ln>
        </p:spPr>
      </p:pic>
      <p:pic>
        <p:nvPicPr>
          <p:cNvPr id="19460" name="Picture 5" descr="pic89"/>
          <p:cNvPicPr>
            <a:picLocks noChangeAspect="1" noChangeArrowheads="1"/>
          </p:cNvPicPr>
          <p:nvPr/>
        </p:nvPicPr>
        <p:blipFill>
          <a:blip r:embed="rId3"/>
          <a:srcRect/>
          <a:stretch>
            <a:fillRect/>
          </a:stretch>
        </p:blipFill>
        <p:spPr bwMode="auto">
          <a:xfrm>
            <a:off x="5280025" y="1557338"/>
            <a:ext cx="2789238" cy="4824412"/>
          </a:xfrm>
          <a:prstGeom prst="rect">
            <a:avLst/>
          </a:prstGeom>
          <a:noFill/>
          <a:ln w="9525">
            <a:noFill/>
            <a:miter lim="800000"/>
            <a:headEnd/>
            <a:tailEnd/>
          </a:ln>
        </p:spPr>
      </p:pic>
      <p:pic>
        <p:nvPicPr>
          <p:cNvPr id="19461" name="Picture 6" descr="pic91"/>
          <p:cNvPicPr>
            <a:picLocks noChangeAspect="1" noChangeArrowheads="1"/>
          </p:cNvPicPr>
          <p:nvPr/>
        </p:nvPicPr>
        <p:blipFill>
          <a:blip r:embed="rId4"/>
          <a:srcRect/>
          <a:stretch>
            <a:fillRect/>
          </a:stretch>
        </p:blipFill>
        <p:spPr bwMode="auto">
          <a:xfrm>
            <a:off x="3635375" y="1557338"/>
            <a:ext cx="944563" cy="48244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От кольчуги – к чешуе.</a:t>
            </a:r>
          </a:p>
        </p:txBody>
      </p:sp>
      <p:sp>
        <p:nvSpPr>
          <p:cNvPr id="20482" name="Rectangle 3"/>
          <p:cNvSpPr>
            <a:spLocks noGrp="1"/>
          </p:cNvSpPr>
          <p:nvPr>
            <p:ph type="body" idx="4294967295"/>
          </p:nvPr>
        </p:nvSpPr>
        <p:spPr/>
        <p:txBody>
          <a:bodyPr/>
          <a:lstStyle/>
          <a:p>
            <a:pPr eaLnBrk="1" hangingPunct="1">
              <a:buFont typeface="Wingdings 2" pitchFamily="18" charset="2"/>
              <a:buNone/>
            </a:pPr>
            <a:r>
              <a:rPr lang="ru-RU" sz="2800" smtClean="0"/>
              <a:t>Главные достоинства кольчуги – возможность воину двигаться, уклоняясь от ударов. Обеспечивала сносную защиту  от обычного оружия рыцарей 13-14вв – палицы, боевого топора, меча. Её легко чинить, легко одевать. Пробивалась прямым ударом копья и стрелой с близкого расстояния. Поэтому следующим этапом стало «нашивание» на кольчугу пластин металла на наиболее уязвимые области. Так появился чешуйчатый или ламеллярный доспех.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ru-RU" cap="none" smtClean="0">
                <a:effectLst/>
              </a:rPr>
              <a:t>Ламелярный доспех.</a:t>
            </a:r>
          </a:p>
        </p:txBody>
      </p:sp>
      <p:sp>
        <p:nvSpPr>
          <p:cNvPr id="21506" name="Rectangle 3"/>
          <p:cNvSpPr>
            <a:spLocks noGrp="1"/>
          </p:cNvSpPr>
          <p:nvPr>
            <p:ph type="body" idx="4294967295"/>
          </p:nvPr>
        </p:nvSpPr>
        <p:spPr>
          <a:xfrm>
            <a:off x="304800" y="1268413"/>
            <a:ext cx="8686800" cy="5113337"/>
          </a:xfrm>
        </p:spPr>
        <p:txBody>
          <a:bodyPr/>
          <a:lstStyle/>
          <a:p>
            <a:pPr eaLnBrk="1" hangingPunct="1">
              <a:lnSpc>
                <a:spcPct val="90000"/>
              </a:lnSpc>
              <a:buFont typeface="Wingdings 2" pitchFamily="18" charset="2"/>
              <a:buNone/>
            </a:pPr>
            <a:r>
              <a:rPr lang="ru-RU" sz="2800" smtClean="0"/>
              <a:t>Чешуйчатый доспех изготавливался из небольших металлические пластинок, расположенных рядами, при этом каждый последующий ряд прикрывает предыдущий. Достоинства – хорошая защита от стрел и мечей. Недостаток – долго и сложно изготавливать, очень тяжелая: весила до 25 кг. Пластинки скреплялись между собой шнурами или кольцами. Интересно, что для всадников чешуя шла рядами снизу вверх, так, чтобы при ударе копьем наконечник соскользнул вверх, а для пехоты же нужно было обратное, чтобы удар по чешуе соскользнул вниз.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21</TotalTime>
  <Words>854</Words>
  <PresentationFormat>Экран (4:3)</PresentationFormat>
  <Paragraphs>34</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19</vt:i4>
      </vt:variant>
    </vt:vector>
  </HeadingPairs>
  <TitlesOfParts>
    <vt:vector size="20" baseType="lpstr">
      <vt:lpstr>Трек</vt:lpstr>
      <vt:lpstr> доспехи  15 в </vt:lpstr>
      <vt:lpstr>Доспехостроение с точки зрения технологий.</vt:lpstr>
      <vt:lpstr>Сыродутная печь</vt:lpstr>
      <vt:lpstr>Молотобойцы</vt:lpstr>
      <vt:lpstr>Слайд 5</vt:lpstr>
      <vt:lpstr>Изготовление проволоки и кольчуги</vt:lpstr>
      <vt:lpstr>Топор, меч, булава – против кольчуги.</vt:lpstr>
      <vt:lpstr>От кольчуги – к чешуе.</vt:lpstr>
      <vt:lpstr>Ламелярный доспех.</vt:lpstr>
      <vt:lpstr>От ламеляра к бригантине.</vt:lpstr>
      <vt:lpstr>Бригантинный доспех</vt:lpstr>
      <vt:lpstr>Строение бригантинного доспеха.</vt:lpstr>
      <vt:lpstr>Латы</vt:lpstr>
      <vt:lpstr>Слайд 14</vt:lpstr>
      <vt:lpstr>Слайд 15</vt:lpstr>
      <vt:lpstr>Слайд 16</vt:lpstr>
      <vt:lpstr>Поллэкс и алебарда.</vt:lpstr>
      <vt:lpstr>Конец эпохи доспехов </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доспехи  15 в </dc:title>
  <dc:creator>Веня</dc:creator>
  <cp:lastModifiedBy>Веня</cp:lastModifiedBy>
  <cp:revision>3</cp:revision>
  <dcterms:modified xsi:type="dcterms:W3CDTF">2013-12-13T14:04:15Z</dcterms:modified>
</cp:coreProperties>
</file>