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BFD48C"/>
    <a:srgbClr val="9900CC"/>
    <a:srgbClr val="FF99FF"/>
    <a:srgbClr val="B4FF61"/>
    <a:srgbClr val="FF6161"/>
    <a:srgbClr val="FFDA21"/>
    <a:srgbClr val="FF8805"/>
    <a:srgbClr val="FF9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BD138-E206-4AB3-9F82-DA4C9C117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1AAD36-E2EA-4BA9-82AF-F52385C82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E94DCB-B795-425A-A3F7-C39CD9C1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25620-4CD3-4196-B637-1AD9EA7B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E878F-C576-49F3-A049-3AEBFE6C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2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914AB-E0DD-4534-9C11-5B1A608E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ECAB34-F44A-4AF7-BE88-81C4E32DF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2A5D0-899A-47E0-A9C2-D72C01D3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CA523-C5EB-443F-895F-7DE6EAC2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C393C-1073-4FCF-848E-7E5AB9C6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CD93B5-308F-4D97-8CF8-D93F65E38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B1FC07-1052-4CB6-9A82-35FD772AB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7E598-E767-4B96-8D44-F41A21BC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C96CB8-9018-4CD9-B38E-F78362AB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E5BA0-C32C-44D0-9C72-6D6242B1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1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882C-A360-488A-9585-5E095B23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B5385A-F96F-48CC-B821-736BF7F02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44335-23FB-4987-B500-9FF1E8E5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1D432-1BD9-4680-BA95-D2F4B871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3DBB6-0EF1-42B5-B24B-AE1603BA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4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6A2AF-C445-4AFD-A1EB-5D5AACA1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C45D4-5B17-4986-8712-EC5FE2E43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9BD3B-5CCB-4779-B10B-F656150C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95B0E-3A4A-4C4E-8D12-7FF53357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EB9D3-B1EC-4459-AF78-43C00527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0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154DC-F8E4-4EFC-A270-06F07F22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EAB69-D892-4474-8507-CAB56D88B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677A05-A8FA-4124-AF99-D0ED40374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9FB960-DD67-47D1-B68A-ADE0DB64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4AB38C-521D-4BE1-B6A8-52DCE342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E8FEE3-699F-49E3-9DED-B62F479B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D2142-5EF9-424D-B450-B7AF2576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93F52-9C4F-4496-9664-3783903FF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B8013-9505-4BEA-A8FE-D8874720E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7B73FF-B93E-4F89-B752-DA79383EA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8F9A21-12A5-4F0F-8390-F15864C0E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E9D147-6130-4124-ACC7-1116A392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5C18E4-9F86-4791-BFF0-84CCBA58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0BCDD9-3207-48EF-BCA3-F555B71B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0FB29-3285-4F4E-8874-CC918A39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3F722F-D905-4B4A-A23E-3033E8FC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E5DDA1-C681-431B-BB08-2758765B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D763CC-5734-48AF-BA48-FF94F6D9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8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2D9D0B-2FE1-4DB3-BBC8-7FB5825B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34CBA4-AFD1-4C32-A56C-40115CBC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4444AB-19E0-47F3-B804-D0AF39A3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C5777-EF6C-4702-9C34-45FC8EEA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17703F-674A-4CAA-8268-1B2B90C3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A386BE-7056-4953-81DF-1D2ACE8B4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7E6C54-216C-4B6B-AF1B-E3E759D2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3C6BDA-9B51-40FD-B9F2-8DDA2455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393139-8781-4172-9ED0-A90A074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4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0A4D6-3256-4377-91F8-1801C36C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DADF3C-D395-400A-9883-248ACD7EE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F08F9B-7E9D-4902-A817-49A278495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D5E589-4C58-4CCE-A305-2A182689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10F164-9398-432B-95E1-EF5DEF40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FDDCC1-606E-4BB7-96AB-3472D6A1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DD405-55BB-4519-8F6E-8B337E2E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FD0136-B299-4D8D-8523-2586DD81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B229D-3EE9-4C97-A438-24423E092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1CD4-9B91-4AD8-B928-9D3A821FD94E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CB72F-EDD0-427F-A661-70F046E6D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330CA-7469-430A-BF98-372E934E7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2619-D5C1-4DAE-A72F-1F3E76B56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4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E6F08BFB-40D9-4B64-9BD6-BB9F8D1B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1A9D186-9E63-44DC-9091-1C30C3B3CFB0}"/>
              </a:ext>
            </a:extLst>
          </p:cNvPr>
          <p:cNvSpPr/>
          <p:nvPr/>
        </p:nvSpPr>
        <p:spPr>
          <a:xfrm>
            <a:off x="1778912" y="2312293"/>
            <a:ext cx="7940842" cy="1261085"/>
          </a:xfrm>
          <a:prstGeom prst="roundRect">
            <a:avLst/>
          </a:prstGeom>
          <a:solidFill>
            <a:srgbClr val="B4FF61"/>
          </a:solidFill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AD651-BB3B-433A-9D08-BCA4632DA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22" y="1772456"/>
            <a:ext cx="8682386" cy="1800922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К</a:t>
            </a:r>
            <a:r>
              <a:rPr lang="ru-RU" sz="8000" dirty="0">
                <a:solidFill>
                  <a:schemeClr val="accent2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о</a:t>
            </a:r>
            <a:r>
              <a:rPr lang="ru-RU" sz="8000" dirty="0">
                <a:solidFill>
                  <a:schemeClr val="accent4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м</a:t>
            </a:r>
            <a:r>
              <a:rPr lang="ru-RU" sz="8000" dirty="0">
                <a:solidFill>
                  <a:srgbClr val="00B05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а</a:t>
            </a:r>
            <a:r>
              <a:rPr lang="ru-RU" sz="8000" dirty="0">
                <a:solidFill>
                  <a:srgbClr val="00B0F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н</a:t>
            </a:r>
            <a:r>
              <a:rPr lang="ru-RU" sz="8000" dirty="0">
                <a:solidFill>
                  <a:srgbClr val="0070C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д</a:t>
            </a:r>
            <a:r>
              <a:rPr lang="ru-RU" sz="8000" dirty="0">
                <a:solidFill>
                  <a:srgbClr val="7030A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н</a:t>
            </a:r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а</a:t>
            </a:r>
            <a:r>
              <a:rPr lang="ru-RU" sz="8000" dirty="0">
                <a:solidFill>
                  <a:schemeClr val="accent2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я</a:t>
            </a:r>
            <a:r>
              <a:rPr lang="ru-RU" sz="8000" dirty="0"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 </a:t>
            </a:r>
            <a:r>
              <a:rPr lang="ru-RU" sz="8000" dirty="0">
                <a:solidFill>
                  <a:srgbClr val="FFC00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р</a:t>
            </a:r>
            <a:r>
              <a:rPr lang="ru-RU" sz="8000" dirty="0">
                <a:solidFill>
                  <a:srgbClr val="00B05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а</a:t>
            </a:r>
            <a:r>
              <a:rPr lang="ru-RU" sz="8000" dirty="0">
                <a:solidFill>
                  <a:srgbClr val="00B0F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б</a:t>
            </a:r>
            <a:r>
              <a:rPr lang="ru-RU" sz="8000" dirty="0">
                <a:solidFill>
                  <a:srgbClr val="0070C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о</a:t>
            </a:r>
            <a:r>
              <a:rPr lang="ru-RU" sz="8000" dirty="0">
                <a:solidFill>
                  <a:srgbClr val="7030A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т</a:t>
            </a:r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  <a:ea typeface="Microsoft JhengHei UI Light" panose="020B0304030504040204" pitchFamily="34" charset="-12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28112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FF1C04-6C12-4A84-B443-97D49B21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473" y="-333210"/>
            <a:ext cx="13376744" cy="75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6D460E0-8B9E-4AC8-B730-CC547754F011}"/>
              </a:ext>
            </a:extLst>
          </p:cNvPr>
          <p:cNvSpPr/>
          <p:nvPr/>
        </p:nvSpPr>
        <p:spPr>
          <a:xfrm>
            <a:off x="1753985" y="2083242"/>
            <a:ext cx="8321040" cy="2405631"/>
          </a:xfrm>
          <a:prstGeom prst="roundRect">
            <a:avLst/>
          </a:prstGeom>
          <a:solidFill>
            <a:srgbClr val="BFD48C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A06FFE-B054-425C-AE37-2002E35D6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9" y="2083242"/>
            <a:ext cx="11353800" cy="4578751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009900"/>
                </a:solidFill>
              </a:rPr>
              <a:t>Если нужна помощь или объяснение- зовите нас, мы поможем </a:t>
            </a:r>
            <a:r>
              <a:rPr lang="ru-RU" sz="5400" dirty="0">
                <a:solidFill>
                  <a:srgbClr val="009900"/>
                </a:solidFill>
                <a:sym typeface="Wingdings" panose="05000000000000000000" pitchFamily="2" charset="2"/>
              </a:rPr>
              <a:t></a:t>
            </a:r>
            <a:endParaRPr lang="ru-RU" sz="5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C95D8F63-DA4E-495D-8223-297644E2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79" y="-381001"/>
            <a:ext cx="12336379" cy="76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13E7AFA-E7A7-43A4-AAB6-5294A02A165F}"/>
              </a:ext>
            </a:extLst>
          </p:cNvPr>
          <p:cNvSpPr/>
          <p:nvPr/>
        </p:nvSpPr>
        <p:spPr>
          <a:xfrm>
            <a:off x="838200" y="1371600"/>
            <a:ext cx="10515600" cy="4242632"/>
          </a:xfrm>
          <a:prstGeom prst="roundRect">
            <a:avLst/>
          </a:prstGeom>
          <a:solidFill>
            <a:srgbClr val="FF6161"/>
          </a:solidFill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2ECE5-69EA-4563-994D-C8186732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262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Что такое командная работа?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67D5E-FEB9-4EEF-9DD7-382CE5698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10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Командная работа</a:t>
            </a:r>
            <a:r>
              <a:rPr lang="ru-RU" sz="360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– это согласованная, осознанная деятельность участников </a:t>
            </a:r>
            <a:r>
              <a:rPr lang="ru-RU" sz="3600" b="1" i="0" u="sng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сплочённой</a:t>
            </a:r>
            <a:r>
              <a:rPr lang="ru-RU" sz="36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группы, направленная на достижение </a:t>
            </a:r>
            <a:r>
              <a:rPr lang="ru-RU" sz="3600" b="1" i="0" u="sng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общей</a:t>
            </a:r>
            <a:r>
              <a:rPr lang="ru-RU" sz="3600" b="0" i="0" u="sng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36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цели. </a:t>
            </a:r>
            <a:r>
              <a:rPr lang="ru-RU" sz="360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Командную работу </a:t>
            </a:r>
            <a:r>
              <a:rPr lang="ru-RU" sz="36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считают </a:t>
            </a:r>
            <a:r>
              <a:rPr lang="ru-RU" sz="3600" b="1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наиболее эффективной </a:t>
            </a:r>
            <a:r>
              <a:rPr lang="ru-RU" sz="36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формой взаимодействия людей.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1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6BFE6B0-3908-4469-96F9-40B7AF9AB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575" y="-205539"/>
            <a:ext cx="12808968" cy="77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71C5397-DC9B-43A5-AAD1-2F45B677CFD5}"/>
              </a:ext>
            </a:extLst>
          </p:cNvPr>
          <p:cNvSpPr/>
          <p:nvPr/>
        </p:nvSpPr>
        <p:spPr>
          <a:xfrm>
            <a:off x="717395" y="681037"/>
            <a:ext cx="10225669" cy="56475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B74DA-D255-4E5A-94F4-A8B11556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655869"/>
            <a:ext cx="10515600" cy="1325563"/>
          </a:xfrm>
        </p:spPr>
        <p:txBody>
          <a:bodyPr/>
          <a:lstStyle/>
          <a:p>
            <a:r>
              <a:rPr lang="ru-RU" sz="4800" dirty="0">
                <a:solidFill>
                  <a:srgbClr val="FF0000"/>
                </a:solidFill>
                <a:latin typeface="Monotype Corsiva" panose="03010101010201010101" pitchFamily="66" charset="0"/>
              </a:rPr>
              <a:t>Разделение</a:t>
            </a: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 обязанностей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BD9287-81B9-4328-AA12-36870221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Обязанности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 в команде всегда разделены. Каждый отвечает за свой участок 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работы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 в соответствии с закреплённым функционалом. </a:t>
            </a:r>
            <a:r>
              <a:rPr lang="ru-RU" sz="3600" b="0" i="0" u="sng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Идеи и решения фиксируются. 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Эффективная </a:t>
            </a:r>
            <a:r>
              <a:rPr lang="ru-RU" sz="360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командная работа 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предполагает </a:t>
            </a:r>
            <a:r>
              <a:rPr lang="ru-RU" sz="3600" b="0" i="1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постоянную </a:t>
            </a:r>
            <a:r>
              <a:rPr lang="ru-RU" sz="3600" b="0" i="0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коммуникацию участников. Мысли, идеи, предложения, высказанные в ходе обсуждения, </a:t>
            </a:r>
            <a:r>
              <a:rPr lang="ru-RU" sz="3600" b="0" i="0" u="sng" dirty="0"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должны фиксироваться письменно – на бумаге.</a:t>
            </a:r>
            <a:endParaRPr lang="ru-RU" sz="3600" b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3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1C5AA347-8305-4C07-932D-136B8EC3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5EECCBB-6FBD-4AF3-9C1D-F28B7488D713}"/>
              </a:ext>
            </a:extLst>
          </p:cNvPr>
          <p:cNvSpPr/>
          <p:nvPr/>
        </p:nvSpPr>
        <p:spPr>
          <a:xfrm>
            <a:off x="739698" y="980533"/>
            <a:ext cx="10614102" cy="46054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0184-F6D7-45D3-8AEF-65CD732C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50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Зачем нужна командная работа?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BE076-204D-4C98-894F-4ACF9C1B6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49" y="2027058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Отдельный человек </a:t>
            </a:r>
            <a:r>
              <a:rPr lang="ru-RU" sz="3600" b="0" i="0" u="sng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ограничен </a:t>
            </a: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полномочиями и знаниями в конкретной области. В команде, где присутствуют люди с </a:t>
            </a:r>
            <a:r>
              <a:rPr lang="ru-RU" sz="3600" b="0" i="0" u="sng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разными</a:t>
            </a: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 полномочиями и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знаниями</a:t>
            </a: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, можно выйти на </a:t>
            </a:r>
            <a:r>
              <a:rPr lang="ru-RU" sz="3600" b="0" u="sng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нестандартную</a:t>
            </a: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 идею, которая способна родиться только на стыке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знаний</a:t>
            </a: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. Причем, команда способна не только найти идею, но и </a:t>
            </a:r>
            <a:r>
              <a:rPr lang="ru-RU" sz="3600" b="0" i="0" u="sng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реализовать </a:t>
            </a: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ее</a:t>
            </a: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YS Text Optional"/>
              </a:rPr>
              <a:t>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E57B130-B80A-4A14-8CB7-1D5F78EA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10" y="-538414"/>
            <a:ext cx="12317110" cy="923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9BCE698-B0A9-406E-8618-D38A87FC37DA}"/>
              </a:ext>
            </a:extLst>
          </p:cNvPr>
          <p:cNvSpPr/>
          <p:nvPr/>
        </p:nvSpPr>
        <p:spPr>
          <a:xfrm>
            <a:off x="2256263" y="2439251"/>
            <a:ext cx="7527074" cy="1325563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1B0AB-9B65-4034-99A5-9CE5AC1D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63" y="2439251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rgbClr val="002060"/>
                </a:solidFill>
                <a:latin typeface="Monotype Corsiva" panose="03010101010201010101" pitchFamily="66" charset="0"/>
              </a:rPr>
              <a:t>Деление на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72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A1F7B10-3BAF-447C-88AF-96A127C6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37" y="-347749"/>
            <a:ext cx="12278237" cy="76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93AA580-C3BA-4A36-936C-27F05DC48132}"/>
              </a:ext>
            </a:extLst>
          </p:cNvPr>
          <p:cNvSpPr/>
          <p:nvPr/>
        </p:nvSpPr>
        <p:spPr>
          <a:xfrm>
            <a:off x="100361" y="365125"/>
            <a:ext cx="7930456" cy="4006153"/>
          </a:xfrm>
          <a:prstGeom prst="roundRect">
            <a:avLst/>
          </a:prstGeom>
          <a:solidFill>
            <a:srgbClr val="3E2DDB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70110-A49A-41F1-AC07-B270EBEE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26" y="3373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Проблема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0730B24-A3A2-4FB3-B1DC-CA91D57FDD81}"/>
              </a:ext>
            </a:extLst>
          </p:cNvPr>
          <p:cNvSpPr/>
          <p:nvPr/>
        </p:nvSpPr>
        <p:spPr>
          <a:xfrm>
            <a:off x="100361" y="4713665"/>
            <a:ext cx="7660889" cy="1698286"/>
          </a:xfrm>
          <a:prstGeom prst="roundRect">
            <a:avLst/>
          </a:prstGeom>
          <a:solidFill>
            <a:srgbClr val="3E2DDB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356BA-04D1-4839-A7ED-21F24CFA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03" y="1027906"/>
            <a:ext cx="7833913" cy="52219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Томаты черри отличаются от других сортов помидоров размерами. 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Чтобы подать гостям помидоры нужно разрезать каждый помидор напополам. Но помидоров много и вы устанете резать каждый напополам. </a:t>
            </a:r>
            <a:r>
              <a:rPr lang="ru-RU" sz="32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Каким образом можно ускорить процесс и одним «легким движением» ножа ровно разрезать сразу десяток мелких томатов?</a:t>
            </a:r>
            <a:br>
              <a:rPr lang="ru-RU" sz="32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</a:br>
            <a:endParaRPr lang="ru-RU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Решения задачи могут быть сделаны только из подручных материалов(которые вы можете найти дома)</a:t>
            </a:r>
          </a:p>
        </p:txBody>
      </p:sp>
    </p:spTree>
    <p:extLst>
      <p:ext uri="{BB962C8B-B14F-4D97-AF65-F5344CB8AC3E}">
        <p14:creationId xmlns:p14="http://schemas.microsoft.com/office/powerpoint/2010/main" val="80067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D58BE6-AAD0-4BFE-BAA4-785F8697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4" y="-446484"/>
            <a:ext cx="12296774" cy="76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6521AF6-0FCA-474E-BFA9-9E26F859F31C}"/>
              </a:ext>
            </a:extLst>
          </p:cNvPr>
          <p:cNvSpPr/>
          <p:nvPr/>
        </p:nvSpPr>
        <p:spPr>
          <a:xfrm>
            <a:off x="4724400" y="681038"/>
            <a:ext cx="2686050" cy="702050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1F3B3-3CDC-416E-B808-B9D077CD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Проблема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07AF69-FF89-435A-8BA9-B37B4872E7CF}"/>
              </a:ext>
            </a:extLst>
          </p:cNvPr>
          <p:cNvSpPr/>
          <p:nvPr/>
        </p:nvSpPr>
        <p:spPr>
          <a:xfrm>
            <a:off x="838200" y="1690688"/>
            <a:ext cx="10734675" cy="1585912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3C313-0359-46F3-90AB-DB87DB57CBD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ru-RU" dirty="0">
                <a:ln w="9525">
                  <a:noFill/>
                </a:ln>
                <a:solidFill>
                  <a:schemeClr val="bg1"/>
                </a:solidFill>
              </a:rPr>
              <a:t>У нас есть широкая пластмассовая туба длиной примерно 70 см, нам надо разрезать её на две части </a:t>
            </a:r>
            <a:r>
              <a:rPr lang="ru-RU" b="1" dirty="0">
                <a:ln w="9525">
                  <a:noFill/>
                </a:ln>
                <a:solidFill>
                  <a:schemeClr val="bg1"/>
                </a:solidFill>
              </a:rPr>
              <a:t>идеально</a:t>
            </a:r>
            <a:r>
              <a:rPr lang="ru-RU" dirty="0">
                <a:ln w="9525">
                  <a:noFill/>
                </a:ln>
                <a:solidFill>
                  <a:schemeClr val="bg1"/>
                </a:solidFill>
              </a:rPr>
              <a:t> ровно. Как вы это сделаете?</a:t>
            </a:r>
          </a:p>
          <a:p>
            <a:pPr algn="ctr"/>
            <a:endParaRPr lang="ru-RU" dirty="0">
              <a:ln w="95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6673BF-4F0E-4B3B-9D79-7593EC798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45" y="3043859"/>
            <a:ext cx="4015955" cy="35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FC5A77-B2C9-46EA-8D3D-10B0B835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641"/>
            <a:ext cx="12192000" cy="76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112DD26-6A47-4EC9-8CCE-CB1924178F43}"/>
              </a:ext>
            </a:extLst>
          </p:cNvPr>
          <p:cNvSpPr/>
          <p:nvPr/>
        </p:nvSpPr>
        <p:spPr>
          <a:xfrm>
            <a:off x="695076" y="663314"/>
            <a:ext cx="2258171" cy="7661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127000">
              <a:srgbClr val="9900CC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425D48D-4B8A-4D2F-AF4C-832FD27C552B}"/>
              </a:ext>
            </a:extLst>
          </p:cNvPr>
          <p:cNvSpPr/>
          <p:nvPr/>
        </p:nvSpPr>
        <p:spPr>
          <a:xfrm>
            <a:off x="695075" y="1825625"/>
            <a:ext cx="10658723" cy="396292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355600">
              <a:srgbClr val="9900CC">
                <a:alpha val="9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4C482-5353-4BD7-8B01-9A732FFF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Советы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8E473-3B09-4258-B608-F6A27140F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8724" cy="4351338"/>
          </a:xfrm>
          <a:effectLst>
            <a:glow rad="139700">
              <a:srgbClr val="7030A0">
                <a:alpha val="0"/>
              </a:srgbClr>
            </a:glow>
          </a:effectLst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Попробуйте сначала «накидать» идеи, а потом уже выбрать и совместить лучшие.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Распределите роли в команде (например: человек, который записывает идеи, капитан, человек, который следит за тем, чтобы все работали ;) 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Если вы думаете, что уже решили проблему наиболее эффективным способом, то попробуйте порассуждать как критик: «Что в этом способе ненужно или неэффективно?»</a:t>
            </a:r>
          </a:p>
          <a:p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</a:rPr>
              <a:t>Каждый человек важен! Даже если вам не очень хочется, всё равно попробуйте помочь команде. И помните, каждая идея важна!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2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771B6A-E4A9-4E94-A54D-59A37390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1213"/>
            <a:ext cx="12192000" cy="80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86BA512-39AB-4BD7-BB20-07F335D21D25}"/>
              </a:ext>
            </a:extLst>
          </p:cNvPr>
          <p:cNvSpPr/>
          <p:nvPr/>
        </p:nvSpPr>
        <p:spPr>
          <a:xfrm>
            <a:off x="838200" y="989806"/>
            <a:ext cx="10264930" cy="46680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1159C-7D7A-4ED0-A356-5EAC969E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65" y="8116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Предупреждение!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7D48A-E415-4954-934D-A7418714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		</a:t>
            </a:r>
            <a:r>
              <a:rPr lang="ru-RU" sz="4000" dirty="0">
                <a:solidFill>
                  <a:srgbClr val="C00000"/>
                </a:solidFill>
                <a:latin typeface="Monotype Corsiva" panose="03010101010201010101" pitchFamily="66" charset="0"/>
              </a:rPr>
              <a:t>Не принимаются ответы вида:</a:t>
            </a:r>
          </a:p>
          <a:p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«Просто возьмите и сделайте это!»</a:t>
            </a:r>
          </a:p>
          <a:p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«Для этого есть специальное оборудование!»</a:t>
            </a:r>
          </a:p>
          <a:p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«Нужно попросить сделать это папу</a:t>
            </a:r>
            <a:r>
              <a:rPr lang="en-GB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/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маму</a:t>
            </a:r>
            <a:r>
              <a:rPr lang="en-GB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/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мастера</a:t>
            </a:r>
            <a:r>
              <a:rPr lang="en-GB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/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и т.д.</a:t>
            </a:r>
          </a:p>
          <a:p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И другие неконструктивные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08569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8379</TotalTime>
  <Words>383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YS Text Optional</vt:lpstr>
      <vt:lpstr>Тема Office</vt:lpstr>
      <vt:lpstr>Командная работа</vt:lpstr>
      <vt:lpstr>Что такое командная работа?</vt:lpstr>
      <vt:lpstr>Разделение обязанностей</vt:lpstr>
      <vt:lpstr>Зачем нужна командная работа?</vt:lpstr>
      <vt:lpstr>Деление на команды</vt:lpstr>
      <vt:lpstr>Проблема </vt:lpstr>
      <vt:lpstr>Проблема</vt:lpstr>
      <vt:lpstr>Советы</vt:lpstr>
      <vt:lpstr>Предупреждение!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Командная работа</dc:title>
  <dc:creator>anastasia</dc:creator>
  <cp:lastModifiedBy>anastasia yashenina</cp:lastModifiedBy>
  <cp:revision>9</cp:revision>
  <dcterms:created xsi:type="dcterms:W3CDTF">2021-09-23T14:58:37Z</dcterms:created>
  <dcterms:modified xsi:type="dcterms:W3CDTF">2022-04-20T17:11:24Z</dcterms:modified>
</cp:coreProperties>
</file>