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FC1"/>
    <a:srgbClr val="FAEFEA"/>
    <a:srgbClr val="A5855B"/>
    <a:srgbClr val="FFD85B"/>
    <a:srgbClr val="F0525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0607665821807564"/>
          <c:y val="1.1500554592382731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>
          <a:softEdge rad="50800"/>
        </a:effectLst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5459438351154307E-2"/>
          <c:y val="3.290306911665708E-2"/>
          <c:w val="0.77724470132694545"/>
          <c:h val="0.798474361363624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glow rad="12700">
                <a:schemeClr val="accent1">
                  <a:alpha val="40000"/>
                </a:schemeClr>
              </a:glow>
              <a:outerShdw blurRad="241300" dist="88900" dir="11520000" sx="109000" sy="109000" algn="ctr" rotWithShape="0">
                <a:srgbClr val="000000">
                  <a:alpha val="6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1169005225280749E-2"/>
                  <c:y val="-3.5390440734214684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Ориентальный, </a:t>
                    </a:r>
                    <a:fld id="{878E7BF0-9E8A-41A6-BCF2-E91EE4411568}" type="CATEGORYNAME">
                      <a:rPr lang="en-US" sz="1600" smtClean="0"/>
                      <a:pPr/>
                      <a:t>[ИМЯ КАТЕГОРИИ]</a:t>
                    </a:fld>
                    <a:r>
                      <a:rPr lang="en-US" sz="1600" baseline="0" dirty="0"/>
                      <a:t>; </a:t>
                    </a:r>
                    <a:fld id="{05B81AF0-B13E-443F-8DC6-F446D78F67F7}" type="VALUE">
                      <a:rPr lang="en-US" sz="1600" baseline="0"/>
                      <a:pPr/>
                      <a:t>[ЗНАЧЕНИЕ]</a:t>
                    </a:fld>
                    <a:endParaRPr lang="en-US" sz="16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BF1-49F2-B4E4-075949FE4F7E}"/>
                </c:ext>
              </c:extLst>
            </c:dLbl>
            <c:dLbl>
              <c:idx val="1"/>
              <c:layout>
                <c:manualLayout>
                  <c:x val="-0.1454211184522276"/>
                  <c:y val="-4.6817064448715032E-3"/>
                </c:manualLayout>
              </c:layout>
              <c:tx>
                <c:rich>
                  <a:bodyPr/>
                  <a:lstStyle/>
                  <a:p>
                    <a:fld id="{C4C0CF80-8219-4EA0-BE9E-C2CA00A81CA6}" type="CATEGORYNAME">
                      <a:rPr lang="ru-RU" sz="2000"/>
                      <a:pPr/>
                      <a:t>[ИМЯ КАТЕГОРИИ]</a:t>
                    </a:fld>
                    <a:r>
                      <a:rPr lang="ru-RU" sz="2000" baseline="0" dirty="0"/>
                      <a:t>; </a:t>
                    </a:r>
                    <a:fld id="{DDB2ECAF-9C8A-45EB-8CE5-D047C24067D2}" type="VALUE">
                      <a:rPr lang="ru-RU" sz="2000" baseline="0"/>
                      <a:pPr/>
                      <a:t>[ЗНАЧЕНИЕ]</a:t>
                    </a:fld>
                    <a:endParaRPr lang="ru-RU" sz="20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F1-49F2-B4E4-075949FE4F7E}"/>
                </c:ext>
              </c:extLst>
            </c:dLbl>
            <c:dLbl>
              <c:idx val="2"/>
              <c:layout>
                <c:manualLayout>
                  <c:x val="0.10759444096813221"/>
                  <c:y val="-9.1719790904304654E-3"/>
                </c:manualLayout>
              </c:layout>
              <c:tx>
                <c:rich>
                  <a:bodyPr/>
                  <a:lstStyle/>
                  <a:p>
                    <a:fld id="{46549517-E83E-45CB-AFAD-34406443DDD6}" type="CATEGORYNAME">
                      <a:rPr lang="ru-RU" sz="1800"/>
                      <a:pPr/>
                      <a:t>[ИМЯ КАТЕГОРИИ]</a:t>
                    </a:fld>
                    <a:r>
                      <a:rPr lang="ru-RU" sz="1800" dirty="0"/>
                      <a:t>; </a:t>
                    </a:r>
                    <a:fld id="{3CC4FB9F-26E4-4207-ADC2-D6593C2347F1}" type="VALUE">
                      <a:rPr lang="ru-RU" sz="1800"/>
                      <a:pPr/>
                      <a:t>[ЗНАЧЕНИЕ]</a:t>
                    </a:fld>
                    <a:endParaRPr lang="ru-RU" sz="18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BF1-49F2-B4E4-075949FE4F7E}"/>
                </c:ext>
              </c:extLst>
            </c:dLbl>
            <c:dLbl>
              <c:idx val="3"/>
              <c:layout>
                <c:manualLayout>
                  <c:x val="4.4300664673412767E-3"/>
                  <c:y val="-9.9073058346015597E-2"/>
                </c:manualLayout>
              </c:layout>
              <c:tx>
                <c:rich>
                  <a:bodyPr/>
                  <a:lstStyle/>
                  <a:p>
                    <a:fld id="{B8C04E42-7D8C-4F6B-BBD9-0F6DF525429F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; </a:t>
                    </a:r>
                    <a:fld id="{C1A9BBC7-4D3A-436F-A3BD-54B292DCDB36}" type="VALUE">
                      <a:rPr lang="ru-RU" sz="1600" baseline="0"/>
                      <a:pPr/>
                      <a:t>[ЗНАЧЕНИЕ]</a:t>
                    </a:fld>
                    <a:endParaRPr lang="ru-RU" sz="16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F1-49F2-B4E4-075949FE4F7E}"/>
                </c:ext>
              </c:extLst>
            </c:dLbl>
            <c:dLbl>
              <c:idx val="4"/>
              <c:layout>
                <c:manualLayout>
                  <c:x val="3.8630441104418739E-3"/>
                  <c:y val="-4.9848310900081155E-2"/>
                </c:manualLayout>
              </c:layout>
              <c:tx>
                <c:rich>
                  <a:bodyPr/>
                  <a:lstStyle/>
                  <a:p>
                    <a:fld id="{19C595EA-43DC-4306-AAC4-CB6AD3C0834E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; </a:t>
                    </a:r>
                    <a:fld id="{B2CEBE6A-B1FC-4487-BFB9-83711EF592EA}" type="VALUE">
                      <a:rPr lang="ru-RU" sz="1600" baseline="0"/>
                      <a:pPr/>
                      <a:t>[ЗНАЧЕНИЕ]</a:t>
                    </a:fld>
                    <a:endParaRPr lang="ru-RU" sz="16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BF1-49F2-B4E4-075949FE4F7E}"/>
                </c:ext>
              </c:extLst>
            </c:dLbl>
            <c:dLbl>
              <c:idx val="5"/>
              <c:layout>
                <c:manualLayout>
                  <c:x val="6.8658738160265159E-2"/>
                  <c:y val="-2.0700930237865098E-2"/>
                </c:manualLayout>
              </c:layout>
              <c:tx>
                <c:rich>
                  <a:bodyPr/>
                  <a:lstStyle/>
                  <a:p>
                    <a:fld id="{0A7D489E-2671-4206-8A97-72EC89A5021E}" type="CATEGORYNAME">
                      <a:rPr lang="ru-RU" sz="1600"/>
                      <a:pPr/>
                      <a:t>[ИМЯ КАТЕГОРИИ]</a:t>
                    </a:fld>
                    <a:r>
                      <a:rPr lang="ru-RU" sz="1600" baseline="0" dirty="0"/>
                      <a:t>; </a:t>
                    </a:r>
                    <a:fld id="{7EE30560-CB2F-4281-9C05-81A3FF52538C}" type="VALUE">
                      <a:rPr lang="ru-RU" sz="1600" baseline="0"/>
                      <a:pPr/>
                      <a:t>[ЗНАЧЕНИЕ]</a:t>
                    </a:fld>
                    <a:endParaRPr lang="ru-RU" sz="160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BF1-49F2-B4E4-075949FE4F7E}"/>
                </c:ext>
              </c:extLst>
            </c:dLbl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31800" dir="14280000" algn="ctr" rotWithShape="0">
                  <a:srgbClr val="000000">
                    <a:alpha val="60000"/>
                  </a:srgbClr>
                </a:outerShdw>
                <a:softEdge rad="3810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Азиатский</c:v>
                </c:pt>
                <c:pt idx="1">
                  <c:v>Бохо</c:v>
                </c:pt>
                <c:pt idx="2">
                  <c:v>Лофт</c:v>
                </c:pt>
                <c:pt idx="3">
                  <c:v>Классический</c:v>
                </c:pt>
                <c:pt idx="4">
                  <c:v>Современный</c:v>
                </c:pt>
                <c:pt idx="5">
                  <c:v>Шебби Шик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22</c:v>
                </c:pt>
                <c:pt idx="2">
                  <c:v>22</c:v>
                </c:pt>
                <c:pt idx="3">
                  <c:v>8</c:v>
                </c:pt>
                <c:pt idx="4">
                  <c:v>15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F1-49F2-B4E4-075949FE4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0803240"/>
        <c:axId val="130244184"/>
      </c:barChart>
      <c:catAx>
        <c:axId val="90803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rgbClr val="FAEFEA"/>
          </a:solidFill>
          <a:ln w="381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1" i="0" u="none" strike="noStrike" kern="1200" baseline="0">
                <a:ln w="5715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244184"/>
        <c:crosses val="autoZero"/>
        <c:auto val="1"/>
        <c:lblAlgn val="ctr"/>
        <c:lblOffset val="100"/>
        <c:noMultiLvlLbl val="0"/>
      </c:catAx>
      <c:valAx>
        <c:axId val="130244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803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0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53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5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20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6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7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7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94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15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2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1A25-1ECD-4BB6-BC72-322192A9BEA4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7EFC-3A1B-4591-AE51-2DB16864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4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3MYDQmXp_iY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mF70B0HjHhM" TargetMode="External"/><Relationship Id="rId12" Type="http://schemas.openxmlformats.org/officeDocument/2006/relationships/hyperlink" Target="https://roomtodo.com/featur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J5ESdhtlnUM" TargetMode="External"/><Relationship Id="rId11" Type="http://schemas.openxmlformats.org/officeDocument/2006/relationships/hyperlink" Target="https://realty-yandex-ru.turbopages.org/realty.yandex.ru/s/journal/post/stil-loft-v-interere-chto-eto-i-kak-eto-sdelat-u-sebya-doma/" TargetMode="External"/><Relationship Id="rId5" Type="http://schemas.openxmlformats.org/officeDocument/2006/relationships/image" Target="../media/image12.jpeg"/><Relationship Id="rId10" Type="http://schemas.openxmlformats.org/officeDocument/2006/relationships/hyperlink" Target="https://m--strana-ru.turbopages.org/m-strana.ru/s/design/interer-v-stile-bokho-otlichitelnye-priznaki-i-osobennosti-dizayna/" TargetMode="External"/><Relationship Id="rId4" Type="http://schemas.openxmlformats.org/officeDocument/2006/relationships/image" Target="../media/image11.png"/><Relationship Id="rId9" Type="http://schemas.openxmlformats.org/officeDocument/2006/relationships/hyperlink" Target="https://www.youtube.com/watch?v=boeVJ7KvrR4&amp;t=23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2"/>
          <a:stretch/>
        </p:blipFill>
        <p:spPr bwMode="auto">
          <a:xfrm>
            <a:off x="0" y="-14514"/>
            <a:ext cx="12192000" cy="687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Уют в комнате</a:t>
            </a:r>
            <a:endParaRPr lang="ru-RU" sz="8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Автор: Калистратова Виктория Сергеевна 6А</a:t>
            </a:r>
          </a:p>
          <a:p>
            <a:pPr algn="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62"/>
          <a:stretch/>
        </p:blipFill>
        <p:spPr>
          <a:xfrm>
            <a:off x="27445" y="2598549"/>
            <a:ext cx="2556098" cy="4259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2328" y="568623"/>
            <a:ext cx="2507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Гимназия №1505</a:t>
            </a:r>
            <a:endParaRPr lang="ru-RU" sz="24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9" b="46250"/>
          <a:stretch/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i.pinimg.com/originals/12/6b/7f/126b7f61dd029ffbd924143db67e5e4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4" t="37472" b="26458"/>
          <a:stretch/>
        </p:blipFill>
        <p:spPr bwMode="auto">
          <a:xfrm flipH="1">
            <a:off x="7242173" y="-38099"/>
            <a:ext cx="494982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62071" y="439840"/>
            <a:ext cx="451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3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Наша</a:t>
            </a:r>
            <a:r>
              <a:rPr lang="ru-RU" sz="3600" b="1" spc="1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команда</a:t>
            </a:r>
            <a:endParaRPr lang="ru-RU" sz="3600" b="1" spc="1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10"/>
          <a:stretch/>
        </p:blipFill>
        <p:spPr>
          <a:xfrm>
            <a:off x="0" y="2182815"/>
            <a:ext cx="3376614" cy="46751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7371" y="1975953"/>
            <a:ext cx="150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Участники</a:t>
            </a:r>
            <a:endParaRPr lang="ru-RU" sz="24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615541" y="2177142"/>
            <a:ext cx="798287" cy="116729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0971" y="2616207"/>
            <a:ext cx="2017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Руководитель</a:t>
            </a:r>
            <a:endParaRPr lang="ru-RU" sz="24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615540" y="3588725"/>
            <a:ext cx="798287" cy="112419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615541" y="2847039"/>
            <a:ext cx="798287" cy="116729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09965" y="3372406"/>
            <a:ext cx="1819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Консультант</a:t>
            </a:r>
            <a:endParaRPr lang="ru-RU" sz="24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2512" y="1961745"/>
            <a:ext cx="5515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Варако</a:t>
            </a:r>
            <a:r>
              <a:rPr lang="ru-RU" sz="2400" dirty="0" smtClean="0">
                <a:solidFill>
                  <a:schemeClr val="bg1"/>
                </a:solidFill>
              </a:rPr>
              <a:t> Олеся, </a:t>
            </a:r>
            <a:r>
              <a:rPr lang="ru-RU" sz="2400" dirty="0" err="1" smtClean="0">
                <a:solidFill>
                  <a:schemeClr val="bg1"/>
                </a:solidFill>
              </a:rPr>
              <a:t>Витько</a:t>
            </a:r>
            <a:r>
              <a:rPr lang="ru-RU" sz="2400" dirty="0" smtClean="0">
                <a:solidFill>
                  <a:schemeClr val="bg1"/>
                </a:solidFill>
              </a:rPr>
              <a:t> Дарья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02512" y="2674570"/>
            <a:ext cx="411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Калистратова Виктория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9905" y="3372405"/>
            <a:ext cx="436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Морозова Елена Юрьевна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4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8" b="50000"/>
          <a:stretch/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pinimg.com/originals/12/6b/7f/126b7f61dd029ffbd924143db67e5e4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4" b="66297"/>
          <a:stretch/>
        </p:blipFill>
        <p:spPr bwMode="auto">
          <a:xfrm>
            <a:off x="5441" y="2087563"/>
            <a:ext cx="6689725" cy="477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03569" y="417565"/>
            <a:ext cx="1447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Тема</a:t>
            </a:r>
            <a:r>
              <a:rPr lang="ru-RU" sz="3200" b="1" dirty="0" smtClean="0">
                <a:solidFill>
                  <a:schemeClr val="bg1"/>
                </a:solidFill>
              </a:rPr>
              <a:t> - 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0985"/>
          <a:stretch/>
        </p:blipFill>
        <p:spPr>
          <a:xfrm flipH="1">
            <a:off x="9118241" y="658810"/>
            <a:ext cx="2883285" cy="61991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9771" y="1002340"/>
            <a:ext cx="4601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Уютная комната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569" y="1944914"/>
            <a:ext cx="2304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Проблема -</a:t>
            </a:r>
            <a:endParaRPr lang="ru-RU" sz="2800" b="1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5613" y="2801257"/>
            <a:ext cx="553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 своей комнате мы иногда чувствуем себя неуютно. Хочется украсить своё окружающее пространство, сменить обстановку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8" t="250" r="43751" b="49000"/>
          <a:stretch/>
        </p:blipFill>
        <p:spPr bwMode="auto">
          <a:xfrm>
            <a:off x="4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i.pinimg.com/originals/12/6b/7f/126b7f61dd029ffbd924143db67e5e4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8" r="49629" b="63930"/>
          <a:stretch/>
        </p:blipFill>
        <p:spPr bwMode="auto">
          <a:xfrm rot="16200000">
            <a:off x="6153155" y="895349"/>
            <a:ext cx="6972298" cy="510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562" y="521083"/>
            <a:ext cx="3438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Актуальность -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38"/>
          <a:stretch/>
        </p:blipFill>
        <p:spPr>
          <a:xfrm>
            <a:off x="-3" y="2244411"/>
            <a:ext cx="3686632" cy="4613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1262" y="1459581"/>
            <a:ext cx="7852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Наш проект может быть актуален для всех. Например для новосёлов, или для тех, кто просто хочет изменить свою комнату, привески её к максимально комфортной атмосфере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68" b="5300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i.pinimg.com/originals/12/6b/7f/126b7f61dd029ffbd924143db67e5e4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9" t="84848" r="48453"/>
          <a:stretch/>
        </p:blipFill>
        <p:spPr bwMode="auto">
          <a:xfrm flipH="1">
            <a:off x="3060341" y="-50442"/>
            <a:ext cx="91440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10"/>
          <a:stretch/>
        </p:blipFill>
        <p:spPr>
          <a:xfrm flipH="1">
            <a:off x="9052799" y="820690"/>
            <a:ext cx="3255308" cy="60402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7675" y="382687"/>
            <a:ext cx="2691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Цель -</a:t>
            </a:r>
            <a:endParaRPr lang="ru-RU" sz="2800" b="1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2075" y="747182"/>
            <a:ext cx="721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Создание уютной комнаты, войдя в которую можно почувствовать удовлетворение и спокойствие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4207" y="1345310"/>
            <a:ext cx="1517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Задачи:</a:t>
            </a:r>
            <a:endParaRPr lang="ru-RU" sz="2800" b="1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7178" y="1724058"/>
            <a:ext cx="66330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- </a:t>
            </a:r>
            <a:r>
              <a:rPr lang="ru-RU" sz="2000" dirty="0">
                <a:solidFill>
                  <a:schemeClr val="bg1"/>
                </a:solidFill>
              </a:rPr>
              <a:t>Провести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опрос среди учеников 5-7 классов на тему «Самая уютная комната».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7178" y="2397717"/>
            <a:ext cx="63511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-</a:t>
            </a:r>
            <a:r>
              <a:rPr lang="ru-RU" sz="2000" dirty="0">
                <a:solidFill>
                  <a:schemeClr val="bg1"/>
                </a:solidFill>
              </a:rPr>
              <a:t>Изучить историю и особенности стилей, которые были выбраны при опросе.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7178" y="3056098"/>
            <a:ext cx="69316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- </a:t>
            </a:r>
            <a:r>
              <a:rPr lang="ru-RU" sz="2000" dirty="0">
                <a:solidFill>
                  <a:schemeClr val="bg1"/>
                </a:solidFill>
              </a:rPr>
              <a:t>Создать с помощью сайта </a:t>
            </a:r>
            <a:r>
              <a:rPr lang="en-US" sz="2000" dirty="0">
                <a:solidFill>
                  <a:schemeClr val="bg1"/>
                </a:solidFill>
              </a:rPr>
              <a:t>Roomtodo</a:t>
            </a:r>
            <a:r>
              <a:rPr lang="ru-RU" sz="2000" dirty="0">
                <a:solidFill>
                  <a:schemeClr val="bg1"/>
                </a:solidFill>
              </a:rPr>
              <a:t> два полноценных дизайна комнат в выбранных стилях.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4255" y="3786144"/>
            <a:ext cx="5602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000" dirty="0" smtClean="0">
                <a:solidFill>
                  <a:schemeClr val="bg1"/>
                </a:solidFill>
              </a:rPr>
              <a:t> Собрать полезные </a:t>
            </a:r>
            <a:r>
              <a:rPr lang="ru-RU" sz="2000" dirty="0" err="1" smtClean="0">
                <a:solidFill>
                  <a:schemeClr val="bg1"/>
                </a:solidFill>
              </a:rPr>
              <a:t>лайфхаки</a:t>
            </a:r>
            <a:r>
              <a:rPr lang="ru-RU" sz="2000" dirty="0" smtClean="0">
                <a:solidFill>
                  <a:schemeClr val="bg1"/>
                </a:solidFill>
              </a:rPr>
              <a:t> и информацию о том, как лучше обустроить свою комнату.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4255" y="4474152"/>
            <a:ext cx="4853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000" dirty="0" smtClean="0">
                <a:solidFill>
                  <a:schemeClr val="bg1"/>
                </a:solidFill>
              </a:rPr>
              <a:t> Предоставить </a:t>
            </a:r>
            <a:r>
              <a:rPr lang="ru-RU" sz="2000" dirty="0">
                <a:solidFill>
                  <a:schemeClr val="bg1"/>
                </a:solidFill>
              </a:rPr>
              <a:t>итоги проекта в виде видеоролика.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4255" y="5170256"/>
            <a:ext cx="53764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000" dirty="0" smtClean="0">
                <a:solidFill>
                  <a:schemeClr val="bg1"/>
                </a:solidFill>
              </a:rPr>
              <a:t> Провести опрос о практическом применении готового проекта у учащихся 5-7 классов.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25" t="8750" b="46750"/>
          <a:stretch/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.pinimg.com/originals/12/6b/7f/126b7f61dd029ffbd924143db67e5e4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00" r="9100" b="79503"/>
          <a:stretch/>
        </p:blipFill>
        <p:spPr bwMode="auto">
          <a:xfrm>
            <a:off x="0" y="3956742"/>
            <a:ext cx="10525125" cy="290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0286" y="285152"/>
            <a:ext cx="4513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Продукт -</a:t>
            </a:r>
            <a:endParaRPr lang="ru-RU" sz="3200" b="1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86"/>
          <a:stretch/>
        </p:blipFill>
        <p:spPr>
          <a:xfrm>
            <a:off x="-1" y="2434659"/>
            <a:ext cx="3280229" cy="44189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0286" y="1082509"/>
            <a:ext cx="32076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Фильм о создании нескольких комнат на сайте для 3</a:t>
            </a:r>
            <a:r>
              <a:rPr lang="en-US" sz="2200" dirty="0" smtClean="0">
                <a:solidFill>
                  <a:schemeClr val="bg1"/>
                </a:solidFill>
                <a:latin typeface="Copperplate Gothic Light" panose="020E0507020206020404" pitchFamily="34" charset="0"/>
              </a:rPr>
              <a:t>D</a:t>
            </a:r>
            <a:r>
              <a:rPr lang="ru-RU" sz="2200" dirty="0" smtClean="0">
                <a:solidFill>
                  <a:schemeClr val="bg1"/>
                </a:solidFill>
              </a:rPr>
              <a:t> моделирования</a:t>
            </a:r>
            <a:endParaRPr lang="ru-RU" sz="2200" dirty="0">
              <a:solidFill>
                <a:schemeClr val="bg1"/>
              </a:solidFill>
            </a:endParaRPr>
          </a:p>
        </p:txBody>
      </p:sp>
      <p:graphicFrame>
        <p:nvGraphicFramePr>
          <p:cNvPr id="5129" name="Диаграмма 5128"/>
          <p:cNvGraphicFramePr/>
          <p:nvPr>
            <p:extLst>
              <p:ext uri="{D42A27DB-BD31-4B8C-83A1-F6EECF244321}">
                <p14:modId xmlns:p14="http://schemas.microsoft.com/office/powerpoint/2010/main" val="2113956676"/>
              </p:ext>
            </p:extLst>
          </p:nvPr>
        </p:nvGraphicFramePr>
        <p:xfrm>
          <a:off x="3404735" y="1204687"/>
          <a:ext cx="8787264" cy="6148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9545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25" t="2500" r="1406" b="47750"/>
          <a:stretch/>
        </p:blipFill>
        <p:spPr bwMode="auto">
          <a:xfrm>
            <a:off x="-2" y="-725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i.pinimg.com/originals/12/6b/7f/126b7f61dd029ffbd924143db67e5e4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5" t="1" r="47216" b="67083"/>
          <a:stretch/>
        </p:blipFill>
        <p:spPr bwMode="auto">
          <a:xfrm rot="16200000" flipV="1">
            <a:off x="-1112339" y="1086581"/>
            <a:ext cx="6857999" cy="465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71479" y="156754"/>
            <a:ext cx="477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ahnschrift SemiCondensed" panose="020B0502040204020203" pitchFamily="34" charset="0"/>
              </a:rPr>
              <a:t>Критерии эффективности:</a:t>
            </a:r>
            <a:endParaRPr lang="ru-RU" sz="3200" b="1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86"/>
          <a:stretch/>
        </p:blipFill>
        <p:spPr>
          <a:xfrm>
            <a:off x="0" y="1404607"/>
            <a:ext cx="4043966" cy="54477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28043" y="1638787"/>
            <a:ext cx="5398183" cy="830997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стилей комнат для опроса – 6 шт.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8043" y="2684966"/>
            <a:ext cx="5580436" cy="830997"/>
          </a:xfrm>
          <a:prstGeom prst="rect">
            <a:avLst/>
          </a:prstGeom>
          <a:noFill/>
          <a:ln w="698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фильма – 10-12 мин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8043" y="3767969"/>
            <a:ext cx="5453995" cy="954107"/>
          </a:xfrm>
          <a:prstGeom prst="rect">
            <a:avLst/>
          </a:prstGeom>
          <a:noFill/>
          <a:ln w="85725" cmpd="sng">
            <a:solidFill>
              <a:schemeClr val="bg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Спроектировано макетов комнат – 2 шт.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68" b="5300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s://i.pinimg.com/originals/12/6b/7f/126b7f61dd029ffbd924143db67e5e4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9" t="84848" r="48453"/>
          <a:stretch/>
        </p:blipFill>
        <p:spPr bwMode="auto">
          <a:xfrm flipH="1" flipV="1">
            <a:off x="3048000" y="4713287"/>
            <a:ext cx="9144000" cy="214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4118" y="155320"/>
            <a:ext cx="4949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Результаты</a:t>
            </a:r>
            <a:r>
              <a:rPr lang="ru-RU" sz="3200" b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апробации:</a:t>
            </a:r>
            <a:endParaRPr lang="ru-RU" sz="3200" b="1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6210" y="658987"/>
            <a:ext cx="57983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400" dirty="0" smtClean="0">
                <a:solidFill>
                  <a:schemeClr val="bg1"/>
                </a:solidFill>
              </a:rPr>
              <a:t>Проект был полезен и интересен участникам опроса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6210" y="1638198"/>
            <a:ext cx="80190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400" dirty="0" smtClean="0">
                <a:solidFill>
                  <a:schemeClr val="bg1"/>
                </a:solidFill>
              </a:rPr>
              <a:t>Большинство опрашиваемых чувствовало уют и комфорт в обоих стилях наших комнат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6209" y="2699789"/>
            <a:ext cx="772876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400" dirty="0" smtClean="0">
                <a:solidFill>
                  <a:schemeClr val="bg1"/>
                </a:solidFill>
              </a:rPr>
              <a:t>Так же большая часть респондентов хотели бы использовать отдельные элементы декора из наших макетов и </a:t>
            </a:r>
            <a:r>
              <a:rPr lang="ru-RU" sz="2400" dirty="0" err="1" smtClean="0">
                <a:solidFill>
                  <a:schemeClr val="bg1"/>
                </a:solidFill>
              </a:rPr>
              <a:t>лайфхаки</a:t>
            </a:r>
            <a:r>
              <a:rPr lang="ru-RU" sz="2400" dirty="0" smtClean="0">
                <a:solidFill>
                  <a:schemeClr val="bg1"/>
                </a:solidFill>
              </a:rPr>
              <a:t> из видеоролика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16"/>
          <a:stretch/>
        </p:blipFill>
        <p:spPr>
          <a:xfrm>
            <a:off x="-430213" y="2654477"/>
            <a:ext cx="3502660" cy="420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catherineasquithgallery.com/uploads/posts/2021-02/1613646870_70-p-fon-dlya-prezentatsii-po-geometrii-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06" b="53000"/>
          <a:stretch/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i.pinimg.com/originals/12/6b/7f/126b7f61dd029ffbd924143db67e5e4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43" r="2917" b="59384"/>
          <a:stretch/>
        </p:blipFill>
        <p:spPr bwMode="auto">
          <a:xfrm rot="16200000">
            <a:off x="5954712" y="543976"/>
            <a:ext cx="6819901" cy="565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6365" y="245516"/>
            <a:ext cx="1760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Ресурсы: </a:t>
            </a:r>
            <a:endParaRPr lang="ru-RU" sz="3200" b="1" dirty="0">
              <a:solidFill>
                <a:schemeClr val="bg1"/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52"/>
          <a:stretch/>
        </p:blipFill>
        <p:spPr>
          <a:xfrm flipH="1">
            <a:off x="7557054" y="1609860"/>
            <a:ext cx="4763735" cy="52419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7818" y="980667"/>
            <a:ext cx="17755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err="1" smtClean="0">
                <a:solidFill>
                  <a:schemeClr val="bg1"/>
                </a:solidFill>
              </a:rPr>
              <a:t>Лайфхаки</a:t>
            </a:r>
            <a:r>
              <a:rPr lang="ru-RU" sz="2100" b="1" dirty="0" smtClean="0">
                <a:solidFill>
                  <a:schemeClr val="bg1"/>
                </a:solidFill>
              </a:rPr>
              <a:t>: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95713" y="1418490"/>
            <a:ext cx="5276249" cy="147732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1,2.</a:t>
            </a:r>
            <a:r>
              <a:rPr lang="ru-RU" sz="22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  <a:hlinkClick r:id="rId6"/>
              </a:rPr>
              <a:t>ДЕКОР В СТИЛЕ </a:t>
            </a:r>
            <a:r>
              <a:rPr lang="ru-RU" sz="2000" dirty="0" smtClean="0">
                <a:solidFill>
                  <a:schemeClr val="bg1"/>
                </a:solidFill>
                <a:hlinkClick r:id="rId6"/>
              </a:rPr>
              <a:t>БОХО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ru-RU" sz="2000" dirty="0">
                <a:hlinkClick r:id="rId7"/>
              </a:rPr>
              <a:t>Декор комнаты идеи из </a:t>
            </a:r>
            <a:r>
              <a:rPr lang="ru-RU" sz="2000" dirty="0" err="1" smtClean="0">
                <a:hlinkClick r:id="rId7"/>
              </a:rPr>
              <a:t>тиктока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ru-RU" sz="2000" dirty="0"/>
              <a:t> </a:t>
            </a:r>
            <a:r>
              <a:rPr lang="ru-RU" sz="2000" dirty="0">
                <a:hlinkClick r:id="rId8"/>
              </a:rPr>
              <a:t>5 идей декора в стиле ЛОФТ своими </a:t>
            </a:r>
            <a:r>
              <a:rPr lang="ru-RU" sz="2000" dirty="0" smtClean="0">
                <a:hlinkClick r:id="rId8"/>
              </a:rPr>
              <a:t>руками</a:t>
            </a:r>
            <a:endParaRPr lang="ru-RU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</a:t>
            </a:r>
            <a:r>
              <a:rPr lang="ru-RU" sz="2400" dirty="0"/>
              <a:t> </a:t>
            </a:r>
            <a:r>
              <a:rPr lang="ru-RU" sz="2000" dirty="0">
                <a:hlinkClick r:id="rId9"/>
              </a:rPr>
              <a:t>Как сделать сердце из </a:t>
            </a:r>
            <a:r>
              <a:rPr lang="ru-RU" sz="2000" dirty="0" smtClean="0">
                <a:hlinkClick r:id="rId9"/>
              </a:rPr>
              <a:t>шпажек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7818" y="3046790"/>
            <a:ext cx="2157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Информация о стилях:</a:t>
            </a:r>
            <a:endParaRPr lang="ru-RU" sz="21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5713" y="3651390"/>
            <a:ext cx="3073962" cy="80021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r>
              <a:rPr lang="ru-RU" sz="2400" b="1" dirty="0"/>
              <a:t> </a:t>
            </a:r>
            <a:r>
              <a:rPr lang="ru-RU" sz="2000" dirty="0">
                <a:hlinkClick r:id="rId10"/>
              </a:rPr>
              <a:t>Интерьер в стиле </a:t>
            </a:r>
            <a:r>
              <a:rPr lang="ru-RU" sz="2000" dirty="0" err="1" smtClean="0">
                <a:hlinkClick r:id="rId10"/>
              </a:rPr>
              <a:t>бохо</a:t>
            </a:r>
            <a:endParaRPr lang="ru-RU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1"/>
              </a:rPr>
              <a:t>.</a:t>
            </a:r>
            <a:r>
              <a:rPr lang="ru-RU" sz="2000" b="1" dirty="0">
                <a:hlinkClick r:id="rId11"/>
              </a:rPr>
              <a:t> </a:t>
            </a:r>
            <a:r>
              <a:rPr lang="ru-RU" sz="2000" dirty="0">
                <a:hlinkClick r:id="rId11"/>
              </a:rPr>
              <a:t>Стиль </a:t>
            </a:r>
            <a:r>
              <a:rPr lang="ru-RU" sz="2000" dirty="0" err="1">
                <a:hlinkClick r:id="rId11"/>
              </a:rPr>
              <a:t>лофт</a:t>
            </a:r>
            <a:r>
              <a:rPr lang="ru-RU" sz="2000" dirty="0">
                <a:hlinkClick r:id="rId11"/>
              </a:rPr>
              <a:t> в </a:t>
            </a:r>
            <a:r>
              <a:rPr lang="ru-RU" sz="2000" dirty="0" smtClean="0">
                <a:hlinkClick r:id="rId11"/>
              </a:rPr>
              <a:t>интерьере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72059" y="4559886"/>
            <a:ext cx="3107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Макет</a:t>
            </a:r>
            <a:r>
              <a:rPr lang="ru-RU" sz="2200" b="1" dirty="0" smtClean="0">
                <a:solidFill>
                  <a:schemeClr val="bg1"/>
                </a:solidFill>
              </a:rPr>
              <a:t> комнаты и монтаж фильма: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6998" y="5357610"/>
            <a:ext cx="1766969" cy="7848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en-US" sz="21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2"/>
              </a:rPr>
              <a:t>Roomtodo</a:t>
            </a:r>
            <a:endParaRPr lang="ru-RU" sz="2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</a:t>
            </a:r>
            <a:r>
              <a:rPr lang="en-US" sz="2400" b="1" dirty="0"/>
              <a:t> </a:t>
            </a:r>
            <a:r>
              <a:rPr lang="en-US" sz="2100" dirty="0" err="1" smtClean="0">
                <a:solidFill>
                  <a:schemeClr val="accent1">
                    <a:lumMod val="75000"/>
                  </a:schemeClr>
                </a:solidFill>
              </a:rPr>
              <a:t>CapCut</a:t>
            </a:r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338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Bahnschrift</vt:lpstr>
      <vt:lpstr>Bahnschrift Condensed</vt:lpstr>
      <vt:lpstr>Bahnschrift SemiBold</vt:lpstr>
      <vt:lpstr>Bahnschrift SemiBold Condensed</vt:lpstr>
      <vt:lpstr>Bahnschrift SemiCondensed</vt:lpstr>
      <vt:lpstr>Calibri</vt:lpstr>
      <vt:lpstr>Calibri Light</vt:lpstr>
      <vt:lpstr>Copperplate Gothic Light</vt:lpstr>
      <vt:lpstr>Тема Office</vt:lpstr>
      <vt:lpstr>Уют в комнате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gym1505</cp:lastModifiedBy>
  <cp:revision>41</cp:revision>
  <dcterms:created xsi:type="dcterms:W3CDTF">2022-04-11T19:17:53Z</dcterms:created>
  <dcterms:modified xsi:type="dcterms:W3CDTF">2022-04-21T13:21:48Z</dcterms:modified>
</cp:coreProperties>
</file>