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8" r:id="rId4"/>
    <p:sldId id="275" r:id="rId5"/>
    <p:sldId id="270" r:id="rId6"/>
    <p:sldId id="272" r:id="rId7"/>
    <p:sldId id="271" r:id="rId8"/>
    <p:sldId id="273" r:id="rId9"/>
    <p:sldId id="277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er Gordeev" initials="AG" lastIdx="1" clrIdx="0">
    <p:extLst>
      <p:ext uri="{19B8F6BF-5375-455C-9EA6-DF929625EA0E}">
        <p15:presenceInfo xmlns:p15="http://schemas.microsoft.com/office/powerpoint/2012/main" userId="e3c264c0f1e62c4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D2FA"/>
    <a:srgbClr val="B3DEFB"/>
    <a:srgbClr val="C1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3T08:53:49.976" idx="1">
    <p:pos x="7664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A5603-AE7F-4210-BC7C-1FFB52768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C9A452-193F-4585-A5D4-4D0F46160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58BC9-10C2-48B7-A619-2DE2AB2E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71DE69-4432-416E-AF2A-57A39791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FAFAB7-D29D-4804-B335-218851C2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7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370F4-FF55-44DE-8C98-E1D9637D7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251C2C-9FCC-4BE0-961A-90ABA0792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318893-9642-4F5C-A1E3-A9969704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7792-9FBF-4A8D-B535-99F47EFC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30D09D-EF0E-415D-9506-ADB68D90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12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61D44C-9518-4AF7-A014-1D63B8316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42A029-A3C7-4137-9D92-988096603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6B5821-0EB5-4121-9176-0556687C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2B70CF-9179-443E-99C2-2091FEB61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153DB-F070-4848-AFE4-07450648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52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4E472-BEDA-4148-B723-F786DFA3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9E6DEA-EB38-4A53-A5BA-E93451E2C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7FCAD-2646-4FC1-B838-D71695D0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3BCC4-EF92-4454-AE0B-A3F40BA4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D4D7B-CB31-47FB-8EF8-BB5934F2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76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889B2-F60F-4709-9093-E466A717E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FF045-47E3-4C7A-B7ED-6F2C5D271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46FA68-26AE-4206-BB56-DAB30296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FE75F-D3F6-479D-985E-444CEAB0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B1A22F-BEF0-421F-A60B-E222EFCE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9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B2B4F-E117-40E7-B669-AECB7D0B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51076E-CA30-4C52-A002-00A86BD15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F12CD5-532C-449E-B501-855A8546C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D422F0-23D4-4C5B-8996-09117845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4C3051-7CF1-4FD4-B8E0-12626099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FD7B2A-B488-405C-B53F-242BF38F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1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F5BF1-A87D-4924-A1FD-31450E6A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15D731-F36B-476A-A5B1-F6C5AB235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7099F4-079A-44E8-91FE-CEE970A5C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DC923-5FB7-4BC9-8348-1C065AB65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F1F247-FC5E-44F2-B1D2-613E227BD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23B47B-997E-4AF4-9A1B-7A3FDECD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B8DD0F7-B19A-4A24-A247-4957C40F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2BB266-7476-49BE-AE63-E9404C9F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35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CAA61-E507-4CF4-9A6C-E6F3AB7D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D465EF-762F-48F9-990D-9FB68BEE7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FCE767-79C4-4EFD-B075-0ECC3F2D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A482E2-1DE3-4D70-8675-16A56648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0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79D956-C977-43B4-8542-D5CC78D20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75C12-7739-4298-8CFA-8119FF74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6ED149-7787-4A8C-B8FF-CB117A0C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6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CEDB5-04F1-47E5-BB66-52A1D642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295693-E28B-4FB8-8754-C200B47CC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81810F-10D2-4618-AF19-8B10785EC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3BFF6C-D217-4C5B-9D8F-6AD58DBB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DDAB15-2E12-49F5-BEA2-2FB4D7BE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D63BB-C2F2-44F1-8DEB-B0CBA039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562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17135-5668-4DF5-B00F-1FEEF091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5FF73B-6564-4E51-82C0-E51691FD2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2C67A7-7B6A-4858-824D-5CD08D506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6F97E-2302-46FE-8EB8-3A2904BC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9FE2CA-5822-46E9-A207-86268181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DDC1B7-90AA-4789-9F08-F23BCED0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FED20-6FE1-4FF0-AD66-5F9EBA89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10E97B-7195-464C-BDFC-BA0D1A922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FF2F48-4D26-430E-97ED-B0462247D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0CC9-6895-4B89-B9CC-E031DD1B773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68142-996F-49D1-836A-EC62EA0CF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A33549-FF67-4236-8C87-07D4D6FD5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DC03-D0C5-4B8A-A437-E98C826F8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4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3BDDB-52FD-4C89-AEBF-3F8A42A4E8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A01867-712B-4107-8EE1-834C5FE4EF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427BB2-793D-4F5F-B9FF-4337FB9D2FF4}"/>
              </a:ext>
            </a:extLst>
          </p:cNvPr>
          <p:cNvSpPr/>
          <p:nvPr/>
        </p:nvSpPr>
        <p:spPr>
          <a:xfrm>
            <a:off x="-2542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04C1D9C-499F-4910-B195-53F28BF45B0A}"/>
              </a:ext>
            </a:extLst>
          </p:cNvPr>
          <p:cNvSpPr/>
          <p:nvPr/>
        </p:nvSpPr>
        <p:spPr>
          <a:xfrm>
            <a:off x="1515286" y="680037"/>
            <a:ext cx="9383490" cy="920163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856D427-84FE-435A-B058-1C5DE448CD23}"/>
              </a:ext>
            </a:extLst>
          </p:cNvPr>
          <p:cNvSpPr/>
          <p:nvPr/>
        </p:nvSpPr>
        <p:spPr>
          <a:xfrm>
            <a:off x="1293224" y="482284"/>
            <a:ext cx="9383490" cy="920163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177DF-7D69-4CEB-ACBB-BD5493869034}"/>
              </a:ext>
            </a:extLst>
          </p:cNvPr>
          <p:cNvSpPr txBox="1"/>
          <p:nvPr/>
        </p:nvSpPr>
        <p:spPr>
          <a:xfrm>
            <a:off x="1409700" y="56573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Байкальскими тропами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581E-880B-4C05-B8C7-921458A36353}"/>
              </a:ext>
            </a:extLst>
          </p:cNvPr>
          <p:cNvSpPr txBox="1"/>
          <p:nvPr/>
        </p:nvSpPr>
        <p:spPr>
          <a:xfrm>
            <a:off x="6235700" y="2057400"/>
            <a:ext cx="570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Номинация: Лучший межрегиональный маршрут.</a:t>
            </a:r>
          </a:p>
          <a:p>
            <a:endParaRPr lang="ru-RU" dirty="0"/>
          </a:p>
          <a:p>
            <a:r>
              <a:rPr lang="ru-RU" dirty="0"/>
              <a:t>Государственное бюджетное образовательное учреждение города Москвы «Школа № 1505». Адрес: Москва, 2-ая Пугачевская ул. д.6</a:t>
            </a:r>
          </a:p>
          <a:p>
            <a:endParaRPr lang="ru-RU" dirty="0"/>
          </a:p>
          <a:p>
            <a:r>
              <a:rPr lang="ru-RU" dirty="0"/>
              <a:t>7Б класс – 10 школьников: </a:t>
            </a:r>
            <a:r>
              <a:rPr lang="ru-RU" dirty="0" err="1"/>
              <a:t>Алейникова</a:t>
            </a:r>
            <a:r>
              <a:rPr lang="ru-RU" dirty="0"/>
              <a:t> Ксюша, Гордеева Аня, Бадалов Алексей, </a:t>
            </a:r>
            <a:r>
              <a:rPr lang="ru-RU" dirty="0" err="1"/>
              <a:t>Краузе</a:t>
            </a:r>
            <a:r>
              <a:rPr lang="ru-RU" dirty="0"/>
              <a:t> Глеб, Лебедев Миша, Миронов Витя, </a:t>
            </a:r>
            <a:r>
              <a:rPr lang="ru-RU" dirty="0" err="1"/>
              <a:t>Мишанова</a:t>
            </a:r>
            <a:r>
              <a:rPr lang="ru-RU" dirty="0"/>
              <a:t> Саша, </a:t>
            </a:r>
            <a:r>
              <a:rPr lang="ru-RU" dirty="0" err="1"/>
              <a:t>Саратовкин</a:t>
            </a:r>
            <a:r>
              <a:rPr lang="ru-RU" dirty="0"/>
              <a:t> Тимофей, Якубович Архип, </a:t>
            </a:r>
            <a:r>
              <a:rPr lang="ru-RU" dirty="0" err="1"/>
              <a:t>Барабанова</a:t>
            </a:r>
            <a:r>
              <a:rPr lang="ru-RU" dirty="0"/>
              <a:t> Катя.</a:t>
            </a:r>
          </a:p>
          <a:p>
            <a:endParaRPr lang="ru-RU"/>
          </a:p>
          <a:p>
            <a:r>
              <a:rPr lang="ru-RU"/>
              <a:t>Руководитель</a:t>
            </a:r>
            <a:r>
              <a:rPr lang="ru-RU" dirty="0"/>
              <a:t>: А.М. </a:t>
            </a:r>
            <a:r>
              <a:rPr lang="ru-RU" dirty="0" err="1"/>
              <a:t>Алейникова</a:t>
            </a: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54FDF80-E79D-49BA-8983-5CD494B815FE}"/>
              </a:ext>
            </a:extLst>
          </p:cNvPr>
          <p:cNvSpPr/>
          <p:nvPr/>
        </p:nvSpPr>
        <p:spPr>
          <a:xfrm>
            <a:off x="638926" y="1984253"/>
            <a:ext cx="5457074" cy="4630842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37FA06-C422-46E8-BBB9-1F30C451FB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r="5223"/>
          <a:stretch/>
        </p:blipFill>
        <p:spPr>
          <a:xfrm>
            <a:off x="357332" y="1714500"/>
            <a:ext cx="5486410" cy="4645872"/>
          </a:xfrm>
          <a:prstGeom prst="roundRect">
            <a:avLst/>
          </a:prstGeom>
        </p:spPr>
      </p:pic>
      <p:pic>
        <p:nvPicPr>
          <p:cNvPr id="4098" name="Picture 2" descr="Оз Байкал - 61 фото">
            <a:extLst>
              <a:ext uri="{FF2B5EF4-FFF2-40B4-BE49-F238E27FC236}">
                <a16:creationId xmlns:a16="http://schemas.microsoft.com/office/drawing/2014/main" id="{C1522E66-4F73-4CC5-A21A-DA30F904C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2" r="7376"/>
          <a:stretch/>
        </p:blipFill>
        <p:spPr bwMode="auto">
          <a:xfrm>
            <a:off x="368300" y="1715948"/>
            <a:ext cx="5486410" cy="4629899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947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22D218-CC5B-42C0-8541-2C00CA6DFC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9CFD32-B4F1-48DC-A8CA-256C4DAEDF0F}"/>
              </a:ext>
            </a:extLst>
          </p:cNvPr>
          <p:cNvSpPr/>
          <p:nvPr/>
        </p:nvSpPr>
        <p:spPr>
          <a:xfrm>
            <a:off x="1528358" y="888277"/>
            <a:ext cx="8778240" cy="5277394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0F714E3-1136-42E1-B8BE-0632EB0F16C2}"/>
              </a:ext>
            </a:extLst>
          </p:cNvPr>
          <p:cNvSpPr/>
          <p:nvPr/>
        </p:nvSpPr>
        <p:spPr>
          <a:xfrm>
            <a:off x="1249685" y="633547"/>
            <a:ext cx="8778240" cy="5277394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Хохочущие животные — самая счастливая подборка фотографий / фото 2021">
            <a:extLst>
              <a:ext uri="{FF2B5EF4-FFF2-40B4-BE49-F238E27FC236}">
                <a16:creationId xmlns:a16="http://schemas.microsoft.com/office/drawing/2014/main" id="{D463FA0F-0422-4A69-AA60-7AD38B7A0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13962"/>
          <a:stretch/>
        </p:blipFill>
        <p:spPr bwMode="auto">
          <a:xfrm>
            <a:off x="1249685" y="633547"/>
            <a:ext cx="8778240" cy="5277394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114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CF356F-C660-462B-A238-8A0209A61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76F6FE-44EC-4C44-ABFB-D7C8D3B4C3EC}"/>
              </a:ext>
            </a:extLst>
          </p:cNvPr>
          <p:cNvSpPr/>
          <p:nvPr/>
        </p:nvSpPr>
        <p:spPr>
          <a:xfrm>
            <a:off x="3779471" y="827527"/>
            <a:ext cx="8077180" cy="622453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B4DA27-2391-48A1-B71E-716923E9B573}"/>
              </a:ext>
            </a:extLst>
          </p:cNvPr>
          <p:cNvSpPr/>
          <p:nvPr/>
        </p:nvSpPr>
        <p:spPr>
          <a:xfrm>
            <a:off x="3532331" y="589940"/>
            <a:ext cx="8077180" cy="622453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EBB983-474A-4F45-9A34-3337D0FE8E36}"/>
              </a:ext>
            </a:extLst>
          </p:cNvPr>
          <p:cNvSpPr txBox="1"/>
          <p:nvPr/>
        </p:nvSpPr>
        <p:spPr>
          <a:xfrm>
            <a:off x="4897282" y="662049"/>
            <a:ext cx="5535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~</a:t>
            </a:r>
            <a:r>
              <a:rPr lang="ru-RU" sz="2800" dirty="0"/>
              <a:t>Карта маршрута</a:t>
            </a:r>
            <a:r>
              <a:rPr lang="en-US" sz="2200" dirty="0"/>
              <a:t>~</a:t>
            </a:r>
            <a:endParaRPr lang="ru-RU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A1DAD-379E-4553-8959-8618FFD9D8E7}"/>
              </a:ext>
            </a:extLst>
          </p:cNvPr>
          <p:cNvSpPr txBox="1"/>
          <p:nvPr/>
        </p:nvSpPr>
        <p:spPr>
          <a:xfrm>
            <a:off x="206374" y="1237179"/>
            <a:ext cx="333940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r>
              <a:rPr lang="ru-RU" b="1" dirty="0"/>
              <a:t> день </a:t>
            </a:r>
            <a:r>
              <a:rPr lang="ru-RU" dirty="0"/>
              <a:t>– Слюдянка- мраморный   карьер – метеостанция</a:t>
            </a:r>
          </a:p>
          <a:p>
            <a:r>
              <a:rPr lang="ru-RU" b="1" dirty="0"/>
              <a:t>2 день</a:t>
            </a:r>
            <a:r>
              <a:rPr lang="ru-RU" dirty="0"/>
              <a:t> – </a:t>
            </a:r>
            <a:r>
              <a:rPr lang="ru-RU" dirty="0" err="1"/>
              <a:t>Аршанские</a:t>
            </a:r>
            <a:r>
              <a:rPr lang="ru-RU" dirty="0"/>
              <a:t> источники – Буддийский храм</a:t>
            </a:r>
          </a:p>
          <a:p>
            <a:r>
              <a:rPr lang="ru-RU" b="1" dirty="0"/>
              <a:t>3 день </a:t>
            </a:r>
            <a:r>
              <a:rPr lang="ru-RU" dirty="0"/>
              <a:t>– Слюдянка – порт Байкала – Листвянка</a:t>
            </a:r>
          </a:p>
          <a:p>
            <a:r>
              <a:rPr lang="ru-RU" b="1" dirty="0"/>
              <a:t>4 день</a:t>
            </a:r>
            <a:r>
              <a:rPr lang="ru-RU" dirty="0"/>
              <a:t> – Иркутск – Ольхон</a:t>
            </a:r>
          </a:p>
          <a:p>
            <a:r>
              <a:rPr lang="ru-RU" b="1" dirty="0"/>
              <a:t>5 день</a:t>
            </a:r>
            <a:r>
              <a:rPr lang="ru-RU" dirty="0"/>
              <a:t> – Ольхон</a:t>
            </a:r>
          </a:p>
          <a:p>
            <a:r>
              <a:rPr lang="ru-RU" b="1" dirty="0"/>
              <a:t>6 день</a:t>
            </a:r>
            <a:r>
              <a:rPr lang="ru-RU" dirty="0"/>
              <a:t> – Ольхон на берегу Байкала</a:t>
            </a:r>
            <a:endParaRPr lang="en-US" dirty="0"/>
          </a:p>
          <a:p>
            <a:endParaRPr lang="ru-RU" dirty="0"/>
          </a:p>
          <a:p>
            <a:r>
              <a:rPr lang="ru-RU" dirty="0"/>
              <a:t>Маршрут комбинированный – пеший, автомобильный, велосипедный, железнодорожный. </a:t>
            </a:r>
            <a:br>
              <a:rPr lang="ru-RU" dirty="0"/>
            </a:br>
            <a:endParaRPr lang="ru-RU" dirty="0"/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035529-4449-4264-838B-C4FBCF7F4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78" y="1737890"/>
            <a:ext cx="8173378" cy="47678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70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CF356F-C660-462B-A238-8A0209A61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E4C4D7F-01FF-444D-8F0F-C047A50FA9D5}"/>
              </a:ext>
            </a:extLst>
          </p:cNvPr>
          <p:cNvSpPr/>
          <p:nvPr/>
        </p:nvSpPr>
        <p:spPr>
          <a:xfrm>
            <a:off x="587836" y="836020"/>
            <a:ext cx="5599612" cy="5238206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B222DE-727A-4BD8-9B12-39F5B0140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9" y="566267"/>
            <a:ext cx="5614903" cy="5255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70F3F-8F13-4C89-822E-CB474C62EBCA}"/>
              </a:ext>
            </a:extLst>
          </p:cNvPr>
          <p:cNvSpPr txBox="1"/>
          <p:nvPr/>
        </p:nvSpPr>
        <p:spPr>
          <a:xfrm>
            <a:off x="6589145" y="1933575"/>
            <a:ext cx="5279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Данный маршрут предназначен для хорошо подготовленных людей. Путь комбинированный – кроме ходьбы нужно проезжать часть на горных велосипедах, на пароме и поездах. Лучше всего приезжать летом – в конце июля – начале августа, так как в это время вода в Байкале прогревается до +24°С. Это же время идеально для пеших походов</a:t>
            </a:r>
          </a:p>
          <a:p>
            <a:r>
              <a:rPr lang="ru-RU" dirty="0"/>
              <a:t>Маршрут рассчитан на 6 дней. </a:t>
            </a:r>
          </a:p>
          <a:p>
            <a:r>
              <a:rPr lang="ru-RU" dirty="0"/>
              <a:t>Общая протяженность – 747 км.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07627A-8096-46C7-A55D-821CE96B9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r="5223"/>
          <a:stretch/>
        </p:blipFill>
        <p:spPr>
          <a:xfrm>
            <a:off x="307522" y="566266"/>
            <a:ext cx="5629714" cy="5255207"/>
          </a:xfrm>
          <a:prstGeom prst="round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9592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CF356F-C660-462B-A238-8A0209A61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E4C4D7F-01FF-444D-8F0F-C047A50FA9D5}"/>
              </a:ext>
            </a:extLst>
          </p:cNvPr>
          <p:cNvSpPr/>
          <p:nvPr/>
        </p:nvSpPr>
        <p:spPr>
          <a:xfrm>
            <a:off x="627652" y="1446933"/>
            <a:ext cx="5339246" cy="4376170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76F6FE-44EC-4C44-ABFB-D7C8D3B4C3EC}"/>
              </a:ext>
            </a:extLst>
          </p:cNvPr>
          <p:cNvSpPr/>
          <p:nvPr/>
        </p:nvSpPr>
        <p:spPr>
          <a:xfrm>
            <a:off x="6125289" y="827527"/>
            <a:ext cx="5506120" cy="622453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B4DA27-2391-48A1-B71E-716923E9B573}"/>
              </a:ext>
            </a:extLst>
          </p:cNvPr>
          <p:cNvSpPr/>
          <p:nvPr/>
        </p:nvSpPr>
        <p:spPr>
          <a:xfrm>
            <a:off x="5844975" y="566267"/>
            <a:ext cx="5506120" cy="622453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день первый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AD9BE-7B23-48AE-83EB-1112FBD583A3}"/>
              </a:ext>
            </a:extLst>
          </p:cNvPr>
          <p:cNvSpPr txBox="1"/>
          <p:nvPr/>
        </p:nvSpPr>
        <p:spPr>
          <a:xfrm>
            <a:off x="6125289" y="1847850"/>
            <a:ext cx="5438321" cy="325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ABCA919-5801-46FD-8B3E-70703772B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r="20319" b="24030"/>
          <a:stretch/>
        </p:blipFill>
        <p:spPr bwMode="auto">
          <a:xfrm>
            <a:off x="401334" y="1188720"/>
            <a:ext cx="5353827" cy="4390373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89C3A4-6FC9-4BD8-AF8D-EACAEEB4B655}"/>
              </a:ext>
            </a:extLst>
          </p:cNvPr>
          <p:cNvSpPr txBox="1"/>
          <p:nvPr/>
        </p:nvSpPr>
        <p:spPr>
          <a:xfrm>
            <a:off x="6240161" y="1964724"/>
            <a:ext cx="55061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Слюдянка – метеостанция </a:t>
            </a:r>
            <a:r>
              <a:rPr lang="ru-RU" b="1" dirty="0" err="1"/>
              <a:t>Хамар-Дабан</a:t>
            </a:r>
            <a:r>
              <a:rPr lang="ru-RU" b="1" dirty="0"/>
              <a:t> - Слюдянка</a:t>
            </a:r>
            <a:endParaRPr lang="en-US" b="1" dirty="0"/>
          </a:p>
          <a:p>
            <a:endParaRPr lang="en-US" dirty="0"/>
          </a:p>
          <a:p>
            <a:r>
              <a:rPr lang="ru-RU" dirty="0"/>
              <a:t>Из Слюдянки идем осматривать метеостанцию </a:t>
            </a:r>
            <a:r>
              <a:rPr lang="ru-RU" dirty="0" err="1"/>
              <a:t>Хамар-Дабан</a:t>
            </a:r>
            <a:r>
              <a:rPr lang="ru-RU" dirty="0"/>
              <a:t> через невероятно красивый лес. Посещаем карьер Мраморный. Музей имени В.А. Жигалова «Самоцветы Байкала».</a:t>
            </a:r>
          </a:p>
          <a:p>
            <a:endParaRPr lang="ru-RU" dirty="0"/>
          </a:p>
          <a:p>
            <a:r>
              <a:rPr lang="ru-RU" dirty="0"/>
              <a:t>Выезд – 7.00</a:t>
            </a:r>
          </a:p>
          <a:p>
            <a:r>
              <a:rPr lang="ru-RU" dirty="0"/>
              <a:t>Окончание маршрута – 18.00</a:t>
            </a:r>
          </a:p>
          <a:p>
            <a:r>
              <a:rPr lang="ru-RU" dirty="0"/>
              <a:t>Примерное протяженность маршрута 10-12км </a:t>
            </a:r>
          </a:p>
          <a:p>
            <a:r>
              <a:rPr lang="ru-RU" dirty="0"/>
              <a:t>Подъем по высоте 600м.</a:t>
            </a:r>
          </a:p>
          <a:p>
            <a:r>
              <a:rPr lang="ru-RU" dirty="0"/>
              <a:t>Пеший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028DC2-54C6-4DB5-B9B4-66EEF2A78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4346"/>
          <a:stretch/>
        </p:blipFill>
        <p:spPr bwMode="auto">
          <a:xfrm>
            <a:off x="411199" y="1193079"/>
            <a:ext cx="5343961" cy="4386013"/>
          </a:xfrm>
          <a:prstGeom prst="round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92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CF356F-C660-462B-A238-8A0209A61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76F6FE-44EC-4C44-ABFB-D7C8D3B4C3EC}"/>
              </a:ext>
            </a:extLst>
          </p:cNvPr>
          <p:cNvSpPr/>
          <p:nvPr/>
        </p:nvSpPr>
        <p:spPr>
          <a:xfrm>
            <a:off x="6125289" y="827527"/>
            <a:ext cx="5506120" cy="622453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B4DA27-2391-48A1-B71E-716923E9B573}"/>
              </a:ext>
            </a:extLst>
          </p:cNvPr>
          <p:cNvSpPr/>
          <p:nvPr/>
        </p:nvSpPr>
        <p:spPr>
          <a:xfrm>
            <a:off x="5844975" y="566267"/>
            <a:ext cx="5506120" cy="622453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B285D-D131-48D7-A10D-6329CBCBE57C}"/>
              </a:ext>
            </a:extLst>
          </p:cNvPr>
          <p:cNvSpPr txBox="1"/>
          <p:nvPr/>
        </p:nvSpPr>
        <p:spPr>
          <a:xfrm>
            <a:off x="6077664" y="1752600"/>
            <a:ext cx="54383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Слюдянка – Аршан - Слюдянка</a:t>
            </a:r>
          </a:p>
          <a:p>
            <a:endParaRPr lang="ru-RU" dirty="0"/>
          </a:p>
          <a:p>
            <a:r>
              <a:rPr lang="ru-RU" dirty="0"/>
              <a:t>Из Слюдянки на автобусе отправляемся в Аршан. Посещаем водопад реки </a:t>
            </a:r>
            <a:r>
              <a:rPr lang="ru-RU" dirty="0" err="1"/>
              <a:t>Кынгарга</a:t>
            </a:r>
            <a:r>
              <a:rPr lang="ru-RU" dirty="0"/>
              <a:t>, заходим на монгольский рынок, доходим до минеральных источников, пьем </a:t>
            </a:r>
            <a:r>
              <a:rPr lang="ru-RU" dirty="0" err="1"/>
              <a:t>слабогазированную</a:t>
            </a:r>
            <a:r>
              <a:rPr lang="ru-RU" dirty="0"/>
              <a:t> вкусную воду. А водой из источников «Глазной» умываемся. На автобусе добираемся до термальных источников «Жемчуг». Посещаем буддийский храм-монастырь(дацан) «Бодхидхарма»</a:t>
            </a:r>
          </a:p>
          <a:p>
            <a:endParaRPr lang="ru-RU" dirty="0"/>
          </a:p>
          <a:p>
            <a:r>
              <a:rPr lang="ru-RU" dirty="0"/>
              <a:t>Выезд 8.50</a:t>
            </a:r>
          </a:p>
          <a:p>
            <a:r>
              <a:rPr lang="ru-RU" dirty="0"/>
              <a:t>Окончание маршрута 19.30</a:t>
            </a:r>
          </a:p>
          <a:p>
            <a:r>
              <a:rPr lang="ru-RU" dirty="0"/>
              <a:t>Примерное протяженность маршрута 300км </a:t>
            </a:r>
          </a:p>
          <a:p>
            <a:r>
              <a:rPr lang="ru-RU" dirty="0"/>
              <a:t>Из них пеший путь 12,2 км. </a:t>
            </a:r>
          </a:p>
          <a:p>
            <a:r>
              <a:rPr lang="ru-RU" dirty="0"/>
              <a:t>Автомобильный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92609-478E-439A-AA23-2B0BE747495D}"/>
              </a:ext>
            </a:extLst>
          </p:cNvPr>
          <p:cNvSpPr txBox="1"/>
          <p:nvPr/>
        </p:nvSpPr>
        <p:spPr>
          <a:xfrm>
            <a:off x="5951232" y="541391"/>
            <a:ext cx="5506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~</a:t>
            </a:r>
            <a:r>
              <a:rPr lang="ru-RU" sz="3200" dirty="0"/>
              <a:t>день второй</a:t>
            </a:r>
            <a:r>
              <a:rPr lang="en-US" sz="2200" dirty="0"/>
              <a:t>~</a:t>
            </a:r>
            <a:endParaRPr lang="ru-RU" sz="22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044DC47-2CF4-4FBB-9231-6823D59EDA41}"/>
              </a:ext>
            </a:extLst>
          </p:cNvPr>
          <p:cNvSpPr/>
          <p:nvPr/>
        </p:nvSpPr>
        <p:spPr>
          <a:xfrm>
            <a:off x="566272" y="1400065"/>
            <a:ext cx="5339246" cy="4376170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46B516-1633-4E57-A26F-AC06955E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37" y="1209565"/>
            <a:ext cx="5376520" cy="4390373"/>
          </a:xfrm>
          <a:prstGeom prst="roundRect">
            <a:avLst>
              <a:gd name="adj" fmla="val 18186"/>
            </a:avLst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7855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CF356F-C660-462B-A238-8A0209A61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76F6FE-44EC-4C44-ABFB-D7C8D3B4C3EC}"/>
              </a:ext>
            </a:extLst>
          </p:cNvPr>
          <p:cNvSpPr/>
          <p:nvPr/>
        </p:nvSpPr>
        <p:spPr>
          <a:xfrm>
            <a:off x="6589145" y="827527"/>
            <a:ext cx="5042263" cy="622453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B4DA27-2391-48A1-B71E-716923E9B573}"/>
              </a:ext>
            </a:extLst>
          </p:cNvPr>
          <p:cNvSpPr/>
          <p:nvPr/>
        </p:nvSpPr>
        <p:spPr>
          <a:xfrm>
            <a:off x="6308831" y="566267"/>
            <a:ext cx="5042263" cy="622453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335921A-0590-4236-8D1D-6F020C8FADF3}"/>
              </a:ext>
            </a:extLst>
          </p:cNvPr>
          <p:cNvSpPr/>
          <p:nvPr/>
        </p:nvSpPr>
        <p:spPr>
          <a:xfrm>
            <a:off x="6125289" y="827527"/>
            <a:ext cx="5506120" cy="622453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D119AC6-CA57-4798-9CA1-50D85A34E5F5}"/>
              </a:ext>
            </a:extLst>
          </p:cNvPr>
          <p:cNvSpPr/>
          <p:nvPr/>
        </p:nvSpPr>
        <p:spPr>
          <a:xfrm>
            <a:off x="5844975" y="566267"/>
            <a:ext cx="5506120" cy="622453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день третий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A148BC7-A88D-4B5D-9D18-C85E459B6B1B}"/>
              </a:ext>
            </a:extLst>
          </p:cNvPr>
          <p:cNvSpPr/>
          <p:nvPr/>
        </p:nvSpPr>
        <p:spPr>
          <a:xfrm>
            <a:off x="594829" y="1379220"/>
            <a:ext cx="5339246" cy="4376170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C9B1F1-6505-4C94-B32B-8CEDFC36C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3" y="1188720"/>
            <a:ext cx="5407721" cy="43903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8E4A71-2F14-4F57-8E9C-41C8DF6D3227}"/>
              </a:ext>
            </a:extLst>
          </p:cNvPr>
          <p:cNvSpPr txBox="1"/>
          <p:nvPr/>
        </p:nvSpPr>
        <p:spPr>
          <a:xfrm>
            <a:off x="6308831" y="1977081"/>
            <a:ext cx="53225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Слюдянка – порт Байкал – Листвянка - Иркутск</a:t>
            </a:r>
          </a:p>
          <a:p>
            <a:endParaRPr lang="ru-RU" dirty="0"/>
          </a:p>
          <a:p>
            <a:r>
              <a:rPr lang="ru-RU" dirty="0"/>
              <a:t>Отправляемся из ж</a:t>
            </a:r>
            <a:r>
              <a:rPr lang="en-US" dirty="0"/>
              <a:t>/</a:t>
            </a:r>
            <a:r>
              <a:rPr lang="ru-RU" dirty="0"/>
              <a:t>д вокзала г. Слюдянка. Он построен из белого и розового мрамора. Едем по </a:t>
            </a:r>
            <a:r>
              <a:rPr lang="ru-RU" dirty="0" err="1"/>
              <a:t>Кругобайкальской</a:t>
            </a:r>
            <a:r>
              <a:rPr lang="ru-RU" dirty="0"/>
              <a:t> железной дороге. Прибываем в порт Байкала, затем на пароме в Листвянку. Посещаем Байкальский лимнологический музей.</a:t>
            </a:r>
          </a:p>
          <a:p>
            <a:endParaRPr lang="ru-RU" dirty="0"/>
          </a:p>
          <a:p>
            <a:r>
              <a:rPr lang="ru-RU" dirty="0"/>
              <a:t>Выезд 9.30</a:t>
            </a:r>
          </a:p>
          <a:p>
            <a:r>
              <a:rPr lang="ru-RU" dirty="0"/>
              <a:t>Окончание маршрута20.00</a:t>
            </a:r>
          </a:p>
          <a:p>
            <a:r>
              <a:rPr lang="ru-RU" dirty="0"/>
              <a:t>Примерное протяженность маршрута 245км</a:t>
            </a:r>
          </a:p>
          <a:p>
            <a:r>
              <a:rPr lang="ru-RU" dirty="0"/>
              <a:t>Автомобильный + ж</a:t>
            </a:r>
            <a:r>
              <a:rPr lang="en-US" dirty="0"/>
              <a:t>/</a:t>
            </a:r>
            <a:r>
              <a:rPr lang="ru-RU" dirty="0"/>
              <a:t>д</a:t>
            </a:r>
          </a:p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B25CDB-9386-41A1-A2E2-ADABB2F91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50" y="1188720"/>
            <a:ext cx="5407721" cy="44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5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CF356F-C660-462B-A238-8A0209A61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76F6FE-44EC-4C44-ABFB-D7C8D3B4C3EC}"/>
              </a:ext>
            </a:extLst>
          </p:cNvPr>
          <p:cNvSpPr/>
          <p:nvPr/>
        </p:nvSpPr>
        <p:spPr>
          <a:xfrm>
            <a:off x="6589145" y="827527"/>
            <a:ext cx="5042263" cy="622453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B4DA27-2391-48A1-B71E-716923E9B573}"/>
              </a:ext>
            </a:extLst>
          </p:cNvPr>
          <p:cNvSpPr/>
          <p:nvPr/>
        </p:nvSpPr>
        <p:spPr>
          <a:xfrm>
            <a:off x="6308831" y="566267"/>
            <a:ext cx="5042263" cy="622453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2396A-E254-4075-ADD7-8296FAA489D1}"/>
              </a:ext>
            </a:extLst>
          </p:cNvPr>
          <p:cNvSpPr txBox="1"/>
          <p:nvPr/>
        </p:nvSpPr>
        <p:spPr>
          <a:xfrm>
            <a:off x="6419850" y="584082"/>
            <a:ext cx="491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~</a:t>
            </a:r>
            <a:r>
              <a:rPr lang="ru-RU" sz="3200" dirty="0"/>
              <a:t>день четвертый</a:t>
            </a:r>
            <a:r>
              <a:rPr lang="en-US" sz="2200" dirty="0"/>
              <a:t>~</a:t>
            </a:r>
            <a:endParaRPr lang="ru-RU" sz="22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1E8BD82-DE63-469B-A392-9C05D528DEF0}"/>
              </a:ext>
            </a:extLst>
          </p:cNvPr>
          <p:cNvSpPr/>
          <p:nvPr/>
        </p:nvSpPr>
        <p:spPr>
          <a:xfrm>
            <a:off x="594829" y="1379220"/>
            <a:ext cx="5339246" cy="4376170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528F94-E0A6-4E01-844C-10B440A10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3" y="1188720"/>
            <a:ext cx="5407721" cy="4390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388EDE-4DF2-415E-AD54-81B5C5AE2A61}"/>
              </a:ext>
            </a:extLst>
          </p:cNvPr>
          <p:cNvSpPr txBox="1"/>
          <p:nvPr/>
        </p:nvSpPr>
        <p:spPr>
          <a:xfrm>
            <a:off x="6589145" y="1902941"/>
            <a:ext cx="5042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Иркутск – паром на Ольхон(</a:t>
            </a:r>
            <a:r>
              <a:rPr lang="ru-RU" b="1" dirty="0" err="1"/>
              <a:t>Сахюрта</a:t>
            </a:r>
            <a:r>
              <a:rPr lang="ru-RU" b="1" dirty="0"/>
              <a:t> -  Ольхон) – ночевка на о. Ольхон</a:t>
            </a:r>
          </a:p>
          <a:p>
            <a:endParaRPr lang="ru-RU" dirty="0"/>
          </a:p>
          <a:p>
            <a:r>
              <a:rPr lang="ru-RU" dirty="0"/>
              <a:t>Прогулка по Нижней набережной Ангары. Посещаем знаменитый монастырь, Московские ворота, Иркутскую слободу,  Иркутский планетарий «Ноосфера», Иркутский областной краеведческий музей, Ледокол «Ангара». Переезд из Иркутска до поселка Хужир (маршрутка + паром)</a:t>
            </a:r>
          </a:p>
          <a:p>
            <a:endParaRPr lang="ru-RU" dirty="0"/>
          </a:p>
          <a:p>
            <a:r>
              <a:rPr lang="ru-RU" dirty="0"/>
              <a:t>Выезд 8.45</a:t>
            </a:r>
          </a:p>
          <a:p>
            <a:r>
              <a:rPr lang="ru-RU" dirty="0"/>
              <a:t>Окончание маршрута 22.00</a:t>
            </a:r>
          </a:p>
          <a:p>
            <a:r>
              <a:rPr lang="ru-RU" dirty="0"/>
              <a:t>Примерное протяженность маршрута 264км </a:t>
            </a:r>
          </a:p>
          <a:p>
            <a:r>
              <a:rPr lang="ru-RU" dirty="0"/>
              <a:t>Из них пеший путь 8км</a:t>
            </a:r>
          </a:p>
          <a:p>
            <a:r>
              <a:rPr lang="ru-RU" dirty="0"/>
              <a:t>Автомобильный + паромный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80CEAA-DD26-4CBD-9548-45EA53D08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8"/>
          <a:stretch/>
        </p:blipFill>
        <p:spPr>
          <a:xfrm>
            <a:off x="386655" y="1234079"/>
            <a:ext cx="5363270" cy="434501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3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CF356F-C660-462B-A238-8A0209A61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76F6FE-44EC-4C44-ABFB-D7C8D3B4C3EC}"/>
              </a:ext>
            </a:extLst>
          </p:cNvPr>
          <p:cNvSpPr/>
          <p:nvPr/>
        </p:nvSpPr>
        <p:spPr>
          <a:xfrm>
            <a:off x="6589145" y="827527"/>
            <a:ext cx="5042263" cy="622453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B4DA27-2391-48A1-B71E-716923E9B573}"/>
              </a:ext>
            </a:extLst>
          </p:cNvPr>
          <p:cNvSpPr/>
          <p:nvPr/>
        </p:nvSpPr>
        <p:spPr>
          <a:xfrm>
            <a:off x="6308831" y="566267"/>
            <a:ext cx="5042263" cy="622453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CC622-0333-4A9E-B4B6-3BFAE6EA0A08}"/>
              </a:ext>
            </a:extLst>
          </p:cNvPr>
          <p:cNvSpPr txBox="1"/>
          <p:nvPr/>
        </p:nvSpPr>
        <p:spPr>
          <a:xfrm>
            <a:off x="6308831" y="2047875"/>
            <a:ext cx="525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3D89740-139E-4A23-A87E-7A26D14AF57A}"/>
              </a:ext>
            </a:extLst>
          </p:cNvPr>
          <p:cNvSpPr/>
          <p:nvPr/>
        </p:nvSpPr>
        <p:spPr>
          <a:xfrm>
            <a:off x="594829" y="1379220"/>
            <a:ext cx="5339246" cy="4376170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Озеро Байкал: остров Ольхон становится «умным»">
            <a:extLst>
              <a:ext uri="{FF2B5EF4-FFF2-40B4-BE49-F238E27FC236}">
                <a16:creationId xmlns:a16="http://schemas.microsoft.com/office/drawing/2014/main" id="{828FC2E9-8BCA-4685-8038-40579701C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13127"/>
          <a:stretch/>
        </p:blipFill>
        <p:spPr bwMode="auto">
          <a:xfrm>
            <a:off x="354902" y="1188720"/>
            <a:ext cx="5393337" cy="4390372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Байкал в инстаграме: мыс Хобой">
            <a:extLst>
              <a:ext uri="{FF2B5EF4-FFF2-40B4-BE49-F238E27FC236}">
                <a16:creationId xmlns:a16="http://schemas.microsoft.com/office/drawing/2014/main" id="{5D6B866F-00BB-4B77-86F6-653F1D836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r="4513"/>
          <a:stretch/>
        </p:blipFill>
        <p:spPr bwMode="auto">
          <a:xfrm>
            <a:off x="354902" y="1188721"/>
            <a:ext cx="5393336" cy="4390372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7E286E-ED71-417E-8ECF-831F1809249A}"/>
              </a:ext>
            </a:extLst>
          </p:cNvPr>
          <p:cNvSpPr txBox="1"/>
          <p:nvPr/>
        </p:nvSpPr>
        <p:spPr>
          <a:xfrm>
            <a:off x="6443763" y="572252"/>
            <a:ext cx="492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~</a:t>
            </a:r>
            <a:r>
              <a:rPr lang="ru-RU" sz="3200" dirty="0"/>
              <a:t>день пятый</a:t>
            </a:r>
            <a:r>
              <a:rPr lang="en-US" sz="2200" dirty="0"/>
              <a:t>~</a:t>
            </a:r>
            <a:endParaRPr lang="ru-RU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9F4708-377C-44A7-B647-5F97990E608C}"/>
              </a:ext>
            </a:extLst>
          </p:cNvPr>
          <p:cNvSpPr txBox="1"/>
          <p:nvPr/>
        </p:nvSpPr>
        <p:spPr>
          <a:xfrm>
            <a:off x="6443763" y="2047875"/>
            <a:ext cx="51876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о. Ольхон. Хужир - мыс </a:t>
            </a:r>
            <a:r>
              <a:rPr lang="ru-RU" b="1" dirty="0" err="1"/>
              <a:t>Хобой</a:t>
            </a:r>
            <a:r>
              <a:rPr lang="ru-RU" b="1" dirty="0"/>
              <a:t> - Хужир</a:t>
            </a:r>
          </a:p>
          <a:p>
            <a:endParaRPr lang="ru-RU" dirty="0"/>
          </a:p>
          <a:p>
            <a:r>
              <a:rPr lang="ru-RU" dirty="0"/>
              <a:t>На острове Ольхон осматриваем Шаманский лес, мыс Будун, песчаные дюны возле д. Песчаное, мыс Саган-</a:t>
            </a:r>
            <a:r>
              <a:rPr lang="ru-RU" dirty="0" err="1"/>
              <a:t>Хушун</a:t>
            </a:r>
            <a:r>
              <a:rPr lang="ru-RU" dirty="0"/>
              <a:t>, мыс </a:t>
            </a:r>
            <a:r>
              <a:rPr lang="ru-RU" dirty="0" err="1"/>
              <a:t>Хобой</a:t>
            </a:r>
            <a:r>
              <a:rPr lang="ru-RU" dirty="0"/>
              <a:t> – северный мыс острова</a:t>
            </a:r>
          </a:p>
          <a:p>
            <a:endParaRPr lang="ru-RU" dirty="0"/>
          </a:p>
          <a:p>
            <a:r>
              <a:rPr lang="ru-RU" dirty="0"/>
              <a:t>Выезд 9.30</a:t>
            </a:r>
          </a:p>
          <a:p>
            <a:r>
              <a:rPr lang="ru-RU" dirty="0"/>
              <a:t>Окончание маршрута 19.00</a:t>
            </a:r>
          </a:p>
          <a:p>
            <a:r>
              <a:rPr lang="ru-RU" dirty="0"/>
              <a:t>Примерное протяженность маршрута 94км </a:t>
            </a:r>
          </a:p>
          <a:p>
            <a:r>
              <a:rPr lang="ru-RU" dirty="0"/>
              <a:t>Автомобильный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A68E29-EAE1-411E-9006-684BA9C6C6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2093" r="-81" b="6450"/>
          <a:stretch/>
        </p:blipFill>
        <p:spPr>
          <a:xfrm>
            <a:off x="354901" y="1200980"/>
            <a:ext cx="5393336" cy="4378112"/>
          </a:xfrm>
          <a:prstGeom prst="round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619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CF356F-C660-462B-A238-8A0209A61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76F6FE-44EC-4C44-ABFB-D7C8D3B4C3EC}"/>
              </a:ext>
            </a:extLst>
          </p:cNvPr>
          <p:cNvSpPr/>
          <p:nvPr/>
        </p:nvSpPr>
        <p:spPr>
          <a:xfrm>
            <a:off x="6589145" y="827527"/>
            <a:ext cx="5042263" cy="622453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B4DA27-2391-48A1-B71E-716923E9B573}"/>
              </a:ext>
            </a:extLst>
          </p:cNvPr>
          <p:cNvSpPr/>
          <p:nvPr/>
        </p:nvSpPr>
        <p:spPr>
          <a:xfrm>
            <a:off x="6308831" y="566267"/>
            <a:ext cx="5042263" cy="622453"/>
          </a:xfrm>
          <a:prstGeom prst="roundRect">
            <a:avLst/>
          </a:prstGeom>
          <a:solidFill>
            <a:srgbClr val="B3D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CC622-0333-4A9E-B4B6-3BFAE6EA0A08}"/>
              </a:ext>
            </a:extLst>
          </p:cNvPr>
          <p:cNvSpPr txBox="1"/>
          <p:nvPr/>
        </p:nvSpPr>
        <p:spPr>
          <a:xfrm>
            <a:off x="6308831" y="2047875"/>
            <a:ext cx="525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3D89740-139E-4A23-A87E-7A26D14AF57A}"/>
              </a:ext>
            </a:extLst>
          </p:cNvPr>
          <p:cNvSpPr/>
          <p:nvPr/>
        </p:nvSpPr>
        <p:spPr>
          <a:xfrm>
            <a:off x="594829" y="1379220"/>
            <a:ext cx="5339246" cy="4376170"/>
          </a:xfrm>
          <a:prstGeom prst="roundRect">
            <a:avLst/>
          </a:prstGeom>
          <a:solidFill>
            <a:srgbClr val="98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Озеро Байкал: остров Ольхон становится «умным»">
            <a:extLst>
              <a:ext uri="{FF2B5EF4-FFF2-40B4-BE49-F238E27FC236}">
                <a16:creationId xmlns:a16="http://schemas.microsoft.com/office/drawing/2014/main" id="{828FC2E9-8BCA-4685-8038-40579701C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13127"/>
          <a:stretch/>
        </p:blipFill>
        <p:spPr bwMode="auto">
          <a:xfrm>
            <a:off x="354902" y="1188720"/>
            <a:ext cx="5393337" cy="4390372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Байкал в инстаграме: мыс Хобой">
            <a:extLst>
              <a:ext uri="{FF2B5EF4-FFF2-40B4-BE49-F238E27FC236}">
                <a16:creationId xmlns:a16="http://schemas.microsoft.com/office/drawing/2014/main" id="{5D6B866F-00BB-4B77-86F6-653F1D836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r="4513"/>
          <a:stretch/>
        </p:blipFill>
        <p:spPr bwMode="auto">
          <a:xfrm>
            <a:off x="354902" y="1188721"/>
            <a:ext cx="5393336" cy="4390372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9F4708-377C-44A7-B647-5F97990E608C}"/>
              </a:ext>
            </a:extLst>
          </p:cNvPr>
          <p:cNvSpPr txBox="1"/>
          <p:nvPr/>
        </p:nvSpPr>
        <p:spPr>
          <a:xfrm>
            <a:off x="6443763" y="2047875"/>
            <a:ext cx="51876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Ольхон на берегу Байкала небольшая велопрогулка по острову в южном направлении.</a:t>
            </a:r>
          </a:p>
          <a:p>
            <a:r>
              <a:rPr lang="ru-RU" dirty="0"/>
              <a:t>Вечером – песня под гитару, вечерняя «свечка»</a:t>
            </a:r>
          </a:p>
          <a:p>
            <a:endParaRPr lang="ru-RU" dirty="0"/>
          </a:p>
          <a:p>
            <a:r>
              <a:rPr lang="ru-RU" dirty="0"/>
              <a:t>Выезд 10.00</a:t>
            </a:r>
          </a:p>
          <a:p>
            <a:r>
              <a:rPr lang="ru-RU" dirty="0"/>
              <a:t>Окончание маршрута 15.00</a:t>
            </a:r>
          </a:p>
          <a:p>
            <a:r>
              <a:rPr lang="ru-RU" dirty="0"/>
              <a:t>Примерное протяженность маршрута 12км </a:t>
            </a:r>
          </a:p>
          <a:p>
            <a:r>
              <a:rPr lang="ru-RU" dirty="0"/>
              <a:t>Набор высоты 150м</a:t>
            </a:r>
          </a:p>
          <a:p>
            <a:r>
              <a:rPr lang="ru-RU" dirty="0" err="1"/>
              <a:t>Велосипедно</a:t>
            </a:r>
            <a:r>
              <a:rPr lang="ru-RU" dirty="0"/>
              <a:t>-пеший</a:t>
            </a:r>
          </a:p>
        </p:txBody>
      </p:sp>
      <p:pic>
        <p:nvPicPr>
          <p:cNvPr id="3078" name="Picture 6" descr="Guitar heist at music shop in Calcutta - Telegraph India">
            <a:extLst>
              <a:ext uri="{FF2B5EF4-FFF2-40B4-BE49-F238E27FC236}">
                <a16:creationId xmlns:a16="http://schemas.microsoft.com/office/drawing/2014/main" id="{43093716-3F1C-497F-8DD4-26755B902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r="7853"/>
          <a:stretch/>
        </p:blipFill>
        <p:spPr bwMode="auto">
          <a:xfrm>
            <a:off x="354901" y="1179292"/>
            <a:ext cx="5376820" cy="4399800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17E6D-46DA-4930-9B1C-C58193BAA058}"/>
              </a:ext>
            </a:extLst>
          </p:cNvPr>
          <p:cNvSpPr txBox="1"/>
          <p:nvPr/>
        </p:nvSpPr>
        <p:spPr>
          <a:xfrm>
            <a:off x="6308830" y="566267"/>
            <a:ext cx="498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~l</a:t>
            </a:r>
            <a:r>
              <a:rPr lang="ru-RU" sz="3200" dirty="0"/>
              <a:t>день шестой</a:t>
            </a:r>
            <a:r>
              <a:rPr lang="en-US" dirty="0"/>
              <a:t>~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55A5D0-2294-4515-A970-94D84D987E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2"/>
          <a:stretch/>
        </p:blipFill>
        <p:spPr bwMode="auto">
          <a:xfrm>
            <a:off x="354900" y="1138753"/>
            <a:ext cx="5423600" cy="443386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72875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5851</TotalTime>
  <Words>488</Words>
  <Application>Microsoft Office PowerPoint</Application>
  <PresentationFormat>Широкоэкранный</PresentationFormat>
  <Paragraphs>82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Gordeev</dc:creator>
  <cp:lastModifiedBy>Николай</cp:lastModifiedBy>
  <cp:revision>7</cp:revision>
  <dcterms:created xsi:type="dcterms:W3CDTF">2021-10-03T07:26:06Z</dcterms:created>
  <dcterms:modified xsi:type="dcterms:W3CDTF">2021-12-14T17:12:05Z</dcterms:modified>
</cp:coreProperties>
</file>