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85" r:id="rId6"/>
    <p:sldId id="266" r:id="rId7"/>
    <p:sldId id="283" r:id="rId8"/>
    <p:sldId id="282" r:id="rId9"/>
    <p:sldId id="284" r:id="rId10"/>
    <p:sldId id="275" r:id="rId11"/>
    <p:sldId id="276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189082"/>
    <a:srgbClr val="EB3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9"/>
  </p:normalViewPr>
  <p:slideViewPr>
    <p:cSldViewPr>
      <p:cViewPr varScale="1">
        <p:scale>
          <a:sx n="80" d="100"/>
          <a:sy n="80" d="100"/>
        </p:scale>
        <p:origin x="1037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17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D34D6-088D-4694-B812-D22EC892955C}" type="datetimeFigureOut">
              <a:rPr lang="ru-RU" smtClean="0"/>
              <a:t>29.01.2021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21D98-B3C8-4BCA-A103-C1F8A6F3BA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025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21D98-B3C8-4BCA-A103-C1F8A6F3BAF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403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21D98-B3C8-4BCA-A103-C1F8A6F3BAF4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1587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21D98-B3C8-4BCA-A103-C1F8A6F3BAF4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058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21D98-B3C8-4BCA-A103-C1F8A6F3BAF4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846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21D98-B3C8-4BCA-A103-C1F8A6F3BAF4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139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21D98-B3C8-4BCA-A103-C1F8A6F3BAF4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170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21D98-B3C8-4BCA-A103-C1F8A6F3BAF4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10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9912-AC2B-46C3-A4C9-BC7E59BD2900}" type="datetimeFigureOut">
              <a:rPr lang="ru-RU" smtClean="0"/>
              <a:t>29.01.2021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7459-7D96-4D49-81BE-2F99EA9FAE3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9912-AC2B-46C3-A4C9-BC7E59BD2900}" type="datetimeFigureOut">
              <a:rPr lang="ru-RU" smtClean="0"/>
              <a:t>29.01.2021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7459-7D96-4D49-81BE-2F99EA9FAE3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9912-AC2B-46C3-A4C9-BC7E59BD2900}" type="datetimeFigureOut">
              <a:rPr lang="ru-RU" smtClean="0"/>
              <a:t>29.01.2021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7459-7D96-4D49-81BE-2F99EA9FAE3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9912-AC2B-46C3-A4C9-BC7E59BD2900}" type="datetimeFigureOut">
              <a:rPr lang="ru-RU" smtClean="0"/>
              <a:t>29.01.2021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7459-7D96-4D49-81BE-2F99EA9FAE3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9912-AC2B-46C3-A4C9-BC7E59BD2900}" type="datetimeFigureOut">
              <a:rPr lang="ru-RU" smtClean="0"/>
              <a:t>29.01.2021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7459-7D96-4D49-81BE-2F99EA9FAE3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9912-AC2B-46C3-A4C9-BC7E59BD2900}" type="datetimeFigureOut">
              <a:rPr lang="ru-RU" smtClean="0"/>
              <a:t>29.01.2021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7459-7D96-4D49-81BE-2F99EA9FAE3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9912-AC2B-46C3-A4C9-BC7E59BD2900}" type="datetimeFigureOut">
              <a:rPr lang="ru-RU" smtClean="0"/>
              <a:t>29.01.2021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7459-7D96-4D49-81BE-2F99EA9FAE3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9912-AC2B-46C3-A4C9-BC7E59BD2900}" type="datetimeFigureOut">
              <a:rPr lang="ru-RU" smtClean="0"/>
              <a:t>29.01.2021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7459-7D96-4D49-81BE-2F99EA9FAE3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9912-AC2B-46C3-A4C9-BC7E59BD2900}" type="datetimeFigureOut">
              <a:rPr lang="ru-RU" smtClean="0"/>
              <a:t>29.01.2021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7459-7D96-4D49-81BE-2F99EA9FAE3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9912-AC2B-46C3-A4C9-BC7E59BD2900}" type="datetimeFigureOut">
              <a:rPr lang="ru-RU" smtClean="0"/>
              <a:t>29.01.2021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7459-7D96-4D49-81BE-2F99EA9FAE3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9912-AC2B-46C3-A4C9-BC7E59BD2900}" type="datetimeFigureOut">
              <a:rPr lang="ru-RU" smtClean="0"/>
              <a:t>29.01.2021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7459-7D96-4D49-81BE-2F99EA9FAE3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A39912-AC2B-46C3-A4C9-BC7E59BD2900}" type="datetimeFigureOut">
              <a:rPr lang="ru-RU" smtClean="0"/>
              <a:t>29.01.2021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A87459-7D96-4D49-81BE-2F99EA9FAE34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196752"/>
            <a:ext cx="6120680" cy="2088232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Эти удивительные пчёлы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Руководитель: 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ТАЙМУР </a:t>
            </a:r>
            <a:r>
              <a:rPr lang="ru-RU" sz="3600" dirty="0" smtClean="0">
                <a:solidFill>
                  <a:schemeClr val="tx1"/>
                </a:solidFill>
              </a:rPr>
              <a:t>ДИАНА</a:t>
            </a:r>
            <a:r>
              <a:rPr lang="ru-RU" sz="4800" b="0" dirty="0" smtClean="0">
                <a:solidFill>
                  <a:schemeClr val="tx1"/>
                </a:solidFill>
              </a:rPr>
              <a:t> </a:t>
            </a:r>
            <a:r>
              <a:rPr lang="ru-RU" sz="3600" dirty="0">
                <a:solidFill>
                  <a:schemeClr val="tx1"/>
                </a:solidFill>
              </a:rPr>
              <a:t>4Ж 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Консультант: Козлова М.Н.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7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86111" y="2276872"/>
            <a:ext cx="7344816" cy="4320480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SzPct val="109000"/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Не имеет посторонних запахов.</a:t>
            </a:r>
          </a:p>
          <a:p>
            <a:pPr marL="457200" indent="-457200">
              <a:buClr>
                <a:schemeClr val="tx1"/>
              </a:buClr>
              <a:buSzPct val="109000"/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Отсутствуют примеси.</a:t>
            </a:r>
          </a:p>
          <a:p>
            <a:pPr marL="457200" indent="-457200">
              <a:buClr>
                <a:schemeClr val="tx1"/>
              </a:buClr>
              <a:buSzPct val="109000"/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Не содержит муку и крахмал (не синеет, если добавить йод)</a:t>
            </a:r>
          </a:p>
          <a:p>
            <a:pPr marL="342900" indent="-342900">
              <a:buClr>
                <a:schemeClr val="tx1"/>
              </a:buClr>
              <a:buSzPct val="109000"/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 Имеет чистый вкус</a:t>
            </a:r>
          </a:p>
          <a:p>
            <a:pPr marL="457200" indent="-457200">
              <a:buClr>
                <a:schemeClr val="tx1"/>
              </a:buClr>
              <a:buSzPct val="109000"/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 Имеет вязкую консистенцию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175351" cy="72875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Каким  должен быть   </a:t>
            </a:r>
            <a:r>
              <a:rPr lang="ru-RU" sz="4000" i="1" dirty="0" smtClean="0">
                <a:solidFill>
                  <a:schemeClr val="tx1"/>
                </a:solidFill>
              </a:rPr>
              <a:t>Настоящий мёд</a:t>
            </a:r>
            <a:endParaRPr lang="ru-RU" sz="4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 bwMode="gray">
          <a:xfrm>
            <a:off x="827584" y="2348880"/>
            <a:ext cx="6768752" cy="3816424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Пчёлы-удивительные насекомые, поражающие своим укладом жизни, организацией деятельности и своими способностями.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Продукты пчеловодства необходимы человеку и несут ему здоровье.</a:t>
            </a:r>
          </a:p>
          <a:p>
            <a:pPr algn="ctr"/>
            <a:endParaRPr lang="ru-RU" sz="24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031335" cy="792089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>
                <a:solidFill>
                  <a:schemeClr val="tx1"/>
                </a:solidFill>
              </a:rPr>
              <a:t>Вывод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0105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r="6250"/>
          <a:stretch>
            <a:fillRect/>
          </a:stretch>
        </p:blipFill>
        <p:spPr>
          <a:xfrm>
            <a:off x="539750" y="1628775"/>
            <a:ext cx="7056438" cy="5040313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148988" cy="666253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0190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5966666" cy="76716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Цель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1988840"/>
            <a:ext cx="5970494" cy="2952328"/>
          </a:xfrm>
        </p:spPr>
        <p:txBody>
          <a:bodyPr>
            <a:normAutofit/>
          </a:bodyPr>
          <a:lstStyle/>
          <a:p>
            <a:pPr marL="342900" indent="-342900" algn="l">
              <a:buClr>
                <a:schemeClr val="tx1"/>
              </a:buClr>
              <a:buFont typeface="Arial" pitchFamily="34" charset="0"/>
              <a:buChar char="•"/>
            </a:pPr>
            <a:r>
              <a:rPr lang="ru-RU" dirty="0" smtClean="0"/>
              <a:t>Провести мастер-класс и создать познавательный видеоролик о пользе меда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85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72816"/>
            <a:ext cx="7748341" cy="2823178"/>
          </a:xfrm>
        </p:spPr>
        <p:txBody>
          <a:bodyPr anchor="t"/>
          <a:lstStyle/>
          <a:p>
            <a:pPr marL="0" indent="0" algn="l">
              <a:buNone/>
            </a:pPr>
            <a:r>
              <a:rPr lang="ru-RU" sz="2000" i="1" u="sng" dirty="0">
                <a:solidFill>
                  <a:schemeClr val="tx1"/>
                </a:solidFill>
              </a:rPr>
              <a:t/>
            </a:r>
            <a:br>
              <a:rPr lang="ru-RU" sz="2000" i="1" u="sng" dirty="0">
                <a:solidFill>
                  <a:schemeClr val="tx1"/>
                </a:solidFill>
              </a:rPr>
            </a:br>
            <a:r>
              <a:rPr lang="ru-RU" sz="2000" i="1" u="sng" dirty="0">
                <a:solidFill>
                  <a:schemeClr val="tx1"/>
                </a:solidFill>
              </a:rPr>
              <a:t/>
            </a:r>
            <a:br>
              <a:rPr lang="ru-RU" sz="2000" i="1" u="sng" dirty="0">
                <a:solidFill>
                  <a:schemeClr val="tx1"/>
                </a:solidFill>
              </a:rPr>
            </a:br>
            <a:r>
              <a:rPr lang="ru-RU" sz="2000" i="1" u="sng" dirty="0">
                <a:solidFill>
                  <a:schemeClr val="tx1"/>
                </a:solidFill>
              </a:rPr>
              <a:t/>
            </a:r>
            <a:br>
              <a:rPr lang="ru-RU" sz="2000" i="1" u="sng" dirty="0">
                <a:solidFill>
                  <a:schemeClr val="tx1"/>
                </a:solidFill>
              </a:rPr>
            </a:br>
            <a:r>
              <a:rPr lang="ru-RU" sz="2000" i="1" u="sng" dirty="0">
                <a:solidFill>
                  <a:schemeClr val="tx1"/>
                </a:solidFill>
              </a:rPr>
              <a:t/>
            </a:r>
            <a:br>
              <a:rPr lang="ru-RU" sz="2000" i="1" u="sng" dirty="0">
                <a:solidFill>
                  <a:schemeClr val="tx1"/>
                </a:solidFill>
              </a:rPr>
            </a:br>
            <a:endParaRPr lang="ru-RU" sz="2000" i="1" u="sng" dirty="0">
              <a:solidFill>
                <a:schemeClr val="tx1"/>
              </a:solidFill>
            </a:endParaRPr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395536" y="1700808"/>
            <a:ext cx="7776864" cy="4032448"/>
          </a:xfrm>
        </p:spPr>
        <p:txBody>
          <a:bodyPr anchor="t">
            <a:normAutofit fontScale="92500" lnSpcReduction="10000"/>
          </a:bodyPr>
          <a:lstStyle/>
          <a:p>
            <a:pPr marL="342900" indent="-342900" algn="l">
              <a:buClr>
                <a:schemeClr val="tx1"/>
              </a:buClr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algn="l">
              <a:buClr>
                <a:schemeClr val="tx1"/>
              </a:buClr>
            </a:pPr>
            <a:r>
              <a:rPr lang="ru-RU" smtClean="0">
                <a:solidFill>
                  <a:schemeClr val="tx1"/>
                </a:solidFill>
              </a:rPr>
              <a:t>Провести </a:t>
            </a:r>
            <a:r>
              <a:rPr lang="ru-RU" dirty="0" smtClean="0">
                <a:solidFill>
                  <a:schemeClr val="tx1"/>
                </a:solidFill>
              </a:rPr>
              <a:t>анкетирование</a:t>
            </a:r>
          </a:p>
          <a:p>
            <a:pPr algn="l">
              <a:buClr>
                <a:schemeClr val="tx1"/>
              </a:buClr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-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Ответить </a:t>
            </a:r>
            <a:r>
              <a:rPr lang="ru-RU" dirty="0">
                <a:solidFill>
                  <a:schemeClr val="tx1"/>
                </a:solidFill>
              </a:rPr>
              <a:t>на вопрос-почему пчёл можно назвать чудом            природы</a:t>
            </a:r>
            <a:r>
              <a:rPr lang="en-US" dirty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  <a:p>
            <a:pPr algn="l">
              <a:buClr>
                <a:schemeClr val="tx1"/>
              </a:buClr>
            </a:pPr>
            <a:r>
              <a:rPr lang="ru-RU" dirty="0" smtClean="0">
                <a:solidFill>
                  <a:schemeClr val="tx1"/>
                </a:solidFill>
              </a:rPr>
              <a:t>2.  Изучить литературу </a:t>
            </a:r>
            <a:r>
              <a:rPr lang="ru-RU" dirty="0">
                <a:solidFill>
                  <a:schemeClr val="tx1"/>
                </a:solidFill>
              </a:rPr>
              <a:t>о пчёлах и </a:t>
            </a:r>
            <a:r>
              <a:rPr lang="ru-RU" dirty="0" smtClean="0">
                <a:solidFill>
                  <a:schemeClr val="tx1"/>
                </a:solidFill>
              </a:rPr>
              <a:t>мёде</a:t>
            </a:r>
            <a:endParaRPr lang="ru-RU" dirty="0">
              <a:solidFill>
                <a:schemeClr val="tx1"/>
              </a:solidFill>
            </a:endParaRPr>
          </a:p>
          <a:p>
            <a:pPr algn="l">
              <a:buClr>
                <a:schemeClr val="tx1"/>
              </a:buClr>
            </a:pPr>
            <a:r>
              <a:rPr lang="ru-RU" dirty="0" smtClean="0">
                <a:solidFill>
                  <a:schemeClr val="tx1"/>
                </a:solidFill>
              </a:rPr>
              <a:t>3. Систематизировать </a:t>
            </a:r>
            <a:r>
              <a:rPr lang="ru-RU" dirty="0">
                <a:solidFill>
                  <a:schemeClr val="tx1"/>
                </a:solidFill>
              </a:rPr>
              <a:t>знания о том, как правильно выбрать мёд, как использовать продукты пчеловодства с пользой для здоровья и рассказать об этом</a:t>
            </a:r>
            <a:r>
              <a:rPr lang="ru-RU" dirty="0" smtClean="0">
                <a:solidFill>
                  <a:schemeClr val="tx1"/>
                </a:solidFill>
              </a:rPr>
              <a:t>. Провести мастер-класс</a:t>
            </a:r>
            <a:endParaRPr lang="ru-RU" b="1" i="1" dirty="0">
              <a:solidFill>
                <a:schemeClr val="tx1"/>
              </a:solidFill>
            </a:endParaRPr>
          </a:p>
          <a:p>
            <a:pPr algn="l">
              <a:buClr>
                <a:schemeClr val="tx1"/>
              </a:buClr>
            </a:pPr>
            <a:r>
              <a:rPr lang="ru-RU" dirty="0">
                <a:solidFill>
                  <a:schemeClr val="tx1"/>
                </a:solidFill>
              </a:rPr>
              <a:t>Показать некоторые виды мёда и продукты жизнедеятельности пчёл.  </a:t>
            </a:r>
            <a:endParaRPr lang="ru-RU" dirty="0" smtClean="0">
              <a:solidFill>
                <a:schemeClr val="tx1"/>
              </a:solidFill>
            </a:endParaRPr>
          </a:p>
          <a:p>
            <a:pPr algn="l">
              <a:buClr>
                <a:schemeClr val="tx1"/>
              </a:buClr>
            </a:pPr>
            <a:r>
              <a:rPr lang="ru-RU" dirty="0" smtClean="0">
                <a:solidFill>
                  <a:schemeClr val="tx1"/>
                </a:solidFill>
              </a:rPr>
              <a:t>4. Создать видеоролик о пользе меда</a:t>
            </a:r>
          </a:p>
          <a:p>
            <a:pPr algn="l">
              <a:buClr>
                <a:schemeClr val="tx1"/>
              </a:buClr>
            </a:pPr>
            <a:r>
              <a:rPr lang="ru-RU" dirty="0" smtClean="0">
                <a:solidFill>
                  <a:schemeClr val="tx1"/>
                </a:solidFill>
              </a:rPr>
              <a:t>5. Сделать выводы. Кроссворд-опрос 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 algn="l">
              <a:buClr>
                <a:schemeClr val="tx1"/>
              </a:buClr>
              <a:buFont typeface="Arial" pitchFamily="34" charset="0"/>
              <a:buChar char="•"/>
            </a:pPr>
            <a:endParaRPr lang="ru-RU" dirty="0"/>
          </a:p>
          <a:p>
            <a:pPr marL="342900" indent="-342900" algn="l">
              <a:buBlip>
                <a:blip r:embed="rId3"/>
              </a:buBlip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03648" y="548680"/>
            <a:ext cx="5966666" cy="767162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 cap="none" baseline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dirty="0">
                <a:solidFill>
                  <a:schemeClr val="tx1"/>
                </a:solidFill>
              </a:rPr>
              <a:t>ЗАДАЧИ </a:t>
            </a:r>
          </a:p>
        </p:txBody>
      </p:sp>
    </p:spTree>
    <p:extLst>
      <p:ext uri="{BB962C8B-B14F-4D97-AF65-F5344CB8AC3E}">
        <p14:creationId xmlns:p14="http://schemas.microsoft.com/office/powerpoint/2010/main" val="225083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40960" cy="6120680"/>
          </a:xfrm>
        </p:spPr>
        <p:txBody>
          <a:bodyPr anchor="t"/>
          <a:lstStyle/>
          <a:p>
            <a:pPr marL="0" indent="0" algn="l">
              <a:buNone/>
            </a:pPr>
            <a:r>
              <a:rPr lang="ru-RU" sz="2800" i="1" dirty="0">
                <a:solidFill>
                  <a:schemeClr val="tx1"/>
                </a:solidFill>
              </a:rPr>
              <a:t>Я выбрала эту тему, потому что мне хотелось знать больше о пчёлах, мёде и других продуктах пчеловодства.</a:t>
            </a:r>
            <a:br>
              <a:rPr lang="ru-RU" sz="2800" i="1" dirty="0">
                <a:solidFill>
                  <a:schemeClr val="tx1"/>
                </a:solidFill>
              </a:rPr>
            </a:br>
            <a:r>
              <a:rPr lang="ru-RU" sz="2800" i="1" dirty="0">
                <a:solidFill>
                  <a:schemeClr val="tx1"/>
                </a:solidFill>
              </a:rPr>
              <a:t/>
            </a:r>
            <a:br>
              <a:rPr lang="ru-RU" sz="2800" i="1" dirty="0">
                <a:solidFill>
                  <a:schemeClr val="tx1"/>
                </a:solidFill>
              </a:rPr>
            </a:br>
            <a:r>
              <a:rPr lang="ru-RU" sz="2800" i="1" dirty="0">
                <a:solidFill>
                  <a:schemeClr val="tx1"/>
                </a:solidFill>
              </a:rPr>
              <a:t>Зная, что продукты жизнедеятельности пчёл издавна использовались людьми в лечебных целях, я думаю, что многим будет интересно узнать подробнее об этих удивительных насекомых и пользе, которую они приносят.</a:t>
            </a:r>
            <a:br>
              <a:rPr lang="ru-RU" sz="2800" i="1" dirty="0">
                <a:solidFill>
                  <a:schemeClr val="tx1"/>
                </a:solidFill>
              </a:rPr>
            </a:br>
            <a:r>
              <a:rPr lang="ru-RU" sz="2800" i="1" dirty="0">
                <a:solidFill>
                  <a:schemeClr val="tx1"/>
                </a:solidFill>
              </a:rPr>
              <a:t/>
            </a:r>
            <a:br>
              <a:rPr lang="ru-RU" sz="2800" i="1" dirty="0">
                <a:solidFill>
                  <a:schemeClr val="tx1"/>
                </a:solidFill>
              </a:rPr>
            </a:br>
            <a:r>
              <a:rPr lang="ru-RU" sz="2800" i="1" u="sng" dirty="0">
                <a:solidFill>
                  <a:schemeClr val="tx1"/>
                </a:solidFill>
              </a:rPr>
              <a:t>Опрос, </a:t>
            </a:r>
            <a:r>
              <a:rPr lang="ru-RU" sz="2800" i="1" dirty="0">
                <a:solidFill>
                  <a:schemeClr val="tx1"/>
                </a:solidFill>
              </a:rPr>
              <a:t>проведённый мною, показал, что 90%  опрошенных проявляют интерес к данной теме и хотят узнать больше о пчёлах, мёде и </a:t>
            </a:r>
            <a:br>
              <a:rPr lang="ru-RU" sz="2800" i="1" dirty="0">
                <a:solidFill>
                  <a:schemeClr val="tx1"/>
                </a:solidFill>
              </a:rPr>
            </a:br>
            <a:r>
              <a:rPr lang="ru-RU" sz="2800" i="1" dirty="0">
                <a:solidFill>
                  <a:schemeClr val="tx1"/>
                </a:solidFill>
              </a:rPr>
              <a:t>других удивительных продуктах</a:t>
            </a:r>
            <a:br>
              <a:rPr lang="ru-RU" sz="2800" i="1" dirty="0">
                <a:solidFill>
                  <a:schemeClr val="tx1"/>
                </a:solidFill>
              </a:rPr>
            </a:br>
            <a:r>
              <a:rPr lang="ru-RU" sz="2800" i="1"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3688" y="0"/>
            <a:ext cx="5970494" cy="835460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3243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03811" y="404664"/>
            <a:ext cx="3747575" cy="4332929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</a:rPr>
              <a:t>Я узнала, что </a:t>
            </a:r>
            <a:r>
              <a:rPr lang="ru-RU" sz="2400" b="1" i="1" dirty="0">
                <a:solidFill>
                  <a:schemeClr val="tx1"/>
                </a:solidFill>
              </a:rPr>
              <a:t>Пчёлы обитают на всех континентах, кроме </a:t>
            </a:r>
            <a:r>
              <a:rPr lang="ru-RU" sz="2400" b="1" i="1" dirty="0" smtClean="0">
                <a:solidFill>
                  <a:schemeClr val="tx1"/>
                </a:solidFill>
              </a:rPr>
              <a:t>Антарктиды</a:t>
            </a:r>
          </a:p>
          <a:p>
            <a:r>
              <a:rPr lang="ru-RU" sz="2400" b="1" i="1" u="sng" dirty="0">
                <a:solidFill>
                  <a:schemeClr val="tx1"/>
                </a:solidFill>
              </a:rPr>
              <a:t>В пчелиной семье</a:t>
            </a:r>
            <a:r>
              <a:rPr lang="ru-RU" sz="2400" b="1" i="1" dirty="0">
                <a:solidFill>
                  <a:schemeClr val="tx1"/>
                </a:solidFill>
              </a:rPr>
              <a:t> есть- рабочие пчелы, матка, </a:t>
            </a:r>
            <a:r>
              <a:rPr lang="ru-RU" sz="2400" b="1" i="1" dirty="0" smtClean="0">
                <a:solidFill>
                  <a:schemeClr val="tx1"/>
                </a:solidFill>
              </a:rPr>
              <a:t>трутни, пчелы-сборщики</a:t>
            </a:r>
          </a:p>
          <a:p>
            <a:pPr marL="45720" indent="0">
              <a:buNone/>
            </a:pPr>
            <a:r>
              <a:rPr lang="ru-RU" sz="2400" b="1" i="1" dirty="0" smtClean="0">
                <a:solidFill>
                  <a:schemeClr val="tx1"/>
                </a:solidFill>
              </a:rPr>
              <a:t>У каждого своя роль в пчелиной семье</a:t>
            </a:r>
            <a:endParaRPr lang="ru-RU" sz="2400" b="1" i="1" dirty="0">
              <a:solidFill>
                <a:schemeClr val="tx1"/>
              </a:solidFill>
            </a:endParaRPr>
          </a:p>
          <a:p>
            <a:r>
              <a:rPr lang="ru-RU" sz="2400" b="1" i="1" dirty="0">
                <a:solidFill>
                  <a:schemeClr val="tx1"/>
                </a:solidFill>
              </a:rPr>
              <a:t>Уклад пчелиной семьи удивителен.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Продукты пчеловодства: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</a:rPr>
              <a:t>Цветочная пыльца, обножка, перга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Прополис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Маточное молочко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Пчелиный яд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Пчелиный воск</a:t>
            </a:r>
          </a:p>
          <a:p>
            <a:r>
              <a:rPr lang="ru-RU" b="1" i="1" dirty="0" err="1">
                <a:solidFill>
                  <a:schemeClr val="tx1"/>
                </a:solidFill>
              </a:rPr>
              <a:t>З</a:t>
            </a:r>
            <a:r>
              <a:rPr lang="ru-RU" b="1" i="1" dirty="0" err="1" smtClean="0">
                <a:solidFill>
                  <a:schemeClr val="tx1"/>
                </a:solidFill>
              </a:rPr>
              <a:t>абрус</a:t>
            </a:r>
            <a:endParaRPr lang="ru-RU" b="1" i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" r="248"/>
          <a:stretch>
            <a:fillRect/>
          </a:stretch>
        </p:blipFill>
        <p:spPr>
          <a:xfrm>
            <a:off x="3635896" y="4142232"/>
            <a:ext cx="3427733" cy="2448670"/>
          </a:xfrm>
        </p:spPr>
      </p:pic>
    </p:spTree>
    <p:extLst>
      <p:ext uri="{BB962C8B-B14F-4D97-AF65-F5344CB8AC3E}">
        <p14:creationId xmlns:p14="http://schemas.microsoft.com/office/powerpoint/2010/main" val="2888345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43" y="548680"/>
            <a:ext cx="9036496" cy="5832648"/>
          </a:xfrm>
        </p:spPr>
        <p:txBody>
          <a:bodyPr anchor="t">
            <a:normAutofit fontScale="90000"/>
          </a:bodyPr>
          <a:lstStyle/>
          <a:p>
            <a:pPr marL="0" indent="0" algn="l">
              <a:buNone/>
            </a:pPr>
            <a:r>
              <a:rPr lang="ru-RU" sz="2000" u="sng" dirty="0">
                <a:solidFill>
                  <a:schemeClr val="tx1"/>
                </a:solidFill>
              </a:rPr>
              <a:t>Пчёлы- рекордсмены по обонянию</a:t>
            </a:r>
            <a:r>
              <a:rPr lang="ru-RU" sz="2000" b="0" dirty="0">
                <a:solidFill>
                  <a:schemeClr val="tx1"/>
                </a:solidFill>
              </a:rPr>
              <a:t>- </a:t>
            </a:r>
            <a:br>
              <a:rPr lang="ru-RU" sz="2000" b="0" dirty="0">
                <a:solidFill>
                  <a:schemeClr val="tx1"/>
                </a:solidFill>
              </a:rPr>
            </a:br>
            <a:r>
              <a:rPr lang="ru-RU" sz="2000" b="0" dirty="0">
                <a:solidFill>
                  <a:schemeClr val="tx1"/>
                </a:solidFill>
              </a:rPr>
              <a:t>Они различают ароматы цветов, лучшие по содержанию нектара более, чем за 1км!</a:t>
            </a:r>
            <a:r>
              <a:rPr lang="ru-RU" sz="2000" u="sng" dirty="0">
                <a:solidFill>
                  <a:schemeClr val="tx1"/>
                </a:solidFill>
              </a:rPr>
              <a:t/>
            </a:r>
            <a:br>
              <a:rPr lang="ru-RU" sz="2000" u="sng" dirty="0">
                <a:solidFill>
                  <a:schemeClr val="tx1"/>
                </a:solidFill>
              </a:rPr>
            </a:br>
            <a:r>
              <a:rPr lang="ru-RU" sz="2000" u="sng" dirty="0">
                <a:solidFill>
                  <a:schemeClr val="tx1"/>
                </a:solidFill>
              </a:rPr>
              <a:t/>
            </a:r>
            <a:br>
              <a:rPr lang="ru-RU" sz="2000" u="sng" dirty="0">
                <a:solidFill>
                  <a:schemeClr val="tx1"/>
                </a:solidFill>
              </a:rPr>
            </a:br>
            <a:r>
              <a:rPr lang="ru-RU" sz="2000" u="sng" dirty="0">
                <a:solidFill>
                  <a:schemeClr val="tx1"/>
                </a:solidFill>
              </a:rPr>
              <a:t>Пчёлы-труженицы</a:t>
            </a:r>
            <a:r>
              <a:rPr lang="ru-RU" sz="2000" b="0" dirty="0">
                <a:solidFill>
                  <a:schemeClr val="tx1"/>
                </a:solidFill>
              </a:rPr>
              <a:t>-</a:t>
            </a:r>
            <a:br>
              <a:rPr lang="ru-RU" sz="2000" b="0" dirty="0">
                <a:solidFill>
                  <a:schemeClr val="tx1"/>
                </a:solidFill>
              </a:rPr>
            </a:br>
            <a:r>
              <a:rPr lang="ru-RU" sz="2000" b="0" dirty="0">
                <a:solidFill>
                  <a:schemeClr val="tx1"/>
                </a:solidFill>
              </a:rPr>
              <a:t>Рабочий день пчёл – с 4 утра до 21.30 вечера. За это время пчёлы делают до 26 полётов, каждый может продолжаться до 2 ч.</a:t>
            </a:r>
            <a:br>
              <a:rPr lang="ru-RU" sz="2000" b="0" dirty="0">
                <a:solidFill>
                  <a:schemeClr val="tx1"/>
                </a:solidFill>
              </a:rPr>
            </a:br>
            <a:r>
              <a:rPr lang="ru-RU" sz="2000" b="0" dirty="0">
                <a:solidFill>
                  <a:schemeClr val="tx1"/>
                </a:solidFill>
              </a:rPr>
              <a:t/>
            </a:r>
            <a:br>
              <a:rPr lang="ru-RU" sz="2000" b="0" dirty="0">
                <a:solidFill>
                  <a:schemeClr val="tx1"/>
                </a:solidFill>
              </a:rPr>
            </a:br>
            <a:r>
              <a:rPr lang="ru-RU" sz="2000" u="sng" dirty="0">
                <a:solidFill>
                  <a:schemeClr val="tx1"/>
                </a:solidFill>
              </a:rPr>
              <a:t>Пчелы- силачи</a:t>
            </a:r>
            <a:br>
              <a:rPr lang="ru-RU" sz="2000" u="sng" dirty="0">
                <a:solidFill>
                  <a:schemeClr val="tx1"/>
                </a:solidFill>
              </a:rPr>
            </a:br>
            <a:r>
              <a:rPr lang="ru-RU" sz="2000" b="0" dirty="0">
                <a:solidFill>
                  <a:schemeClr val="tx1"/>
                </a:solidFill>
              </a:rPr>
              <a:t>Пчела может тащить груз в 20 раз больше своего веса.</a:t>
            </a:r>
            <a:br>
              <a:rPr lang="ru-RU" sz="2000" b="0" dirty="0">
                <a:solidFill>
                  <a:schemeClr val="tx1"/>
                </a:solidFill>
              </a:rPr>
            </a:br>
            <a:r>
              <a:rPr lang="ru-RU" sz="2000" b="0" dirty="0">
                <a:solidFill>
                  <a:schemeClr val="tx1"/>
                </a:solidFill>
              </a:rPr>
              <a:t/>
            </a:r>
            <a:br>
              <a:rPr lang="ru-RU" sz="2000" b="0" dirty="0">
                <a:solidFill>
                  <a:schemeClr val="tx1"/>
                </a:solidFill>
              </a:rPr>
            </a:br>
            <a:r>
              <a:rPr lang="ru-RU" sz="2000" u="sng" dirty="0">
                <a:solidFill>
                  <a:schemeClr val="tx1"/>
                </a:solidFill>
              </a:rPr>
              <a:t>Пчёлы- синоптики</a:t>
            </a:r>
            <a:r>
              <a:rPr lang="ru-RU" sz="2000" b="0" dirty="0">
                <a:solidFill>
                  <a:schemeClr val="tx1"/>
                </a:solidFill>
              </a:rPr>
              <a:t/>
            </a:r>
            <a:br>
              <a:rPr lang="ru-RU" sz="2000" b="0" dirty="0">
                <a:solidFill>
                  <a:schemeClr val="tx1"/>
                </a:solidFill>
              </a:rPr>
            </a:br>
            <a:r>
              <a:rPr lang="ru-RU" sz="2000" b="0" dirty="0">
                <a:solidFill>
                  <a:schemeClr val="tx1"/>
                </a:solidFill>
              </a:rPr>
              <a:t>Перед дождём все пчёлы, как по команде, возвращаются в улей.</a:t>
            </a:r>
            <a:br>
              <a:rPr lang="ru-RU" sz="2000" b="0" dirty="0">
                <a:solidFill>
                  <a:schemeClr val="tx1"/>
                </a:solidFill>
              </a:rPr>
            </a:br>
            <a:r>
              <a:rPr lang="ru-RU" sz="2000" b="0" dirty="0">
                <a:solidFill>
                  <a:schemeClr val="tx1"/>
                </a:solidFill>
              </a:rPr>
              <a:t/>
            </a:r>
            <a:br>
              <a:rPr lang="ru-RU" sz="2000" b="0" dirty="0">
                <a:solidFill>
                  <a:schemeClr val="tx1"/>
                </a:solidFill>
              </a:rPr>
            </a:br>
            <a:r>
              <a:rPr lang="ru-RU" sz="2000" u="sng" dirty="0">
                <a:solidFill>
                  <a:schemeClr val="tx1"/>
                </a:solidFill>
              </a:rPr>
              <a:t>Пчёлы- индикаторы загрязнения</a:t>
            </a:r>
            <a:br>
              <a:rPr lang="ru-RU" sz="2000" u="sng" dirty="0">
                <a:solidFill>
                  <a:schemeClr val="tx1"/>
                </a:solidFill>
              </a:rPr>
            </a:br>
            <a:r>
              <a:rPr lang="ru-RU" sz="2000" b="0" dirty="0">
                <a:solidFill>
                  <a:schemeClr val="tx1"/>
                </a:solidFill>
              </a:rPr>
              <a:t>Исследовав пыльцу пчёл, можно сделать вывод о загрязнении местности.</a:t>
            </a:r>
            <a:br>
              <a:rPr lang="ru-RU" sz="2000" b="0" dirty="0">
                <a:solidFill>
                  <a:schemeClr val="tx1"/>
                </a:solidFill>
              </a:rPr>
            </a:br>
            <a:r>
              <a:rPr lang="ru-RU" sz="2000" b="0" dirty="0">
                <a:solidFill>
                  <a:schemeClr val="tx1"/>
                </a:solidFill>
              </a:rPr>
              <a:t/>
            </a:r>
            <a:br>
              <a:rPr lang="ru-RU" sz="2000" b="0" dirty="0">
                <a:solidFill>
                  <a:schemeClr val="tx1"/>
                </a:solidFill>
              </a:rPr>
            </a:br>
            <a:r>
              <a:rPr lang="ru-RU" sz="2000" u="sng" dirty="0">
                <a:solidFill>
                  <a:schemeClr val="tx1"/>
                </a:solidFill>
              </a:rPr>
              <a:t>Пчёлы- разведчицы</a:t>
            </a:r>
            <a:br>
              <a:rPr lang="ru-RU" sz="2000" u="sng" dirty="0">
                <a:solidFill>
                  <a:schemeClr val="tx1"/>
                </a:solidFill>
              </a:rPr>
            </a:br>
            <a:r>
              <a:rPr lang="ru-RU" sz="2000" b="0" dirty="0">
                <a:solidFill>
                  <a:schemeClr val="tx1"/>
                </a:solidFill>
              </a:rPr>
              <a:t>Когда разведчицы находят место, где много пищи, пчёлы своим танцем указывают, в каком направлении лететь сборщицам. </a:t>
            </a:r>
            <a:br>
              <a:rPr lang="ru-RU" sz="2000" b="0" dirty="0">
                <a:solidFill>
                  <a:schemeClr val="tx1"/>
                </a:solidFill>
              </a:rPr>
            </a:br>
            <a:r>
              <a:rPr lang="ru-RU" sz="2000" b="0" dirty="0">
                <a:solidFill>
                  <a:schemeClr val="tx1"/>
                </a:solidFill>
              </a:rPr>
              <a:t/>
            </a:r>
            <a:br>
              <a:rPr lang="ru-RU" sz="2000" b="0" dirty="0">
                <a:solidFill>
                  <a:schemeClr val="tx1"/>
                </a:solidFill>
              </a:rPr>
            </a:br>
            <a:r>
              <a:rPr lang="ru-RU" sz="2000" b="0" dirty="0">
                <a:solidFill>
                  <a:schemeClr val="tx1"/>
                </a:solidFill>
              </a:rPr>
              <a:t/>
            </a:r>
            <a:br>
              <a:rPr lang="ru-RU" sz="2000" b="0" dirty="0">
                <a:solidFill>
                  <a:schemeClr val="tx1"/>
                </a:solidFill>
              </a:rPr>
            </a:br>
            <a:endParaRPr lang="ru-RU" sz="20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60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D1B462-1AB9-EE4F-956D-CF8A59A9F29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1316765"/>
            <a:ext cx="2376264" cy="42244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EDD08F-B061-2F4E-AF85-D3812C8D91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7106" y="1316765"/>
            <a:ext cx="2376263" cy="42244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1BF5D859-E1D8-D84D-935D-867BB68E91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6176" y="1316765"/>
            <a:ext cx="2376263" cy="42244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97063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standing in a room&#10;&#10;Description automatically generated with medium confidence">
            <a:extLst>
              <a:ext uri="{FF2B5EF4-FFF2-40B4-BE49-F238E27FC236}">
                <a16:creationId xmlns:a16="http://schemas.microsoft.com/office/drawing/2014/main" id="{E1D1B462-1AB9-EE4F-956D-CF8A59A9F29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16765"/>
            <a:ext cx="2376264" cy="42244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A group of children sitting at desks in a classroom&#10;&#10;Description automatically generated with medium confidence">
            <a:extLst>
              <a:ext uri="{FF2B5EF4-FFF2-40B4-BE49-F238E27FC236}">
                <a16:creationId xmlns:a16="http://schemas.microsoft.com/office/drawing/2014/main" id="{72EDD08F-B061-2F4E-AF85-D3812C8D91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106" y="1316765"/>
            <a:ext cx="2376264" cy="42244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1BF5D859-E1D8-D84D-935D-867BB68E91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6176" y="1316765"/>
            <a:ext cx="2376264" cy="42244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59059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children in a classroom&#10;&#10;Description automatically generated with medium confidence">
            <a:extLst>
              <a:ext uri="{FF2B5EF4-FFF2-40B4-BE49-F238E27FC236}">
                <a16:creationId xmlns:a16="http://schemas.microsoft.com/office/drawing/2014/main" id="{5C89A4FB-F4A3-6747-9664-6FC80B24E80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147" y="404664"/>
            <a:ext cx="4973706" cy="2797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54594E9-EFAF-BA4D-8BA5-F004A9165A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5147" y="3655626"/>
            <a:ext cx="4973706" cy="27977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5340174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88384</TotalTime>
  <Words>231</Words>
  <Application>Microsoft Office PowerPoint</Application>
  <PresentationFormat>Экран (4:3)</PresentationFormat>
  <Paragraphs>44</Paragraphs>
  <Slides>12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Georgia</vt:lpstr>
      <vt:lpstr>Trebuchet MS</vt:lpstr>
      <vt:lpstr>Воздушный поток</vt:lpstr>
      <vt:lpstr>Эти удивительные пчёлы  Руководитель:  ТАЙМУР ДИАНА 4Ж  Консультант: Козлова М.Н.</vt:lpstr>
      <vt:lpstr>Цель </vt:lpstr>
      <vt:lpstr>    </vt:lpstr>
      <vt:lpstr>Я выбрала эту тему, потому что мне хотелось знать больше о пчёлах, мёде и других продуктах пчеловодства.  Зная, что продукты жизнедеятельности пчёл издавна использовались людьми в лечебных целях, я думаю, что многим будет интересно узнать подробнее об этих удивительных насекомых и пользе, которую они приносят.  Опрос, проведённый мною, показал, что 90%  опрошенных проявляют интерес к данной теме и хотят узнать больше о пчёлах, мёде и  других удивительных продуктах    </vt:lpstr>
      <vt:lpstr>Презентация PowerPoint</vt:lpstr>
      <vt:lpstr>Пчёлы- рекордсмены по обонянию-  Они различают ароматы цветов, лучшие по содержанию нектара более, чем за 1км!  Пчёлы-труженицы- Рабочий день пчёл – с 4 утра до 21.30 вечера. За это время пчёлы делают до 26 полётов, каждый может продолжаться до 2 ч.  Пчелы- силачи Пчела может тащить груз в 20 раз больше своего веса.  Пчёлы- синоптики Перед дождём все пчёлы, как по команде, возвращаются в улей.  Пчёлы- индикаторы загрязнения Исследовав пыльцу пчёл, можно сделать вывод о загрязнении местности.  Пчёлы- разведчицы Когда разведчицы находят место, где много пищи, пчёлы своим танцем указывают, в каком направлении лететь сборщицам.    </vt:lpstr>
      <vt:lpstr>Презентация PowerPoint</vt:lpstr>
      <vt:lpstr>Презентация PowerPoint</vt:lpstr>
      <vt:lpstr>Презентация PowerPoint</vt:lpstr>
      <vt:lpstr>Каким  должен быть   Настоящий мёд</vt:lpstr>
      <vt:lpstr>Вывод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Пчёлы и мёд     сделала  ТАЙМУР ДИАНА 4Ж</dc:title>
  <dc:creator>dianataymour@gmail.com</dc:creator>
  <cp:lastModifiedBy>Козлова Маргарита Николаевна</cp:lastModifiedBy>
  <cp:revision>124</cp:revision>
  <dcterms:created xsi:type="dcterms:W3CDTF">2020-10-29T06:02:34Z</dcterms:created>
  <dcterms:modified xsi:type="dcterms:W3CDTF">2021-01-29T11:56:19Z</dcterms:modified>
</cp:coreProperties>
</file>