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112" d="100"/>
          <a:sy n="112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2A4217-1970-4A03-962D-2B22DC20F787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77E8BE-BC0E-4073-BB81-F76743325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cientrome.ru/numizm/rome/imp/domitianus/RIC016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cientrome.ru/numizm/rome/imp/titus/RIC0110var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1828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МОНЕТЫ ДРЕВНЕГО РИМА: ПОРТРЕТНАЯ ГАЛЕРЕЯ</a:t>
            </a:r>
            <a:br>
              <a:rPr lang="ru-RU" sz="3600" dirty="0" smtClean="0"/>
            </a:br>
            <a:r>
              <a:rPr lang="ru-RU" sz="3600" dirty="0" smtClean="0"/>
              <a:t>РИМСКИХ ИМПЕРАТОРОВ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57192"/>
            <a:ext cx="7200800" cy="15240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j-lt"/>
              </a:rPr>
              <a:t>Руководитель проекта – Игошин Василий</a:t>
            </a:r>
          </a:p>
          <a:p>
            <a:endParaRPr lang="ru-RU" dirty="0"/>
          </a:p>
        </p:txBody>
      </p:sp>
      <p:pic>
        <p:nvPicPr>
          <p:cNvPr id="1026" name="Picture 2" descr="D:\Desktop\Монеты Древнего Рима\Traianus_Aur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7" y="2636913"/>
            <a:ext cx="4655537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76543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Вторая часть (приложение) содержит </a:t>
            </a:r>
            <a:r>
              <a:rPr lang="ru-RU" sz="2400" b="1" dirty="0">
                <a:latin typeface="+mj-lt"/>
              </a:rPr>
              <a:t>пошаговую инструкцию по отливке монеты в домашних условиях</a:t>
            </a:r>
            <a:r>
              <a:rPr lang="ru-RU" sz="2400" dirty="0">
                <a:latin typeface="+mj-lt"/>
              </a:rPr>
              <a:t>. Инструкция снабжена картинками (фотографиями</a:t>
            </a:r>
            <a:r>
              <a:rPr lang="ru-RU" sz="2400" dirty="0" smtClean="0">
                <a:latin typeface="+mj-lt"/>
              </a:rPr>
              <a:t>).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pic>
        <p:nvPicPr>
          <p:cNvPr id="3" name="Рисунок 2" descr="D:\Desktop\Монеты Древнего Рима\Процесс\монет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61" y="2928337"/>
            <a:ext cx="3549015" cy="25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Монеты Древнего Рима\Процесс\IMG_92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201622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Desktop\Монеты Древнего Рима\Процесс\IMG_92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3"/>
            <a:ext cx="2376264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Desktop\Монеты Древнего Рима\Процесс\ьщтуеф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5447"/>
            <a:ext cx="393636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Монеты Древнего Рима\Процесс\IMG_92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5447"/>
            <a:ext cx="2232248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Монеты Древнего Рима\Процесс\IMG_93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6" y="4365104"/>
            <a:ext cx="242753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Монеты Древнего Рима\Процесс\IMG_92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251540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esktop\Монеты Древнего Рима\Процесс\готовая монета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194421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esktop\Монеты Древнего Рима\Процесс\гипс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3"/>
            <a:ext cx="2017831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Моя монета посвящена воображаемому императору Василию, чье латинское имя («</a:t>
            </a:r>
            <a:r>
              <a:rPr lang="it-IT" sz="2400" dirty="0">
                <a:latin typeface="+mj-lt"/>
              </a:rPr>
              <a:t>BASILIVS</a:t>
            </a:r>
            <a:r>
              <a:rPr lang="ru-RU" sz="2400" dirty="0">
                <a:latin typeface="+mj-lt"/>
              </a:rPr>
              <a:t>») отлито на аверсе. Здесь же мы видим портрет императора. </a:t>
            </a:r>
            <a:r>
              <a:rPr lang="ru-RU" sz="2400" dirty="0" smtClean="0">
                <a:latin typeface="+mj-lt"/>
              </a:rPr>
              <a:t>Несмотря </a:t>
            </a:r>
            <a:r>
              <a:rPr lang="ru-RU" sz="2400" dirty="0">
                <a:latin typeface="+mj-lt"/>
              </a:rPr>
              <a:t>на возраст, он уже удостоился лаврового </a:t>
            </a:r>
            <a:r>
              <a:rPr lang="ru-RU" sz="2400" dirty="0" smtClean="0">
                <a:latin typeface="+mj-lt"/>
              </a:rPr>
              <a:t>венка, </a:t>
            </a:r>
            <a:r>
              <a:rPr lang="ru-RU" sz="2400" dirty="0">
                <a:latin typeface="+mj-lt"/>
              </a:rPr>
              <a:t>так как участвовал в военных походах в качестве полководца и вернулся в Рим с победой.</a:t>
            </a:r>
          </a:p>
        </p:txBody>
      </p:sp>
      <p:pic>
        <p:nvPicPr>
          <p:cNvPr id="3" name="Рисунок 2" descr="D:\Desktop\Монеты Древнего Рима\Процесс\IMG_93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96" y="3586708"/>
            <a:ext cx="2921372" cy="2218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1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3937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На </a:t>
            </a:r>
            <a:r>
              <a:rPr lang="ru-RU" sz="2400" dirty="0" smtClean="0">
                <a:latin typeface="+mj-lt"/>
              </a:rPr>
              <a:t>оборотной стороне моей монеты </a:t>
            </a:r>
            <a:r>
              <a:rPr lang="ru-RU" sz="2400" dirty="0">
                <a:latin typeface="+mj-lt"/>
              </a:rPr>
              <a:t>изображен всадник. Это конное изображение императора Василия, прославившегося благодаря военным походам. </a:t>
            </a:r>
            <a:r>
              <a:rPr lang="ru-RU" sz="2400" dirty="0" smtClean="0">
                <a:latin typeface="+mj-lt"/>
              </a:rPr>
              <a:t>По </a:t>
            </a:r>
            <a:r>
              <a:rPr lang="ru-RU" sz="2400" dirty="0">
                <a:latin typeface="+mj-lt"/>
              </a:rPr>
              <a:t>бокам от всадника — буквы «</a:t>
            </a:r>
            <a:r>
              <a:rPr lang="en-US" sz="2400" dirty="0">
                <a:latin typeface="+mj-lt"/>
              </a:rPr>
              <a:t>SC</a:t>
            </a:r>
            <a:r>
              <a:rPr lang="ru-RU" sz="2400" dirty="0">
                <a:latin typeface="+mj-lt"/>
              </a:rPr>
              <a:t>» («</a:t>
            </a:r>
            <a:r>
              <a:rPr lang="it-IT" sz="2400" dirty="0">
                <a:latin typeface="+mj-lt"/>
              </a:rPr>
              <a:t>Senatus Consulto</a:t>
            </a:r>
            <a:r>
              <a:rPr lang="ru-RU" sz="2400" dirty="0">
                <a:latin typeface="+mj-lt"/>
              </a:rPr>
              <a:t>»), которые </a:t>
            </a:r>
            <a:r>
              <a:rPr lang="ru-RU" sz="2400" dirty="0" smtClean="0">
                <a:latin typeface="+mj-lt"/>
              </a:rPr>
              <a:t>свидетельствуют </a:t>
            </a:r>
            <a:r>
              <a:rPr lang="ru-RU" sz="2400" dirty="0">
                <a:latin typeface="+mj-lt"/>
              </a:rPr>
              <a:t>о том, что покупательская способность соответствует номиналу монеты.</a:t>
            </a:r>
          </a:p>
        </p:txBody>
      </p:sp>
      <p:pic>
        <p:nvPicPr>
          <p:cNvPr id="3" name="Рисунок 2" descr="D:\Desktop\Монеты Древнего Рима\Процесс\IMG_93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06" y="3717032"/>
            <a:ext cx="299147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Возможные варианты использования брошюры </a:t>
            </a:r>
            <a:r>
              <a:rPr lang="ru-RU" sz="2400" b="1" dirty="0">
                <a:latin typeface="+mj-lt"/>
              </a:rPr>
              <a:t>о монетах императорского </a:t>
            </a:r>
            <a:r>
              <a:rPr lang="ru-RU" sz="2400" b="1" dirty="0" smtClean="0">
                <a:latin typeface="+mj-lt"/>
              </a:rPr>
              <a:t>Рима:</a:t>
            </a:r>
          </a:p>
          <a:p>
            <a:pPr algn="just"/>
            <a:endParaRPr lang="ru-RU" sz="24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на </a:t>
            </a:r>
            <a:r>
              <a:rPr lang="ru-RU" sz="2400" dirty="0">
                <a:latin typeface="+mj-lt"/>
              </a:rPr>
              <a:t>уроках истории при изучении курса «Истории Древнего мира» (5 класс, </a:t>
            </a:r>
            <a:r>
              <a:rPr lang="it-IT" sz="2400" dirty="0">
                <a:latin typeface="+mj-lt"/>
              </a:rPr>
              <a:t>II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полугодие);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для внеклассного чтения.</a:t>
            </a: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r>
              <a:rPr lang="ru-RU" sz="2400" b="1" dirty="0" smtClean="0">
                <a:latin typeface="+mj-lt"/>
              </a:rPr>
              <a:t>Инструкция </a:t>
            </a:r>
            <a:r>
              <a:rPr lang="ru-RU" sz="2400" b="1" dirty="0">
                <a:latin typeface="+mj-lt"/>
              </a:rPr>
              <a:t>по отливке </a:t>
            </a:r>
            <a:r>
              <a:rPr lang="ru-RU" sz="2400" b="1" dirty="0" smtClean="0">
                <a:latin typeface="+mj-lt"/>
              </a:rPr>
              <a:t>монет</a:t>
            </a:r>
            <a:r>
              <a:rPr lang="ru-RU" sz="2400" dirty="0" smtClean="0">
                <a:latin typeface="+mj-lt"/>
              </a:rPr>
              <a:t> может </a:t>
            </a:r>
            <a:r>
              <a:rPr lang="ru-RU" sz="2400" dirty="0">
                <a:latin typeface="+mj-lt"/>
              </a:rPr>
              <a:t>быть использована школьниками </a:t>
            </a:r>
            <a:r>
              <a:rPr lang="ru-RU" sz="2400" dirty="0" smtClean="0">
                <a:latin typeface="+mj-lt"/>
              </a:rPr>
              <a:t>как пособие </a:t>
            </a:r>
            <a:r>
              <a:rPr lang="ru-RU" sz="2400" dirty="0">
                <a:latin typeface="+mj-lt"/>
              </a:rPr>
              <a:t>по созданию монет и медалей по собственному </a:t>
            </a:r>
            <a:r>
              <a:rPr lang="ru-RU" sz="2400" dirty="0" smtClean="0">
                <a:latin typeface="+mj-lt"/>
              </a:rPr>
              <a:t>рисунку.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Помимо </a:t>
            </a:r>
            <a:r>
              <a:rPr lang="ru-RU" sz="2400" dirty="0">
                <a:latin typeface="+mj-lt"/>
              </a:rPr>
              <a:t>этого, </a:t>
            </a:r>
            <a:r>
              <a:rPr lang="ru-RU" sz="2400" b="1" dirty="0">
                <a:latin typeface="+mj-lt"/>
              </a:rPr>
              <a:t>брошюра и инструкция (вместе с монетой воображаемого императора)</a:t>
            </a:r>
            <a:r>
              <a:rPr lang="ru-RU" sz="2400" dirty="0">
                <a:latin typeface="+mj-lt"/>
              </a:rPr>
              <a:t> могут стать экспонатами школьного археологического музея.</a:t>
            </a:r>
          </a:p>
        </p:txBody>
      </p:sp>
    </p:spTree>
    <p:extLst>
      <p:ext uri="{BB962C8B-B14F-4D97-AF65-F5344CB8AC3E}">
        <p14:creationId xmlns:p14="http://schemas.microsoft.com/office/powerpoint/2010/main" val="34883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2780928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7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776" y="1136933"/>
            <a:ext cx="7503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Одна из наиболее интересных тем в курсе «Истории Древнего мира» — Рим периода империи. </a:t>
            </a:r>
            <a:r>
              <a:rPr lang="ru-RU" sz="2400" dirty="0" smtClean="0">
                <a:latin typeface="+mj-lt"/>
              </a:rPr>
              <a:t>Однако за рамками школьного курса остается много интересных фактов и исторических персонажей. В частности, многим школьникам хочется побольше узнать об императорах, информация о которых не входит в школьные учебники.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b="1" dirty="0" smtClean="0">
                <a:latin typeface="+mj-lt"/>
              </a:rPr>
              <a:t>Моя цель</a:t>
            </a:r>
            <a:r>
              <a:rPr lang="ru-RU" sz="2400" dirty="0" smtClean="0">
                <a:latin typeface="+mj-lt"/>
              </a:rPr>
              <a:t> - восполнить этот пробел. Для этого я </a:t>
            </a:r>
            <a:r>
              <a:rPr lang="ru-RU" sz="2400" dirty="0">
                <a:latin typeface="+mj-lt"/>
              </a:rPr>
              <a:t>изучил монеты императорского Рима и создал с их помощью портретную галерею римских императоров.</a:t>
            </a:r>
            <a:endParaRPr lang="ru-RU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5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3926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Весь материал я оформил в виде </a:t>
            </a:r>
            <a:r>
              <a:rPr lang="ru-RU" sz="2400" b="1" i="1" dirty="0">
                <a:latin typeface="+mj-lt"/>
              </a:rPr>
              <a:t>брошюры о монетах императорского </a:t>
            </a:r>
            <a:r>
              <a:rPr lang="ru-RU" sz="2400" b="1" i="1" dirty="0" smtClean="0">
                <a:latin typeface="+mj-lt"/>
              </a:rPr>
              <a:t>Рима</a:t>
            </a:r>
            <a:r>
              <a:rPr lang="ru-RU" sz="2400" b="1" i="1" dirty="0" smtClean="0">
                <a:latin typeface="+mj-lt"/>
              </a:rPr>
              <a:t>.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pic>
        <p:nvPicPr>
          <p:cNvPr id="1026" name="Picture 2" descr="D:\Desktop\Монеты Древнего Рима\Брошю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728088" cy="38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06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Помимо этого, используя технику литья, я изготовил из олова собственную монету, посвященную вымышленному древнеримскому </a:t>
            </a:r>
            <a:r>
              <a:rPr lang="ru-RU" sz="2400" dirty="0" smtClean="0">
                <a:latin typeface="+mj-lt"/>
              </a:rPr>
              <a:t>императору.</a:t>
            </a:r>
            <a:endParaRPr lang="ru-RU" sz="2400" dirty="0">
              <a:latin typeface="+mj-lt"/>
            </a:endParaRPr>
          </a:p>
        </p:txBody>
      </p:sp>
      <p:pic>
        <p:nvPicPr>
          <p:cNvPr id="4" name="Picture 2" descr="D:\Desktop\Монеты Древнего Рима\Процесс\IMG_9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82" y="2605666"/>
            <a:ext cx="4051642" cy="30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По материалам этого опыта я сделал приложение к брошюре - пошаговую </a:t>
            </a:r>
            <a:r>
              <a:rPr lang="ru-RU" sz="2400" b="1" i="1" dirty="0">
                <a:latin typeface="+mj-lt"/>
              </a:rPr>
              <a:t>инструкцию по отливке монет в домашних условиях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pic>
        <p:nvPicPr>
          <p:cNvPr id="2050" name="Picture 2" descr="D:\Desktop\Монеты Древнего Рима\Инструк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72" y="2420888"/>
            <a:ext cx="25473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57843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Почему именно монеты?</a:t>
            </a:r>
          </a:p>
          <a:p>
            <a:pPr algn="just"/>
            <a:r>
              <a:rPr lang="ru-RU" sz="2400" dirty="0" smtClean="0">
                <a:latin typeface="+mj-lt"/>
              </a:rPr>
              <a:t>Древние монеты являются свидетелями исторических событий. </a:t>
            </a:r>
            <a:r>
              <a:rPr lang="ru-RU" sz="2400" dirty="0">
                <a:latin typeface="+mj-lt"/>
              </a:rPr>
              <a:t>На аверсе монет периода Империи (вне зависимости от их достоинства) всегда помещался портрет правящего в тот момент императора. Здесь же чеканились его титулы, а также слова, прославлявшие его политику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/>
            <a:endParaRPr lang="ru-RU" sz="2400" dirty="0" smtClean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</p:txBody>
      </p:sp>
      <p:pic>
        <p:nvPicPr>
          <p:cNvPr id="3" name="Рисунок 2" descr="http://ancientrome.ru/numizm/rome/imp/domitianus/RIC016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936965"/>
            <a:ext cx="4048125" cy="201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2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Не менее важен и реверс: на оборотной стороне монеты изображались божества, с чьими качествами император хотел связать свое правление, архитектурные сооружения, возведенные в годы его правления, или даже целые исторические сцены.</a:t>
            </a:r>
          </a:p>
        </p:txBody>
      </p:sp>
      <p:pic>
        <p:nvPicPr>
          <p:cNvPr id="3" name="Рисунок 2" descr="http://ancientrome.ru/numizm/rome/imp/titus/RIC0110var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198093"/>
            <a:ext cx="5112568" cy="260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9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Первым </a:t>
            </a:r>
            <a:r>
              <a:rPr lang="ru-RU" sz="2400" dirty="0">
                <a:latin typeface="+mj-lt"/>
              </a:rPr>
              <a:t>римлянином, еще при жизни удостоившимся портрета на государственной </a:t>
            </a:r>
            <a:r>
              <a:rPr lang="ru-RU" sz="2400" dirty="0" smtClean="0">
                <a:latin typeface="+mj-lt"/>
              </a:rPr>
              <a:t>монете стал Гай Юлий Цезарь - диктатор, положивший </a:t>
            </a:r>
            <a:r>
              <a:rPr lang="ru-RU" sz="2400" dirty="0">
                <a:latin typeface="+mj-lt"/>
              </a:rPr>
              <a:t>начало Римской </a:t>
            </a:r>
            <a:r>
              <a:rPr lang="ru-RU" sz="2400" dirty="0" smtClean="0">
                <a:latin typeface="+mj-lt"/>
              </a:rPr>
              <a:t>Империи.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endParaRPr lang="ru-RU" sz="2400" dirty="0" smtClean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Монета с портретом Гая Юлия Цезаря была выпущена незадолго до его насильственной смерти</a:t>
            </a:r>
            <a:r>
              <a:rPr lang="ru-RU" sz="2400" dirty="0" smtClean="0">
                <a:latin typeface="+mj-lt"/>
              </a:rPr>
              <a:t>.  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 descr="https://grammidistoria.files.wordpress.com/2010/06/ces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52" y="2708920"/>
            <a:ext cx="1977752" cy="1873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1126485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В</a:t>
            </a:r>
            <a:r>
              <a:rPr lang="ru-RU" sz="2400" dirty="0" smtClean="0">
                <a:latin typeface="+mj-lt"/>
              </a:rPr>
              <a:t> моей брошюре описаны монеты, выпущенные при жизни первых двенадцати императоров, чьи биографии приведены в </a:t>
            </a:r>
            <a:r>
              <a:rPr lang="ru-RU" sz="2400" b="1" dirty="0" smtClean="0">
                <a:latin typeface="+mj-lt"/>
              </a:rPr>
              <a:t>«Жизнях двенадцати цезарей» Гая </a:t>
            </a:r>
            <a:r>
              <a:rPr lang="ru-RU" sz="2400" b="1" dirty="0" err="1" smtClean="0">
                <a:latin typeface="+mj-lt"/>
              </a:rPr>
              <a:t>Светония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Транквилла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</p:txBody>
      </p:sp>
      <p:pic>
        <p:nvPicPr>
          <p:cNvPr id="3074" name="Picture 2" descr="D:\Desktop\Gaj_Svetonij_Trankvill__Zhizn_dvenadtsati_tsezar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924944"/>
            <a:ext cx="190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ysClr val="windowText" lastClr="000000"/>
      </a:dk1>
      <a:lt1>
        <a:srgbClr val="E5E5E5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176</TotalTime>
  <Words>387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МОНЕТЫ ДРЕВНЕГО РИМА: ПОРТРЕТНАЯ ГАЛЕРЕЯ РИМСКИХ ИМПЕРАТОРОВ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МОНЕТЫ ДРЕВНЕГО РИМА: ПОРТРЕТНАЯ ГАЛЕРЕЯ РИМСКИХ ИМПЕРАТОРОВ</dc:title>
  <dc:creator>Ekaterina</dc:creator>
  <cp:lastModifiedBy>Ekaterina</cp:lastModifiedBy>
  <cp:revision>17</cp:revision>
  <dcterms:created xsi:type="dcterms:W3CDTF">2014-12-21T15:33:19Z</dcterms:created>
  <dcterms:modified xsi:type="dcterms:W3CDTF">2014-12-21T19:24:03Z</dcterms:modified>
</cp:coreProperties>
</file>