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7C62E-E3DA-4ACA-B44A-333191B27614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CAFA21-8602-463D-BAA0-EAFF67DBEEAA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Классические</a:t>
          </a:r>
          <a:r>
            <a:rPr lang="ru-RU" dirty="0" smtClean="0"/>
            <a:t> </a:t>
          </a:r>
          <a:endParaRPr lang="ru-RU" dirty="0"/>
        </a:p>
      </dgm:t>
    </dgm:pt>
    <dgm:pt modelId="{6090733E-2678-4C47-971E-6342774B8947}" type="parTrans" cxnId="{E1571829-4E9F-44DB-9726-D33F48AC84CB}">
      <dgm:prSet/>
      <dgm:spPr/>
      <dgm:t>
        <a:bodyPr/>
        <a:lstStyle/>
        <a:p>
          <a:endParaRPr lang="ru-RU"/>
        </a:p>
      </dgm:t>
    </dgm:pt>
    <dgm:pt modelId="{14D39FB3-CE0A-4869-A017-631F249BB555}" type="sibTrans" cxnId="{E1571829-4E9F-44DB-9726-D33F48AC84CB}">
      <dgm:prSet/>
      <dgm:spPr/>
      <dgm:t>
        <a:bodyPr/>
        <a:lstStyle/>
        <a:p>
          <a:endParaRPr lang="ru-RU"/>
        </a:p>
      </dgm:t>
    </dgm:pt>
    <dgm:pt modelId="{35813CAD-42AA-487B-A7C7-74A42CDF0C0D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Графические</a:t>
          </a:r>
          <a:endParaRPr lang="ru-RU" dirty="0">
            <a:solidFill>
              <a:srgbClr val="FF0000"/>
            </a:solidFill>
          </a:endParaRPr>
        </a:p>
      </dgm:t>
    </dgm:pt>
    <dgm:pt modelId="{CE2FE43A-6B6F-4326-92FB-39FDC6489BF4}" type="parTrans" cxnId="{ED3CEDE5-DFD1-40F6-A3B3-A65B8B03E696}">
      <dgm:prSet/>
      <dgm:spPr/>
      <dgm:t>
        <a:bodyPr/>
        <a:lstStyle/>
        <a:p>
          <a:endParaRPr lang="ru-RU"/>
        </a:p>
      </dgm:t>
    </dgm:pt>
    <dgm:pt modelId="{77FE3245-A7F4-4093-BB2A-8EB6DE8D3531}" type="sibTrans" cxnId="{ED3CEDE5-DFD1-40F6-A3B3-A65B8B03E696}">
      <dgm:prSet/>
      <dgm:spPr/>
      <dgm:t>
        <a:bodyPr/>
        <a:lstStyle/>
        <a:p>
          <a:endParaRPr lang="ru-RU"/>
        </a:p>
      </dgm:t>
    </dgm:pt>
    <dgm:pt modelId="{07F37088-DD4D-432F-8E9B-CCA8D14C5E2D}" type="pres">
      <dgm:prSet presAssocID="{F497C62E-E3DA-4ACA-B44A-333191B27614}" presName="Name0" presStyleCnt="0">
        <dgm:presLayoutVars>
          <dgm:dir/>
          <dgm:resizeHandles val="exact"/>
        </dgm:presLayoutVars>
      </dgm:prSet>
      <dgm:spPr/>
    </dgm:pt>
    <dgm:pt modelId="{5B38A027-E8E9-425A-885D-8C31B53C8A5F}" type="pres">
      <dgm:prSet presAssocID="{A3CAFA21-8602-463D-BAA0-EAFF67DBEEAA}" presName="composite" presStyleCnt="0"/>
      <dgm:spPr/>
    </dgm:pt>
    <dgm:pt modelId="{89ECA517-D95E-4891-9731-33DF540C3B0B}" type="pres">
      <dgm:prSet presAssocID="{A3CAFA21-8602-463D-BAA0-EAFF67DBEEAA}" presName="rect1" presStyleLbl="bgShp" presStyleIdx="0" presStyleCnt="2" custLinFactNeighborY="88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A3E814DF-A320-4446-9B77-C0B39E95F981}" type="pres">
      <dgm:prSet presAssocID="{A3CAFA21-8602-463D-BAA0-EAFF67DBEEAA}" presName="rect2" presStyleLbl="tr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2E4F5-858F-4474-AEAE-4E88F716AB86}" type="pres">
      <dgm:prSet presAssocID="{14D39FB3-CE0A-4869-A017-631F249BB555}" presName="sibTrans" presStyleCnt="0"/>
      <dgm:spPr/>
    </dgm:pt>
    <dgm:pt modelId="{21383915-23BE-457A-A59E-9168B17BD28F}" type="pres">
      <dgm:prSet presAssocID="{35813CAD-42AA-487B-A7C7-74A42CDF0C0D}" presName="composite" presStyleCnt="0"/>
      <dgm:spPr/>
    </dgm:pt>
    <dgm:pt modelId="{EAA13E5F-7757-4959-B825-AABC350769E7}" type="pres">
      <dgm:prSet presAssocID="{35813CAD-42AA-487B-A7C7-74A42CDF0C0D}" presName="rect1" presStyleLbl="bgShp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08538803-BE71-4235-A6C3-0F22FD00F781}" type="pres">
      <dgm:prSet presAssocID="{35813CAD-42AA-487B-A7C7-74A42CDF0C0D}" presName="rect2" presStyleLbl="trBgShp" presStyleIdx="1" presStyleCnt="2">
        <dgm:presLayoutVars>
          <dgm:bulletEnabled val="1"/>
        </dgm:presLayoutVars>
      </dgm:prSet>
      <dgm:spPr/>
    </dgm:pt>
  </dgm:ptLst>
  <dgm:cxnLst>
    <dgm:cxn modelId="{884AC578-7720-4CE0-BB12-21EA6CAA48EB}" type="presOf" srcId="{35813CAD-42AA-487B-A7C7-74A42CDF0C0D}" destId="{08538803-BE71-4235-A6C3-0F22FD00F781}" srcOrd="0" destOrd="0" presId="urn:microsoft.com/office/officeart/2008/layout/BendingPictureSemiTransparentText"/>
    <dgm:cxn modelId="{13D537E2-2294-4BDD-A1B9-78FBC6DBA4EC}" type="presOf" srcId="{F497C62E-E3DA-4ACA-B44A-333191B27614}" destId="{07F37088-DD4D-432F-8E9B-CCA8D14C5E2D}" srcOrd="0" destOrd="0" presId="urn:microsoft.com/office/officeart/2008/layout/BendingPictureSemiTransparentText"/>
    <dgm:cxn modelId="{E1571829-4E9F-44DB-9726-D33F48AC84CB}" srcId="{F497C62E-E3DA-4ACA-B44A-333191B27614}" destId="{A3CAFA21-8602-463D-BAA0-EAFF67DBEEAA}" srcOrd="0" destOrd="0" parTransId="{6090733E-2678-4C47-971E-6342774B8947}" sibTransId="{14D39FB3-CE0A-4869-A017-631F249BB555}"/>
    <dgm:cxn modelId="{C4AD6E5D-5AEF-4A5F-8F5F-960BDCA9EEE6}" type="presOf" srcId="{A3CAFA21-8602-463D-BAA0-EAFF67DBEEAA}" destId="{A3E814DF-A320-4446-9B77-C0B39E95F981}" srcOrd="0" destOrd="0" presId="urn:microsoft.com/office/officeart/2008/layout/BendingPictureSemiTransparentText"/>
    <dgm:cxn modelId="{ED3CEDE5-DFD1-40F6-A3B3-A65B8B03E696}" srcId="{F497C62E-E3DA-4ACA-B44A-333191B27614}" destId="{35813CAD-42AA-487B-A7C7-74A42CDF0C0D}" srcOrd="1" destOrd="0" parTransId="{CE2FE43A-6B6F-4326-92FB-39FDC6489BF4}" sibTransId="{77FE3245-A7F4-4093-BB2A-8EB6DE8D3531}"/>
    <dgm:cxn modelId="{09C1A207-4D98-4B24-9E1B-D081DF705D03}" type="presParOf" srcId="{07F37088-DD4D-432F-8E9B-CCA8D14C5E2D}" destId="{5B38A027-E8E9-425A-885D-8C31B53C8A5F}" srcOrd="0" destOrd="0" presId="urn:microsoft.com/office/officeart/2008/layout/BendingPictureSemiTransparentText"/>
    <dgm:cxn modelId="{D36F1A89-7578-47BD-83B2-55966C1B611E}" type="presParOf" srcId="{5B38A027-E8E9-425A-885D-8C31B53C8A5F}" destId="{89ECA517-D95E-4891-9731-33DF540C3B0B}" srcOrd="0" destOrd="0" presId="urn:microsoft.com/office/officeart/2008/layout/BendingPictureSemiTransparentText"/>
    <dgm:cxn modelId="{C81C7EFB-1978-46AA-BAFC-5D6FFCACEA7E}" type="presParOf" srcId="{5B38A027-E8E9-425A-885D-8C31B53C8A5F}" destId="{A3E814DF-A320-4446-9B77-C0B39E95F981}" srcOrd="1" destOrd="0" presId="urn:microsoft.com/office/officeart/2008/layout/BendingPictureSemiTransparentText"/>
    <dgm:cxn modelId="{24CB3E44-FD7A-4F70-B119-7B28131783FA}" type="presParOf" srcId="{07F37088-DD4D-432F-8E9B-CCA8D14C5E2D}" destId="{C482E4F5-858F-4474-AEAE-4E88F716AB86}" srcOrd="1" destOrd="0" presId="urn:microsoft.com/office/officeart/2008/layout/BendingPictureSemiTransparentText"/>
    <dgm:cxn modelId="{28FDF32E-3962-4300-BBEE-D43A90D680C1}" type="presParOf" srcId="{07F37088-DD4D-432F-8E9B-CCA8D14C5E2D}" destId="{21383915-23BE-457A-A59E-9168B17BD28F}" srcOrd="2" destOrd="0" presId="urn:microsoft.com/office/officeart/2008/layout/BendingPictureSemiTransparentText"/>
    <dgm:cxn modelId="{8391F0E5-1072-43E5-8165-A58A98AB63DA}" type="presParOf" srcId="{21383915-23BE-457A-A59E-9168B17BD28F}" destId="{EAA13E5F-7757-4959-B825-AABC350769E7}" srcOrd="0" destOrd="0" presId="urn:microsoft.com/office/officeart/2008/layout/BendingPictureSemiTransparentText"/>
    <dgm:cxn modelId="{A2B64871-D9DC-4020-89AD-D9B2E98890A2}" type="presParOf" srcId="{21383915-23BE-457A-A59E-9168B17BD28F}" destId="{08538803-BE71-4235-A6C3-0F22FD00F781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CA517-D95E-4891-9731-33DF540C3B0B}">
      <dsp:nvSpPr>
        <dsp:cNvPr id="0" name=""/>
        <dsp:cNvSpPr/>
      </dsp:nvSpPr>
      <dsp:spPr>
        <a:xfrm>
          <a:off x="3566" y="446094"/>
          <a:ext cx="3264052" cy="27976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814DF-A320-4446-9B77-C0B39E95F981}">
      <dsp:nvSpPr>
        <dsp:cNvPr id="0" name=""/>
        <dsp:cNvSpPr/>
      </dsp:nvSpPr>
      <dsp:spPr>
        <a:xfrm>
          <a:off x="3566" y="2379626"/>
          <a:ext cx="3264052" cy="671442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FF0000"/>
              </a:solidFill>
            </a:rPr>
            <a:t>Классические</a:t>
          </a:r>
          <a:r>
            <a:rPr lang="ru-RU" sz="3500" kern="1200" dirty="0" smtClean="0"/>
            <a:t> </a:t>
          </a:r>
          <a:endParaRPr lang="ru-RU" sz="3500" kern="1200" dirty="0"/>
        </a:p>
      </dsp:txBody>
      <dsp:txXfrm>
        <a:off x="3566" y="2379626"/>
        <a:ext cx="3264052" cy="671442"/>
      </dsp:txXfrm>
    </dsp:sp>
    <dsp:sp modelId="{EAA13E5F-7757-4959-B825-AABC350769E7}">
      <dsp:nvSpPr>
        <dsp:cNvPr id="0" name=""/>
        <dsp:cNvSpPr/>
      </dsp:nvSpPr>
      <dsp:spPr>
        <a:xfrm>
          <a:off x="3600541" y="421251"/>
          <a:ext cx="3264052" cy="279767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38803-BE71-4235-A6C3-0F22FD00F781}">
      <dsp:nvSpPr>
        <dsp:cNvPr id="0" name=""/>
        <dsp:cNvSpPr/>
      </dsp:nvSpPr>
      <dsp:spPr>
        <a:xfrm>
          <a:off x="3600541" y="2379626"/>
          <a:ext cx="3264052" cy="671442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FF0000"/>
              </a:solidFill>
            </a:rPr>
            <a:t>Графические</a:t>
          </a:r>
          <a:endParaRPr lang="ru-RU" sz="3500" kern="1200" dirty="0">
            <a:solidFill>
              <a:srgbClr val="FF0000"/>
            </a:solidFill>
          </a:endParaRPr>
        </a:p>
      </dsp:txBody>
      <dsp:txXfrm>
        <a:off x="3600541" y="2379626"/>
        <a:ext cx="3264052" cy="671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35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07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61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22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9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7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97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8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49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61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18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368D8-88D5-496C-92BA-77FD1912EDB7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64DEB-3037-4DFA-90FC-8D171D16B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4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5954" y="1244283"/>
            <a:ext cx="9144000" cy="2387600"/>
          </a:xfrm>
        </p:spPr>
        <p:txBody>
          <a:bodyPr/>
          <a:lstStyle/>
          <a:p>
            <a:r>
              <a:rPr lang="ru-RU" dirty="0" smtClean="0"/>
              <a:t>Смайлики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2377" y="4385809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Руководитель проекта: Макаренко </a:t>
            </a:r>
            <a:r>
              <a:rPr lang="ru-RU" dirty="0" smtClean="0"/>
              <a:t>Марина</a:t>
            </a:r>
          </a:p>
          <a:p>
            <a:pPr algn="r"/>
            <a:r>
              <a:rPr lang="ru-RU" dirty="0" smtClean="0"/>
              <a:t>Участник: </a:t>
            </a:r>
            <a:r>
              <a:rPr lang="ru-RU" dirty="0" err="1" smtClean="0"/>
              <a:t>Худолеева</a:t>
            </a:r>
            <a:r>
              <a:rPr lang="ru-RU" dirty="0" smtClean="0"/>
              <a:t> </a:t>
            </a:r>
            <a:r>
              <a:rPr lang="ru-RU" dirty="0" smtClean="0"/>
              <a:t>Ольга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Консультант: Олешко М.А.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9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«</a:t>
            </a:r>
            <a:r>
              <a:rPr lang="en-US" dirty="0" smtClean="0"/>
              <a:t>Smile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102531" cy="4351338"/>
          </a:xfrm>
        </p:spPr>
        <p:txBody>
          <a:bodyPr/>
          <a:lstStyle/>
          <a:p>
            <a:pPr algn="just"/>
            <a:r>
              <a:rPr lang="ru-RU" dirty="0"/>
              <a:t>Смайлик, </a:t>
            </a:r>
            <a:r>
              <a:rPr lang="ru-RU" dirty="0" err="1"/>
              <a:t>смайл</a:t>
            </a:r>
            <a:r>
              <a:rPr lang="ru-RU" dirty="0"/>
              <a:t> (англ. </a:t>
            </a:r>
            <a:r>
              <a:rPr lang="ru-RU" dirty="0" err="1"/>
              <a:t>smile</a:t>
            </a:r>
            <a:r>
              <a:rPr lang="ru-RU" dirty="0" smtClean="0"/>
              <a:t>), </a:t>
            </a:r>
            <a:r>
              <a:rPr lang="ru-RU" dirty="0" err="1" smtClean="0"/>
              <a:t>эмотикон</a:t>
            </a:r>
            <a:r>
              <a:rPr lang="ru-RU" dirty="0" smtClean="0"/>
              <a:t> </a:t>
            </a:r>
            <a:r>
              <a:rPr lang="ru-RU" dirty="0"/>
              <a:t>(англ. </a:t>
            </a:r>
            <a:r>
              <a:rPr lang="ru-RU" dirty="0" err="1"/>
              <a:t>emoticon</a:t>
            </a:r>
            <a:r>
              <a:rPr lang="ru-RU" dirty="0"/>
              <a:t>), </a:t>
            </a:r>
            <a:r>
              <a:rPr lang="ru-RU" dirty="0" err="1"/>
              <a:t>стикер</a:t>
            </a:r>
            <a:r>
              <a:rPr lang="ru-RU" dirty="0"/>
              <a:t> (англ. </a:t>
            </a:r>
            <a:r>
              <a:rPr lang="ru-RU" dirty="0" err="1"/>
              <a:t>sticker</a:t>
            </a:r>
            <a:r>
              <a:rPr lang="ru-RU" dirty="0"/>
              <a:t>) – это идеограмма, изображающая эмоцию. Она состоит из различных символов, в том числе и служебных.</a:t>
            </a:r>
            <a:endParaRPr lang="ru-RU" dirty="0"/>
          </a:p>
        </p:txBody>
      </p:sp>
      <p:pic>
        <p:nvPicPr>
          <p:cNvPr id="1026" name="Picture 2" descr="Apple отметила Международный день эмодзи, представив более 70 новых смайлов  и заменив фото руководителей на сайте на Memoji - ITC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64" y="1690688"/>
            <a:ext cx="3687762" cy="368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9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смайлик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645" y="3857896"/>
            <a:ext cx="11241909" cy="218412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Первую эмоцию электронным путем передал Кевин Макензи в 1979 году. Он тогда написал так 19 сентября 1982 года профессор Университета Карнеги-</a:t>
            </a:r>
            <a:r>
              <a:rPr lang="ru-RU" dirty="0" err="1"/>
              <a:t>Меллона</a:t>
            </a:r>
            <a:r>
              <a:rPr lang="ru-RU" dirty="0"/>
              <a:t> Скотт </a:t>
            </a:r>
            <a:r>
              <a:rPr lang="ru-RU" dirty="0" err="1"/>
              <a:t>Фэхлман</a:t>
            </a:r>
            <a:r>
              <a:rPr lang="ru-RU" dirty="0"/>
              <a:t> добавил ему «глаза» и создал уже привычный и популярный </a:t>
            </a:r>
            <a:r>
              <a:rPr lang="ru-RU" dirty="0" smtClean="0"/>
              <a:t>смайлик. 19 </a:t>
            </a:r>
            <a:r>
              <a:rPr lang="ru-RU" dirty="0"/>
              <a:t>сентября отмечается необычный праздник – день рождения дружелюбного электронного символа – день рождения «Смайлика». -)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148" y="504006"/>
            <a:ext cx="5522555" cy="309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0191"/>
          <a:stretch/>
        </p:blipFill>
        <p:spPr>
          <a:xfrm>
            <a:off x="809270" y="505100"/>
            <a:ext cx="8282479" cy="43039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8469" y="4809032"/>
            <a:ext cx="109835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212121"/>
                </a:solidFill>
                <a:latin typeface="PT Sans Regular"/>
              </a:rPr>
              <a:t>Перевод </a:t>
            </a:r>
            <a:r>
              <a:rPr lang="ru-RU" sz="2000" dirty="0">
                <a:solidFill>
                  <a:srgbClr val="212121"/>
                </a:solidFill>
                <a:latin typeface="PT Sans Regular"/>
              </a:rPr>
              <a:t>на русский язык звучит примерно так</a:t>
            </a:r>
            <a:r>
              <a:rPr lang="ru-RU" sz="2000" dirty="0" smtClean="0">
                <a:solidFill>
                  <a:srgbClr val="212121"/>
                </a:solidFill>
                <a:latin typeface="PT Sans Regular"/>
              </a:rPr>
              <a:t>: "</a:t>
            </a:r>
            <a:r>
              <a:rPr lang="ru-RU" sz="2000" dirty="0">
                <a:solidFill>
                  <a:srgbClr val="212121"/>
                </a:solidFill>
                <a:latin typeface="PT Sans Regular"/>
              </a:rPr>
              <a:t>Я предлагаю использовать вот такую последовательность символов для обозначения шутливых сообщений: :-). Читать следует сбоку. На самом деле, с учетом нынешних событий, более уместно выделять сообщения, которые не являются шутками. Для этого используйте :-("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87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Разновидности смайликов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Эмо́тикон</a:t>
            </a:r>
            <a:r>
              <a:rPr lang="ru-RU" dirty="0"/>
              <a:t> (англ. </a:t>
            </a:r>
            <a:r>
              <a:rPr lang="ru-RU" dirty="0" err="1"/>
              <a:t>emoticon</a:t>
            </a:r>
            <a:r>
              <a:rPr lang="ru-RU" dirty="0"/>
              <a:t>, </a:t>
            </a:r>
            <a:r>
              <a:rPr lang="ru-RU" dirty="0" err="1"/>
              <a:t>emotion</a:t>
            </a:r>
            <a:r>
              <a:rPr lang="ru-RU" dirty="0"/>
              <a:t> </a:t>
            </a:r>
            <a:r>
              <a:rPr lang="ru-RU" dirty="0" err="1"/>
              <a:t>icon</a:t>
            </a:r>
            <a:r>
              <a:rPr lang="ru-RU" dirty="0"/>
              <a:t> — иконка с эмоцией), </a:t>
            </a:r>
            <a:r>
              <a:rPr lang="ru-RU" dirty="0" err="1"/>
              <a:t>эмотико́нка</a:t>
            </a:r>
            <a:r>
              <a:rPr lang="ru-RU" dirty="0"/>
              <a:t>, </a:t>
            </a:r>
            <a:r>
              <a:rPr lang="ru-RU" dirty="0" err="1"/>
              <a:t>эмоцико́нка</a:t>
            </a:r>
            <a:r>
              <a:rPr lang="ru-RU" dirty="0"/>
              <a:t> — пиктограмма, изображающая эмоцию; чаще всего составляется из типографских знаков</a:t>
            </a:r>
            <a:r>
              <a:rPr lang="ru-RU" dirty="0" smtClean="0"/>
              <a:t>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59320895"/>
              </p:ext>
            </p:extLst>
          </p:nvPr>
        </p:nvGraphicFramePr>
        <p:xfrm>
          <a:off x="3291840" y="2751909"/>
          <a:ext cx="6868160" cy="364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10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697" y="728345"/>
            <a:ext cx="8035834" cy="4351338"/>
          </a:xfrm>
        </p:spPr>
        <p:txBody>
          <a:bodyPr/>
          <a:lstStyle/>
          <a:p>
            <a:pPr algn="just"/>
            <a:r>
              <a:rPr lang="ru-RU" dirty="0"/>
              <a:t>Первый набор символов </a:t>
            </a:r>
            <a:r>
              <a:rPr lang="en-US" dirty="0" smtClean="0"/>
              <a:t>Emoji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«</a:t>
            </a:r>
            <a:r>
              <a:rPr lang="ru-RU" dirty="0" err="1" smtClean="0"/>
              <a:t>эмоджи</a:t>
            </a:r>
            <a:r>
              <a:rPr lang="ru-RU" dirty="0" smtClean="0"/>
              <a:t>», </a:t>
            </a:r>
            <a:r>
              <a:rPr lang="ru-RU" dirty="0" smtClean="0"/>
              <a:t>от </a:t>
            </a:r>
            <a:r>
              <a:rPr lang="ru-RU" dirty="0"/>
              <a:t>японских "картинка" и "символ") разработал в 1999 году японский программист </a:t>
            </a:r>
            <a:r>
              <a:rPr lang="ru-RU" dirty="0" err="1"/>
              <a:t>Сигетака</a:t>
            </a:r>
            <a:r>
              <a:rPr lang="ru-RU" dirty="0"/>
              <a:t> </a:t>
            </a:r>
            <a:r>
              <a:rPr lang="ru-RU" dirty="0" err="1"/>
              <a:t>Курита</a:t>
            </a:r>
            <a:r>
              <a:rPr lang="ru-RU" dirty="0"/>
              <a:t>. В отличие от </a:t>
            </a:r>
            <a:r>
              <a:rPr lang="ru-RU" dirty="0" err="1"/>
              <a:t>эмотиконов</a:t>
            </a:r>
            <a:r>
              <a:rPr lang="ru-RU" dirty="0"/>
              <a:t>, составляемых из типографских знаков, его </a:t>
            </a:r>
            <a:r>
              <a:rPr lang="ru-RU" dirty="0" err="1"/>
              <a:t>эмодзи</a:t>
            </a:r>
            <a:r>
              <a:rPr lang="ru-RU" dirty="0"/>
              <a:t> представляют собой язык, где используются пиксельные картинки. </a:t>
            </a:r>
            <a:r>
              <a:rPr lang="ru-RU" dirty="0" err="1"/>
              <a:t>Эмодзи</a:t>
            </a:r>
            <a:r>
              <a:rPr lang="ru-RU" dirty="0"/>
              <a:t>, включенные в стандарт кодирования символов </a:t>
            </a:r>
            <a:r>
              <a:rPr lang="ru-RU" dirty="0" err="1"/>
              <a:t>Unicode</a:t>
            </a:r>
            <a:r>
              <a:rPr lang="ru-RU" dirty="0"/>
              <a:t>, стали универсальным языком </a:t>
            </a:r>
            <a:r>
              <a:rPr lang="ru-RU" dirty="0" smtClean="0"/>
              <a:t>общения </a:t>
            </a:r>
            <a:r>
              <a:rPr lang="ru-RU" dirty="0"/>
              <a:t>в </a:t>
            </a:r>
            <a:r>
              <a:rPr lang="ru-RU" dirty="0" smtClean="0"/>
              <a:t>мессенджерах.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239" y="4641497"/>
            <a:ext cx="2857500" cy="16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979" y="799928"/>
            <a:ext cx="2735190" cy="355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948" y="719636"/>
            <a:ext cx="10515600" cy="4351338"/>
          </a:xfrm>
        </p:spPr>
        <p:txBody>
          <a:bodyPr/>
          <a:lstStyle/>
          <a:p>
            <a:pPr algn="just"/>
            <a:r>
              <a:rPr lang="ru-RU" dirty="0" err="1"/>
              <a:t>Сигетаке</a:t>
            </a:r>
            <a:r>
              <a:rPr lang="ru-RU" dirty="0"/>
              <a:t> Курите и в голову не пришло, что на </a:t>
            </a:r>
            <a:r>
              <a:rPr lang="ru-RU" dirty="0" err="1"/>
              <a:t>эмодзи</a:t>
            </a:r>
            <a:r>
              <a:rPr lang="ru-RU" dirty="0"/>
              <a:t> можно делать деньги. Таким человеком стал немец Марко </a:t>
            </a:r>
            <a:r>
              <a:rPr lang="ru-RU" dirty="0" err="1"/>
              <a:t>Хюсгес</a:t>
            </a:r>
            <a:r>
              <a:rPr lang="ru-RU" dirty="0"/>
              <a:t>. Несколько лет назад он открыл компанию, которая обзавелась юридическими правами на </a:t>
            </a:r>
            <a:r>
              <a:rPr lang="ru-RU" dirty="0" err="1"/>
              <a:t>эмодзи</a:t>
            </a:r>
            <a:r>
              <a:rPr lang="ru-RU" dirty="0"/>
              <a:t>. </a:t>
            </a:r>
            <a:r>
              <a:rPr lang="ru-RU" dirty="0" err="1"/>
              <a:t>Хюсгес</a:t>
            </a:r>
            <a:r>
              <a:rPr lang="ru-RU" dirty="0"/>
              <a:t> продает лицензии на использование смайликов на одежде, упаковках и прочем. У него уже более 350 лицензиатов. В их числе американская кинокомпания </a:t>
            </a:r>
            <a:r>
              <a:rPr lang="ru-RU" dirty="0" err="1"/>
              <a:t>Sony</a:t>
            </a:r>
            <a:r>
              <a:rPr lang="ru-RU" dirty="0"/>
              <a:t> </a:t>
            </a:r>
            <a:r>
              <a:rPr lang="ru-RU" dirty="0" err="1"/>
              <a:t>Pictures</a:t>
            </a:r>
            <a:r>
              <a:rPr lang="ru-RU" dirty="0"/>
              <a:t> </a:t>
            </a:r>
            <a:r>
              <a:rPr lang="ru-RU" dirty="0" err="1"/>
              <a:t>Entertainment</a:t>
            </a:r>
            <a:r>
              <a:rPr lang="ru-RU" dirty="0"/>
              <a:t>.</a:t>
            </a:r>
          </a:p>
        </p:txBody>
      </p:sp>
      <p:pic>
        <p:nvPicPr>
          <p:cNvPr id="3074" name="Picture 2" descr="Как искать Emoji в Gboard клавиатуре Android | Полезные стать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755" y="3846239"/>
            <a:ext cx="1959429" cy="195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11" y="3782014"/>
            <a:ext cx="2087880" cy="20878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34300" t="16015" r="32250"/>
          <a:stretch/>
        </p:blipFill>
        <p:spPr>
          <a:xfrm>
            <a:off x="4371703" y="3582941"/>
            <a:ext cx="2429692" cy="261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нужны «смайлики»?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Маленький символ «Смайлик», который может передавать эмоциональное состояние, </a:t>
            </a:r>
            <a:r>
              <a:rPr lang="ru-RU" dirty="0"/>
              <a:t>стал неизменным атрибутом электронного </a:t>
            </a:r>
            <a:r>
              <a:rPr lang="ru-RU" dirty="0" smtClean="0"/>
              <a:t>общения. Этими символами пользуются абсолютно все, от школьников до бабушек.</a:t>
            </a:r>
          </a:p>
          <a:p>
            <a:r>
              <a:rPr lang="ru-RU" dirty="0" smtClean="0"/>
              <a:t> «</a:t>
            </a:r>
            <a:r>
              <a:rPr lang="ru-RU" dirty="0"/>
              <a:t>Смайлик» заменяет то, чего не </a:t>
            </a:r>
            <a:r>
              <a:rPr lang="ru-RU" dirty="0" smtClean="0"/>
              <a:t>хватает </a:t>
            </a:r>
            <a:r>
              <a:rPr lang="ru-RU" dirty="0"/>
              <a:t>в общении посредством чата или электронной почты -интонацию голоса и мимику. «Смайлики» помогают лучше понять собеседника, уловить его настроение, в конце концов, они просто забавные и вызывают положительные эмоции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Однако </a:t>
            </a:r>
            <a:r>
              <a:rPr lang="ru-RU" dirty="0"/>
              <a:t>все </a:t>
            </a:r>
            <a:r>
              <a:rPr lang="ru-RU" dirty="0" smtClean="0"/>
              <a:t>хорошо </a:t>
            </a:r>
            <a:r>
              <a:rPr lang="ru-RU" dirty="0"/>
              <a:t>в меру, ведь если переусердствовать с использованием </a:t>
            </a:r>
            <a:r>
              <a:rPr lang="ru-RU" dirty="0" err="1"/>
              <a:t>смайлов</a:t>
            </a:r>
            <a:r>
              <a:rPr lang="ru-RU" dirty="0"/>
              <a:t>, можно добиться </a:t>
            </a:r>
            <a:r>
              <a:rPr lang="ru-RU" dirty="0" smtClean="0"/>
              <a:t>противоположного эффекта.</a:t>
            </a:r>
          </a:p>
          <a:p>
            <a:r>
              <a:rPr lang="ru-RU" dirty="0" smtClean="0"/>
              <a:t> Используйте «смайлики» аккуратно </a:t>
            </a:r>
            <a:r>
              <a:rPr lang="ru-RU" dirty="0"/>
              <a:t>и четко излагайте свои мысли – чем яснее будет изложено то, что Вы хотите донести, тем лучше и быстрее собеседник поймет </a:t>
            </a:r>
            <a:r>
              <a:rPr lang="ru-RU" dirty="0" smtClean="0"/>
              <a:t>Вас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96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Тайный смысл </a:t>
            </a:r>
            <a:r>
              <a:rPr lang="en-US" dirty="0" smtClean="0"/>
              <a:t>Emoji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0094" y="1460893"/>
            <a:ext cx="3740739" cy="349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vsetyah.ru/wp-content/uploads/2019/09/13-%D0%94%D0%B5%D0%B2%D1%83%D1%88%D0%BA%D0%B0-%D1%81-%D1%80%D1%83%D0%BA%D0%B0%D0%BC%D0%B8-%D0%BD%D0%B0%D0%B4-%D0%B3%D0%BE%D0%BB%D0%BE%D0%B2%D0%BE%D0%B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79" y="1932685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49013" y="3456686"/>
            <a:ext cx="1979933" cy="1384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Montserrat"/>
              </a:rPr>
              <a:t>Руки за голову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Думаешь, девушка в панике? На самом деле, у неё всё «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ок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»: руки над головой образуют букву «о», а туловище с ногами – букву «к».</a:t>
            </a:r>
            <a:endParaRPr kumimoji="0" lang="ru-RU" altLang="ru-RU" sz="9600" b="0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Montserra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62032" y="5044468"/>
            <a:ext cx="2940531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Montserrat"/>
              </a:rPr>
              <a:t>Маникюр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Кроме процесса покраски ногтей этот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смайл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 означает несколько эмоций. Во-первых, его используют в значении «идеально». Во-вторых, чтобы придать сообщению оттенок надменности. То же, что помахать указательным пальцем или смахнуть что-то невидимое с плеча.</a:t>
            </a:r>
            <a:endParaRPr kumimoji="0" lang="ru-RU" altLang="ru-RU" sz="12700" b="0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Montserrat"/>
            </a:endParaRPr>
          </a:p>
        </p:txBody>
      </p:sp>
      <p:pic>
        <p:nvPicPr>
          <p:cNvPr id="2058" name="Picture 10" descr="https://vsetyah.ru/wp-content/uploads/2019/09/5-%D0%BC%D0%B0%D0%BD%D0%B8%D0%BA%D1%8E%D1%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032" y="3019155"/>
            <a:ext cx="30384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8750833" y="4103368"/>
            <a:ext cx="3092824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Montserrat"/>
              </a:rPr>
              <a:t>Козел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Если тебе прислали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эмозди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 козла, не спеши обижаться – возможно, это комплимент.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По-английский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 козёл –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goat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. Поэтому в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смайле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 шифруется аббревиатура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Greatest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of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All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Time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Montserrat"/>
              </a:rPr>
              <a:t>, что переводится как «величайший человек всех времён». За рубежом его часто используют в адрес высококвалифицированных специалистов. Получил козла – значит, ты лучший в своём деле.</a:t>
            </a:r>
            <a:endParaRPr kumimoji="0" lang="ru-RU" altLang="ru-RU" sz="15400" b="0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Montserrat"/>
            </a:endParaRPr>
          </a:p>
        </p:txBody>
      </p:sp>
      <p:pic>
        <p:nvPicPr>
          <p:cNvPr id="2060" name="Picture 12" descr="https://vsetyah.ru/wp-content/uploads/2019/09/%D0%A1%D0%BD%D0%B8%D0%BC%D0%BE%D0%BA-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833" y="1645918"/>
            <a:ext cx="298132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6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547</Words>
  <Application>Microsoft Office PowerPoint</Application>
  <PresentationFormat>Широкоэкранный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PT Sans Regular</vt:lpstr>
      <vt:lpstr>Тема Office</vt:lpstr>
      <vt:lpstr>Смайлики</vt:lpstr>
      <vt:lpstr>Определение «Smile»</vt:lpstr>
      <vt:lpstr>Первый смайлик</vt:lpstr>
      <vt:lpstr>Презентация PowerPoint</vt:lpstr>
      <vt:lpstr>Разновидности смайликов</vt:lpstr>
      <vt:lpstr>Презентация PowerPoint</vt:lpstr>
      <vt:lpstr>Презентация PowerPoint</vt:lpstr>
      <vt:lpstr>Зачем нужны «смайлики»?</vt:lpstr>
      <vt:lpstr>Тайный смысл Emoji</vt:lpstr>
    </vt:vector>
  </TitlesOfParts>
  <Company>ГБОУ Школа №1505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Смайлики</dc:title>
  <dc:creator>Олешко Мария Анатольевна</dc:creator>
  <cp:lastModifiedBy>Олешко Мария Анатольевна</cp:lastModifiedBy>
  <cp:revision>13</cp:revision>
  <dcterms:created xsi:type="dcterms:W3CDTF">2021-02-03T09:39:12Z</dcterms:created>
  <dcterms:modified xsi:type="dcterms:W3CDTF">2021-02-03T17:16:23Z</dcterms:modified>
</cp:coreProperties>
</file>