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9" r:id="rId10"/>
    <p:sldId id="265" r:id="rId11"/>
    <p:sldId id="272" r:id="rId12"/>
    <p:sldId id="273" r:id="rId13"/>
    <p:sldId id="274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6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Знаете что такое марципан?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4745326238336338"/>
          <c:y val="0.15302768615514839"/>
          <c:w val="0.39675353489910037"/>
          <c:h val="0.818005061032709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9AC-49E8-9E70-BA3DA1E47CD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5C9-4331-A508-6606E18D1EF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5C9-4331-A508-6606E18D1EF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5C9-4331-A508-6606E18D1EFB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48%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C9-4331-A508-6606E18D1EF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 знают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 formatCode="0%">
                  <c:v>0.52380000000000004</c:v>
                </c:pt>
                <c:pt idx="1">
                  <c:v>0.47620000000000001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AC-49E8-9E70-BA3DA1E47CD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81828842416576641"/>
          <c:y val="0.50808358687071309"/>
          <c:w val="0.10744249450850675"/>
          <c:h val="0.1272045080445583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varenok.ru/recipes/ingredient/3446/" TargetMode="External"/><Relationship Id="rId13" Type="http://schemas.openxmlformats.org/officeDocument/2006/relationships/image" Target="../media/image11.jpeg"/><Relationship Id="rId3" Type="http://schemas.openxmlformats.org/officeDocument/2006/relationships/hyperlink" Target="https://www.povarenok.ru/recipes/ingredient/1156/" TargetMode="External"/><Relationship Id="rId7" Type="http://schemas.openxmlformats.org/officeDocument/2006/relationships/hyperlink" Target="https://www.povarenok.ru/recipes/ingredient/1681/" TargetMode="External"/><Relationship Id="rId12" Type="http://schemas.openxmlformats.org/officeDocument/2006/relationships/hyperlink" Target="https://www.povarenok.ru/recipes/ingredient/3562/" TargetMode="External"/><Relationship Id="rId2" Type="http://schemas.openxmlformats.org/officeDocument/2006/relationships/hyperlink" Target="https://www.povarenok.ru/recipes/ingredient/23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varenok.ru/recipes/ingredient/851/" TargetMode="External"/><Relationship Id="rId11" Type="http://schemas.openxmlformats.org/officeDocument/2006/relationships/hyperlink" Target="https://www.povarenok.ru/recipes/ingredient/1060/" TargetMode="External"/><Relationship Id="rId5" Type="http://schemas.openxmlformats.org/officeDocument/2006/relationships/hyperlink" Target="https://www.povarenok.ru/recipes/ingredient/2804/" TargetMode="External"/><Relationship Id="rId10" Type="http://schemas.openxmlformats.org/officeDocument/2006/relationships/hyperlink" Target="https://www.povarenok.ru/recipes/ingredient/5306/" TargetMode="External"/><Relationship Id="rId4" Type="http://schemas.openxmlformats.org/officeDocument/2006/relationships/hyperlink" Target="https://www.povarenok.ru/recipes/ingredient/1601/" TargetMode="External"/><Relationship Id="rId9" Type="http://schemas.openxmlformats.org/officeDocument/2006/relationships/hyperlink" Target="https://www.povarenok.ru/recipes/ingredient/1068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8274" y="483080"/>
            <a:ext cx="7490284" cy="2700068"/>
          </a:xfrm>
        </p:spPr>
        <p:txBody>
          <a:bodyPr/>
          <a:lstStyle/>
          <a:p>
            <a:pPr algn="ctr"/>
            <a:r>
              <a:rPr lang="ru-RU" sz="4000" u="sng" dirty="0" smtClean="0"/>
              <a:t>Исследовательский проект о необычной сладости –марципан.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6" y="3183148"/>
            <a:ext cx="9439855" cy="2389966"/>
          </a:xfrm>
        </p:spPr>
        <p:txBody>
          <a:bodyPr>
            <a:normAutofit/>
          </a:bodyPr>
          <a:lstStyle/>
          <a:p>
            <a:r>
              <a:rPr lang="ru-RU" dirty="0"/>
              <a:t>Выполнила:</a:t>
            </a:r>
          </a:p>
          <a:p>
            <a:r>
              <a:rPr lang="ru-RU" dirty="0"/>
              <a:t>                                                                                                       </a:t>
            </a:r>
            <a:r>
              <a:rPr lang="ru-RU" dirty="0" smtClean="0"/>
              <a:t>Ученица </a:t>
            </a:r>
            <a:r>
              <a:rPr lang="ru-RU" dirty="0"/>
              <a:t>3 «В» класса ГБОУ школы №1505</a:t>
            </a:r>
          </a:p>
          <a:p>
            <a:r>
              <a:rPr lang="ru-RU" dirty="0"/>
              <a:t>                                                                                                        </a:t>
            </a:r>
            <a:r>
              <a:rPr lang="ru-RU" dirty="0" smtClean="0"/>
              <a:t>Маркова </a:t>
            </a:r>
            <a:r>
              <a:rPr lang="ru-RU" dirty="0"/>
              <a:t>Любовь</a:t>
            </a:r>
          </a:p>
          <a:p>
            <a:endParaRPr lang="ru-RU" dirty="0"/>
          </a:p>
        </p:txBody>
      </p:sp>
      <p:pic>
        <p:nvPicPr>
          <p:cNvPr id="4" name="Объект 11" descr="&lt;strong&gt;Марципан&lt;/strong&gt; в шоколаде Zentis Marzipan 100 г Германия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47" y="2873046"/>
            <a:ext cx="4928676" cy="345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1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397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5. Традиционное </a:t>
            </a:r>
            <a:r>
              <a:rPr lang="ru-RU" sz="2400" dirty="0"/>
              <a:t>голландское печенье с марципаном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9343" y="1155940"/>
            <a:ext cx="8704659" cy="552953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Научившись готовить марципан в домашних условиях, можно сотворить массу всяческих лакомых вкусностей на основе ценного и вкусного продукта. Одним из таковых будет тающее во рту, рассыпчатое и нежное  Традиционное голландское печенье с марципаном, в меру сладкое, подают его к кофе или с горячим шоколадом.</a:t>
            </a:r>
          </a:p>
          <a:p>
            <a:pPr marL="0" indent="0" algn="just">
              <a:buNone/>
            </a:pPr>
            <a:r>
              <a:rPr lang="ru-RU" dirty="0"/>
              <a:t>Ингредиенты для «Традиционное голландское печенье с марципаном»:</a:t>
            </a:r>
          </a:p>
          <a:p>
            <a:pPr lvl="0" algn="just"/>
            <a:r>
              <a:rPr lang="ru-RU" dirty="0">
                <a:hlinkClick r:id="rId2"/>
              </a:rPr>
              <a:t>Мука пшеничная </a:t>
            </a:r>
            <a:r>
              <a:rPr lang="ru-RU" dirty="0"/>
              <a:t>/ </a:t>
            </a:r>
            <a:r>
              <a:rPr lang="ru-RU" dirty="0">
                <a:hlinkClick r:id="rId3"/>
              </a:rPr>
              <a:t>Мука </a:t>
            </a:r>
            <a:r>
              <a:rPr lang="ru-RU" dirty="0"/>
              <a:t>— 240 г</a:t>
            </a:r>
          </a:p>
          <a:p>
            <a:pPr lvl="0" algn="just"/>
            <a:r>
              <a:rPr lang="ru-RU" dirty="0">
                <a:hlinkClick r:id="rId4"/>
              </a:rPr>
              <a:t>Сахар </a:t>
            </a:r>
            <a:r>
              <a:rPr lang="ru-RU" dirty="0"/>
              <a:t>— 120 г</a:t>
            </a:r>
          </a:p>
          <a:p>
            <a:pPr lvl="0" algn="just"/>
            <a:r>
              <a:rPr lang="ru-RU" dirty="0">
                <a:hlinkClick r:id="rId5"/>
              </a:rPr>
              <a:t>Цедра лимона </a:t>
            </a:r>
            <a:r>
              <a:rPr lang="ru-RU" dirty="0"/>
              <a:t>— 1 ч. л.</a:t>
            </a:r>
          </a:p>
          <a:p>
            <a:pPr lvl="0" algn="just"/>
            <a:r>
              <a:rPr lang="ru-RU" dirty="0">
                <a:hlinkClick r:id="rId6"/>
              </a:rPr>
              <a:t>Корица </a:t>
            </a:r>
            <a:r>
              <a:rPr lang="ru-RU" dirty="0"/>
              <a:t>— 1/2 ч. л.</a:t>
            </a:r>
          </a:p>
          <a:p>
            <a:pPr lvl="0" algn="just"/>
            <a:r>
              <a:rPr lang="ru-RU" dirty="0">
                <a:hlinkClick r:id="rId7"/>
              </a:rPr>
              <a:t>Соль </a:t>
            </a:r>
            <a:r>
              <a:rPr lang="ru-RU" dirty="0"/>
              <a:t>(щепотка)</a:t>
            </a:r>
          </a:p>
          <a:p>
            <a:pPr lvl="0" algn="just"/>
            <a:r>
              <a:rPr lang="ru-RU" dirty="0">
                <a:hlinkClick r:id="rId8"/>
              </a:rPr>
              <a:t>Разрыхлитель теста </a:t>
            </a:r>
            <a:r>
              <a:rPr lang="ru-RU" dirty="0"/>
              <a:t>— 1 ч. л.</a:t>
            </a:r>
          </a:p>
          <a:p>
            <a:pPr lvl="0" algn="just"/>
            <a:r>
              <a:rPr lang="ru-RU" dirty="0">
                <a:hlinkClick r:id="rId9"/>
              </a:rPr>
              <a:t>Масло сливочное </a:t>
            </a:r>
            <a:r>
              <a:rPr lang="ru-RU" dirty="0"/>
              <a:t>(холодное) — 180 г</a:t>
            </a:r>
          </a:p>
          <a:p>
            <a:pPr lvl="0" algn="just"/>
            <a:r>
              <a:rPr lang="ru-RU" dirty="0">
                <a:hlinkClick r:id="rId10"/>
              </a:rPr>
              <a:t>Желток яичный </a:t>
            </a:r>
            <a:r>
              <a:rPr lang="ru-RU" dirty="0"/>
              <a:t>— 1 </a:t>
            </a:r>
            <a:r>
              <a:rPr lang="ru-RU" dirty="0" err="1" smtClean="0"/>
              <a:t>шт</a:t>
            </a:r>
            <a:endParaRPr lang="ru-RU" dirty="0" smtClean="0"/>
          </a:p>
          <a:p>
            <a:pPr lvl="0"/>
            <a:r>
              <a:rPr lang="ru-RU" dirty="0">
                <a:hlinkClick r:id="rId11"/>
              </a:rPr>
              <a:t>Марципан </a:t>
            </a:r>
            <a:r>
              <a:rPr lang="ru-RU" dirty="0"/>
              <a:t>— 150 г</a:t>
            </a:r>
          </a:p>
          <a:p>
            <a:pPr lvl="0"/>
            <a:r>
              <a:rPr lang="ru-RU" dirty="0">
                <a:hlinkClick r:id="rId12"/>
              </a:rPr>
              <a:t>Яйцо куриное </a:t>
            </a:r>
            <a:r>
              <a:rPr lang="ru-RU" dirty="0"/>
              <a:t>— 1 </a:t>
            </a:r>
            <a:r>
              <a:rPr lang="ru-RU" dirty="0" err="1"/>
              <a:t>шт</a:t>
            </a:r>
            <a:endParaRPr lang="ru-RU" dirty="0"/>
          </a:p>
          <a:p>
            <a:endParaRPr lang="ru-RU" dirty="0"/>
          </a:p>
          <a:p>
            <a:pPr lvl="0" algn="just"/>
            <a:endParaRPr lang="ru-RU" dirty="0"/>
          </a:p>
          <a:p>
            <a:endParaRPr lang="ru-RU" dirty="0"/>
          </a:p>
        </p:txBody>
      </p:sp>
      <p:pic>
        <p:nvPicPr>
          <p:cNvPr id="4" name="Picture 2" descr="Рецепт: Традиционное голландское печенье с марципаном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577" y="2687179"/>
            <a:ext cx="3666226" cy="373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263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947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Фотографии приготовления печенья в домашних условиях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57865"/>
            <a:ext cx="8596668" cy="5063706"/>
          </a:xfrm>
        </p:spPr>
        <p:txBody>
          <a:bodyPr/>
          <a:lstStyle/>
          <a:p>
            <a:pPr marL="0" indent="0" algn="r">
              <a:buNone/>
            </a:pPr>
            <a:r>
              <a:rPr lang="ru-RU" dirty="0" smtClean="0"/>
              <a:t>                                   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61781" y="1526874"/>
            <a:ext cx="48394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03030"/>
                </a:solidFill>
                <a:latin typeface="Source Sans Pro"/>
              </a:rPr>
              <a:t>Муку, сахар, цедру, корицу, разрыхлитель и соль смешиваем и добавляем холодное масло, нарезанное кубиками.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266935"/>
            <a:ext cx="3263660" cy="25404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92771" y="2778007"/>
            <a:ext cx="550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03030"/>
                </a:solidFill>
                <a:latin typeface="Source Sans Pro"/>
              </a:rPr>
              <a:t>Масло руками втираем в муку до образования масляных крошек.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4761777" y="3694032"/>
            <a:ext cx="5434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03030"/>
                </a:solidFill>
                <a:latin typeface="Source Sans Pro"/>
              </a:rPr>
              <a:t>В эти крошки добавляем желток и, по надобности, пару ложек холодной воды и замешиваем крутое тесто.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199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754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0241" y="1371601"/>
            <a:ext cx="5262113" cy="1932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Если тесто во время замешивания согрелось, отправляем в холодильник,</a:t>
            </a:r>
            <a:br>
              <a:rPr lang="ru-RU" dirty="0"/>
            </a:br>
            <a:r>
              <a:rPr lang="ru-RU" dirty="0"/>
              <a:t>если осталось холодным, то раскатываем в пласт толщиной в 3 мм.</a:t>
            </a:r>
            <a:br>
              <a:rPr lang="ru-RU" dirty="0"/>
            </a:br>
            <a:r>
              <a:rPr lang="ru-RU" dirty="0"/>
              <a:t>Вырезаем четное количество кружочков диаметром в 7-9 см.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337760"/>
            <a:ext cx="3367177" cy="26051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32385" y="4485735"/>
            <a:ext cx="49343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03030"/>
                </a:solidFill>
                <a:latin typeface="Source Sans Pro"/>
              </a:rPr>
              <a:t>На каждый кружочек кладем лепешечку из марципана,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03030"/>
                </a:solidFill>
                <a:latin typeface="Source Sans Pro"/>
              </a:rPr>
              <a:t>смазываем края водой и накрываем другим кружочком из теста, слегка прижимая края.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585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3910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85635"/>
            <a:ext cx="3420213" cy="2953769"/>
          </a:xfrm>
        </p:spPr>
      </p:pic>
      <p:sp>
        <p:nvSpPr>
          <p:cNvPr id="5" name="Прямоугольник 4"/>
          <p:cNvSpPr/>
          <p:nvPr/>
        </p:nvSpPr>
        <p:spPr>
          <a:xfrm>
            <a:off x="4295954" y="1302590"/>
            <a:ext cx="52189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03030"/>
                </a:solidFill>
                <a:latin typeface="Source Sans Pro"/>
              </a:rPr>
              <a:t>Печенье смазываем яйцом и печем в духовке при 180*С минут 30-40, до красивого золотистого цвета.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03030"/>
                </a:solidFill>
                <a:latin typeface="Source Sans Pro"/>
              </a:rPr>
              <a:t>Хорошо печенье повторно смазать яйцом, где-то за 10 минут до того, как оно будет готово.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08098" y="3416061"/>
            <a:ext cx="51844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03030"/>
                </a:solidFill>
                <a:latin typeface="Source Sans Pro"/>
              </a:rPr>
              <a:t>Дайте печенью остыть перед тем, как будете снимать его с противня.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03030"/>
                </a:solidFill>
                <a:latin typeface="Source Sans Pro"/>
              </a:rPr>
              <a:t>Приятного аппетита!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7364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6.Вывод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223" y="1252330"/>
            <a:ext cx="9194820" cy="241389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        В результате </a:t>
            </a:r>
            <a:r>
              <a:rPr lang="ru-RU" dirty="0"/>
              <a:t>исследования данного проекта могу сделать вывод, что проблема проекта </a:t>
            </a:r>
            <a:r>
              <a:rPr lang="ru-RU" dirty="0" smtClean="0"/>
              <a:t>решена, мы узнали и познакомились с таким продуктом, как марципан. Выдвинутая  гипотеза, </a:t>
            </a:r>
            <a:r>
              <a:rPr lang="ru-RU" dirty="0" smtClean="0">
                <a:solidFill>
                  <a:schemeClr val="tx2"/>
                </a:solidFill>
              </a:rPr>
              <a:t>действительно </a:t>
            </a:r>
            <a:r>
              <a:rPr lang="ru-RU" dirty="0">
                <a:solidFill>
                  <a:schemeClr val="tx2"/>
                </a:solidFill>
              </a:rPr>
              <a:t>ли марципан повышает настроение и дарит радость </a:t>
            </a:r>
            <a:r>
              <a:rPr lang="ru-RU" dirty="0" smtClean="0">
                <a:solidFill>
                  <a:schemeClr val="tx2"/>
                </a:solidFill>
              </a:rPr>
              <a:t>людям,</a:t>
            </a:r>
            <a:r>
              <a:rPr lang="ru-RU" dirty="0" smtClean="0"/>
              <a:t>  </a:t>
            </a:r>
            <a:r>
              <a:rPr lang="ru-RU" dirty="0"/>
              <a:t>можно сказать однозначно о том, что:</a:t>
            </a:r>
          </a:p>
          <a:p>
            <a:pPr marL="0" indent="0" algn="just">
              <a:buNone/>
            </a:pPr>
            <a:r>
              <a:rPr lang="ru-RU" dirty="0" smtClean="0"/>
              <a:t>        Марципан </a:t>
            </a:r>
            <a:r>
              <a:rPr lang="ru-RU" dirty="0"/>
              <a:t>– это поистине уникальный десерт. Хранящий в себе вековую историю кондитеров, обладающий оригинальным вкусом и невероятной пользой, он заслуживает считаться лучшим лакомством среди всех существующих. 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6" name="Picture 2" descr="https://i.insider.com/57483dd8dd089515598b47a3?width=1200&amp;format=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82" y="3071003"/>
            <a:ext cx="7762874" cy="369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942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5" name="Picture 2" descr="https://www.sidages.gr/sites/default/files/recipes_images/amigdalopast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61" y="2160588"/>
            <a:ext cx="7665315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218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u="sng" dirty="0"/>
              <a:t>Тема</a:t>
            </a:r>
            <a:r>
              <a:rPr lang="ru-RU" sz="1800" dirty="0"/>
              <a:t>: </a:t>
            </a:r>
            <a:r>
              <a:rPr lang="ru-RU" sz="1800" dirty="0">
                <a:solidFill>
                  <a:schemeClr val="tx2"/>
                </a:solidFill>
              </a:rPr>
              <a:t>Что такое Марципан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u="sng" dirty="0"/>
              <a:t>Предмет исследования</a:t>
            </a:r>
            <a:r>
              <a:rPr lang="ru-RU" sz="1800" dirty="0"/>
              <a:t>: </a:t>
            </a:r>
            <a:r>
              <a:rPr lang="ru-RU" sz="1800" dirty="0">
                <a:solidFill>
                  <a:schemeClr val="tx2"/>
                </a:solidFill>
              </a:rPr>
              <a:t>Марципан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u="sng" dirty="0"/>
              <a:t>Гипотеза</a:t>
            </a:r>
            <a:r>
              <a:rPr lang="ru-RU" sz="1800" dirty="0"/>
              <a:t>: </a:t>
            </a:r>
            <a:r>
              <a:rPr lang="ru-RU" sz="1800" dirty="0">
                <a:solidFill>
                  <a:schemeClr val="tx2"/>
                </a:solidFill>
              </a:rPr>
              <a:t>Действительно ли марципан повышает настроение и дарит радость людям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u="sng" dirty="0"/>
              <a:t>Проблема</a:t>
            </a:r>
            <a:r>
              <a:rPr lang="ru-RU" sz="1800" dirty="0"/>
              <a:t>: </a:t>
            </a:r>
            <a:r>
              <a:rPr lang="ru-RU" sz="1800" dirty="0">
                <a:solidFill>
                  <a:schemeClr val="tx2"/>
                </a:solidFill>
              </a:rPr>
              <a:t>Я не знаю что такое марципан</a:t>
            </a:r>
            <a:br>
              <a:rPr lang="ru-RU" sz="1800" dirty="0">
                <a:solidFill>
                  <a:schemeClr val="tx2"/>
                </a:solidFill>
              </a:rPr>
            </a:br>
            <a:r>
              <a:rPr lang="ru-RU" sz="1800" u="sng" dirty="0"/>
              <a:t>Цель</a:t>
            </a:r>
            <a:r>
              <a:rPr lang="ru-RU" sz="1800" dirty="0" smtClean="0"/>
              <a:t>: </a:t>
            </a:r>
            <a:r>
              <a:rPr lang="ru-RU" sz="1800" dirty="0">
                <a:solidFill>
                  <a:schemeClr val="tx2"/>
                </a:solidFill>
              </a:rPr>
              <a:t>Изучить марципан и изготовить изделие с марципаном</a:t>
            </a:r>
            <a:r>
              <a:rPr lang="ru-RU" sz="1800" dirty="0" smtClean="0">
                <a:solidFill>
                  <a:schemeClr val="tx2"/>
                </a:solidFill>
              </a:rPr>
              <a:t/>
            </a:r>
            <a:br>
              <a:rPr lang="ru-RU" sz="1800" dirty="0" smtClean="0">
                <a:solidFill>
                  <a:schemeClr val="tx2"/>
                </a:solidFill>
              </a:rPr>
            </a:br>
            <a:r>
              <a:rPr lang="ru-RU" sz="1800" u="sng" dirty="0" smtClean="0">
                <a:solidFill>
                  <a:schemeClr val="accent1">
                    <a:lumMod val="75000"/>
                  </a:schemeClr>
                </a:solidFill>
              </a:rPr>
              <a:t>Продукт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1800" dirty="0" smtClean="0">
                <a:solidFill>
                  <a:schemeClr val="tx2"/>
                </a:solidFill>
              </a:rPr>
              <a:t>Печенье с марципаном</a:t>
            </a: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429" y="3071942"/>
            <a:ext cx="8488998" cy="3237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</a:t>
            </a:r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</a:rPr>
              <a:t>Задачи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ru-RU" dirty="0"/>
              <a:t> </a:t>
            </a:r>
          </a:p>
          <a:p>
            <a:pPr marL="0" lvl="0" indent="0">
              <a:buNone/>
            </a:pPr>
            <a:r>
              <a:rPr lang="en-US" dirty="0" smtClean="0"/>
              <a:t>1</a:t>
            </a:r>
            <a:r>
              <a:rPr lang="ru-RU" dirty="0" smtClean="0"/>
              <a:t>. Узнать </a:t>
            </a:r>
            <a:r>
              <a:rPr lang="ru-RU" dirty="0"/>
              <a:t>что такое марципан;</a:t>
            </a:r>
          </a:p>
          <a:p>
            <a:pPr marL="0" lvl="0" indent="0">
              <a:buNone/>
            </a:pPr>
            <a:r>
              <a:rPr lang="ru-RU" dirty="0" smtClean="0"/>
              <a:t>2. Познакомиться </a:t>
            </a:r>
            <a:r>
              <a:rPr lang="ru-RU" dirty="0"/>
              <a:t>с историей марципана;</a:t>
            </a:r>
          </a:p>
          <a:p>
            <a:pPr marL="0" lvl="0" indent="0">
              <a:buNone/>
            </a:pPr>
            <a:r>
              <a:rPr lang="ru-RU" dirty="0" smtClean="0"/>
              <a:t>3. Изучить </a:t>
            </a:r>
            <a:r>
              <a:rPr lang="ru-RU" dirty="0"/>
              <a:t>литературу о свойствах марципана;</a:t>
            </a:r>
          </a:p>
          <a:p>
            <a:pPr marL="0" lvl="0" indent="0">
              <a:buNone/>
            </a:pPr>
            <a:r>
              <a:rPr lang="ru-RU" dirty="0" smtClean="0"/>
              <a:t>4. Провести </a:t>
            </a:r>
            <a:r>
              <a:rPr lang="ru-RU" dirty="0"/>
              <a:t>опрос среди учеников нашего класса;</a:t>
            </a:r>
          </a:p>
          <a:p>
            <a:pPr marL="0" lvl="0" indent="0">
              <a:buNone/>
            </a:pPr>
            <a:r>
              <a:rPr lang="ru-RU" dirty="0" smtClean="0"/>
              <a:t>5. Выбрать </a:t>
            </a:r>
            <a:r>
              <a:rPr lang="ru-RU" dirty="0"/>
              <a:t>оригинальный рецепт приготовления продукта с марципаном и приготовить в домашних условиях;</a:t>
            </a:r>
          </a:p>
          <a:p>
            <a:pPr marL="0" lvl="0" indent="0">
              <a:buNone/>
            </a:pPr>
            <a:r>
              <a:rPr lang="ru-RU" dirty="0" smtClean="0"/>
              <a:t>6. Сделать </a:t>
            </a:r>
            <a:r>
              <a:rPr lang="ru-RU" dirty="0"/>
              <a:t>вывод исследовательского проекта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6146" name="Picture 2" descr="Белый марципан с ореха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444" y="266865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821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1. Что </a:t>
            </a:r>
            <a:r>
              <a:rPr lang="ru-RU" sz="2400" dirty="0"/>
              <a:t>такое марципан.</a:t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673" y="1173194"/>
            <a:ext cx="8596668" cy="27949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         Марципан </a:t>
            </a:r>
            <a:r>
              <a:rPr lang="ru-RU" dirty="0"/>
              <a:t>– вкуснейшая сладость на основе миндальной муки и сахарного сиропа. Традиционно его готовят только из двух ингредиентов: смеси сладкого и горького миндаля, перетертых в муку, и сиропа на основе розовой воды и сахара (иногда его заменяют сахарной пудрой). Получившуюся массу вымешивают как тесто. Несмотря на простой состав, вкус конечного продукта может быть разным: горький – более насыщенный, но молочный многим нравится больше из-за мягкого и сладкого вкуса.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4" name="Объект 3" descr="&lt;strong&gt;Марципан&lt;/strong&gt; — Вікіпедія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240" y="282904"/>
            <a:ext cx="1984419" cy="2181225"/>
          </a:xfrm>
          <a:prstGeom prst="rect">
            <a:avLst/>
          </a:prstGeom>
        </p:spPr>
      </p:pic>
      <p:pic>
        <p:nvPicPr>
          <p:cNvPr id="5" name="Объект 5" descr="&lt;strong&gt;Марципан&lt;/strong&g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73" y="3459192"/>
            <a:ext cx="6653892" cy="302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19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88235"/>
            <a:ext cx="8596668" cy="447261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2. История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57810" y="735496"/>
            <a:ext cx="9740348" cy="296523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/>
              <a:t>• От него сходил с ума Людовик XIV и обожала прусская принцесса Луиза Шарлотта. Даже злобный Мышиный король из знаменитой сказки Гофмана согласился помиловать бедного Щелкунчика, если взамен он получит гору сладкого марципана. Известное европейское лакомство – одно из самых оригинальных и изысканных кондитерских изделий, олицетворение тонкого вкуса и хорошего тона. </a:t>
            </a:r>
          </a:p>
          <a:p>
            <a:pPr marL="0" indent="0" algn="just">
              <a:buNone/>
            </a:pPr>
            <a:r>
              <a:rPr lang="ru-RU" dirty="0"/>
              <a:t>• До сих пор неизвестно, кто же первый смешал миндаль с сахарным сиропом. </a:t>
            </a:r>
          </a:p>
          <a:p>
            <a:pPr marL="0" indent="0" algn="just">
              <a:buNone/>
            </a:pPr>
            <a:r>
              <a:rPr lang="ru-RU" dirty="0"/>
              <a:t>• В XVIII веке марципан стал одной из самых популярных сладостей на территории Австрии и Германии, откуда и прибыл в Россию во времена Петра Великого. Здесь за ним прочно закрепилось само название – «марципан», что в переводе с немецкого звучит как «мартовский пасхальный хлебец». </a:t>
            </a:r>
          </a:p>
          <a:p>
            <a:pPr marL="0" indent="0" algn="just">
              <a:buNone/>
            </a:pPr>
            <a:r>
              <a:rPr lang="ru-RU" dirty="0"/>
              <a:t>• «Столицей марципана» считается Любек (Германия). 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 descr="marzipan schneema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26" y="3329796"/>
            <a:ext cx="6436132" cy="339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766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3.Свойства </a:t>
            </a:r>
            <a:r>
              <a:rPr lang="ru-RU" sz="2400" dirty="0"/>
              <a:t>марципана.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33577"/>
            <a:ext cx="9018757" cy="51758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   То</a:t>
            </a:r>
            <a:r>
              <a:rPr lang="ru-RU" dirty="0"/>
              <a:t>, что в составе марципана есть миндаль, делает его очень полезным. Это происходит и потому, что это лакомство не поддается термической обработке, поэтому все полезные вещества миндаля не </a:t>
            </a:r>
            <a:r>
              <a:rPr lang="ru-RU" dirty="0" smtClean="0"/>
              <a:t>теряются.</a:t>
            </a:r>
          </a:p>
          <a:p>
            <a:pPr marL="0" indent="0" algn="just">
              <a:buNone/>
            </a:pPr>
            <a:r>
              <a:rPr lang="ru-RU" dirty="0" smtClean="0"/>
              <a:t>     Что же полезного в нем? Это и содержание серии витамина В, витамина Е, которые очень нужны организму. Также сахар, который есть в марципане, вырабатывает серотонин (гормон радости).</a:t>
            </a:r>
          </a:p>
          <a:p>
            <a:pPr marL="0" indent="0" algn="just">
              <a:buNone/>
            </a:pPr>
            <a:r>
              <a:rPr lang="ru-RU" dirty="0" smtClean="0"/>
              <a:t>     Благодаря </a:t>
            </a:r>
            <a:r>
              <a:rPr lang="ru-RU" dirty="0"/>
              <a:t>таким свойствам это лакомство в свое время использовали для лечения от депрессии, нервных срывов, апатии.</a:t>
            </a:r>
          </a:p>
          <a:p>
            <a:pPr marL="0" indent="0" algn="just">
              <a:buNone/>
            </a:pPr>
            <a:r>
              <a:rPr lang="ru-RU" dirty="0" smtClean="0"/>
              <a:t>   </a:t>
            </a:r>
            <a:r>
              <a:rPr lang="ru-RU" dirty="0"/>
              <a:t>1</a:t>
            </a:r>
            <a:r>
              <a:rPr lang="ru-RU" dirty="0" smtClean="0"/>
              <a:t>). Быстро восполняет </a:t>
            </a:r>
            <a:r>
              <a:rPr lang="ru-RU" dirty="0"/>
              <a:t>недостаток </a:t>
            </a:r>
            <a:r>
              <a:rPr lang="ru-RU" dirty="0" smtClean="0"/>
              <a:t>энергии. Марципан </a:t>
            </a:r>
            <a:r>
              <a:rPr lang="ru-RU" dirty="0"/>
              <a:t>считается высококалорийным продуктом, поэтому дарит чувство сытости во время быстрых перекусов.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2). Усиливает защитную функцию организма, помогает бороться с депрессией</a:t>
            </a:r>
            <a:br>
              <a:rPr lang="ru-RU" dirty="0"/>
            </a:br>
            <a:r>
              <a:rPr lang="ru-RU" dirty="0"/>
              <a:t> В марципане содержится большое количество витамина Е, поэтому лакомство считается достаточно полезным для общего эмоционального состояния человека, работы его головного мозга и нервной системы. Также витамин Е укрепляет иммунитет.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2486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366" y="1216325"/>
            <a:ext cx="8566636" cy="431320"/>
          </a:xfrm>
        </p:spPr>
        <p:txBody>
          <a:bodyPr>
            <a:noAutofit/>
          </a:bodyPr>
          <a:lstStyle/>
          <a:p>
            <a:r>
              <a:rPr lang="ru-RU" sz="2400" dirty="0" smtClean="0"/>
              <a:t>Продолжение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068" y="2268747"/>
            <a:ext cx="8859934" cy="41924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 3</a:t>
            </a:r>
            <a:r>
              <a:rPr lang="ru-RU" dirty="0"/>
              <a:t>). Благоприятно влияет на состояние сердца, волос и ногтей</a:t>
            </a:r>
            <a:br>
              <a:rPr lang="ru-RU" dirty="0"/>
            </a:br>
            <a:r>
              <a:rPr lang="ru-RU" dirty="0"/>
              <a:t> В ингредиентах, из которых готовят десерт, содержится масса полезных витаминов и микроэлементов, укрепляющих здоровье человека. Все нутриенты практически в полном объёме попадают в готовый продукт. Это связано с тем, что большинство рецептов приготовления марципана не предусматривает варку или выпекание блюда, во время которого полезные вещества нагреваются и улетучиваются.</a:t>
            </a:r>
          </a:p>
          <a:p>
            <a:pPr marL="0" indent="0" algn="just">
              <a:buNone/>
            </a:pPr>
            <a:r>
              <a:rPr lang="ru-RU" dirty="0"/>
              <a:t>             В чем же секрет марципана? Польза изделия обусловлена химическими соединениями основных его ингредиентов – сладкого и горького миндаля и сахарного сиропа (пудры). В составе миндальных ядер присутствуют </a:t>
            </a:r>
            <a:r>
              <a:rPr lang="ru-RU" dirty="0" err="1"/>
              <a:t>легкоусваиваемые</a:t>
            </a:r>
            <a:r>
              <a:rPr lang="ru-RU" dirty="0"/>
              <a:t> протеины и все незаменимые аминокислоты, в том числе те, которые путем биохимических реакций превращаются в организме в гормоны радости (триптофан – серотонин). Орехи содержат большое количество ценных липидов, поэтому из них делают растительные масла.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4" name="Объект 7" descr="фотография &lt;strong&gt;Марципана&lt;/strong&g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87" y="310551"/>
            <a:ext cx="3021049" cy="195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95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34196"/>
          </a:xfrm>
        </p:spPr>
        <p:txBody>
          <a:bodyPr>
            <a:noAutofit/>
          </a:bodyPr>
          <a:lstStyle/>
          <a:p>
            <a:r>
              <a:rPr lang="ru-RU" sz="2400" dirty="0" smtClean="0"/>
              <a:t>4. </a:t>
            </a:r>
            <a:r>
              <a:rPr lang="ru-RU" sz="2400" dirty="0"/>
              <a:t>Провести опрос среди учеников нашего </a:t>
            </a:r>
            <a:r>
              <a:rPr lang="ru-RU" sz="2400" dirty="0" smtClean="0"/>
              <a:t>класса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93963"/>
            <a:ext cx="8596668" cy="47474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Среди </a:t>
            </a:r>
            <a:r>
              <a:rPr lang="ru-RU" dirty="0"/>
              <a:t>своих одноклассников я провела анкетирование. В опросе </a:t>
            </a:r>
            <a:r>
              <a:rPr lang="ru-RU" dirty="0" smtClean="0"/>
              <a:t>   участвовало </a:t>
            </a:r>
            <a:r>
              <a:rPr lang="ru-RU" dirty="0"/>
              <a:t>21 чел. Я им приготовила 6 вопросов:</a:t>
            </a:r>
          </a:p>
          <a:p>
            <a:r>
              <a:rPr lang="ru-RU" dirty="0"/>
              <a:t>  1. Знаете что такое марципан?</a:t>
            </a:r>
          </a:p>
          <a:p>
            <a:r>
              <a:rPr lang="ru-RU" dirty="0"/>
              <a:t>  2. Марципан это лекарство или сладость?</a:t>
            </a:r>
          </a:p>
          <a:p>
            <a:r>
              <a:rPr lang="ru-RU" dirty="0"/>
              <a:t>  3. Какой он на вкус: горький или сладкий?</a:t>
            </a:r>
          </a:p>
          <a:p>
            <a:r>
              <a:rPr lang="ru-RU" dirty="0"/>
              <a:t>  4. Полезен или вреден марципан?</a:t>
            </a:r>
          </a:p>
          <a:p>
            <a:r>
              <a:rPr lang="ru-RU" dirty="0"/>
              <a:t>  5. Где применяется марципан?</a:t>
            </a:r>
          </a:p>
          <a:p>
            <a:r>
              <a:rPr lang="ru-RU" dirty="0"/>
              <a:t>  6. Вы покупали когда-то изделия с марципаном?</a:t>
            </a:r>
          </a:p>
          <a:p>
            <a:endParaRPr lang="ru-RU" dirty="0"/>
          </a:p>
        </p:txBody>
      </p:sp>
      <p:pic>
        <p:nvPicPr>
          <p:cNvPr id="4" name="Объект 5" descr="Free photo: Marzipan, Sweets, Fruits - Free Image o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02" y="2449901"/>
            <a:ext cx="3743863" cy="3295291"/>
          </a:xfrm>
          <a:prstGeom prst="rect">
            <a:avLst/>
          </a:prstGeom>
        </p:spPr>
      </p:pic>
      <p:pic>
        <p:nvPicPr>
          <p:cNvPr id="6" name="Объект 15" descr="Конфеты &lt;strong&gt;марципан&lt;/strong&gt; с кофе 80 г - купить в интернет магазине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520239"/>
            <a:ext cx="2803921" cy="23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64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124" y="609600"/>
            <a:ext cx="8514877" cy="598098"/>
          </a:xfrm>
        </p:spPr>
        <p:txBody>
          <a:bodyPr>
            <a:normAutofit/>
          </a:bodyPr>
          <a:lstStyle/>
          <a:p>
            <a:r>
              <a:rPr lang="ru-RU" sz="2400" dirty="0"/>
              <a:t>Анализ анкетирования.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896" y="1053548"/>
            <a:ext cx="8945217" cy="360790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          Проведя </a:t>
            </a:r>
            <a:r>
              <a:rPr lang="ru-RU" dirty="0"/>
              <a:t>анкетирование, я выяснила, что знают </a:t>
            </a:r>
            <a:r>
              <a:rPr lang="ru-RU" dirty="0" smtClean="0"/>
              <a:t>что такое </a:t>
            </a:r>
          </a:p>
          <a:p>
            <a:pPr marL="0" indent="0" algn="just">
              <a:buNone/>
            </a:pPr>
            <a:r>
              <a:rPr lang="ru-RU" dirty="0" smtClean="0"/>
              <a:t>марципан </a:t>
            </a:r>
            <a:r>
              <a:rPr lang="ru-RU" dirty="0"/>
              <a:t>11 человек, а 10 человек вообще не </a:t>
            </a:r>
            <a:r>
              <a:rPr lang="ru-RU" dirty="0" smtClean="0"/>
              <a:t>представляют </a:t>
            </a:r>
            <a:r>
              <a:rPr lang="ru-RU" dirty="0"/>
              <a:t>о </a:t>
            </a:r>
            <a:r>
              <a:rPr lang="ru-RU" dirty="0" smtClean="0"/>
              <a:t>чем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/>
              <a:t>идет речь. На вопрос является марципан </a:t>
            </a:r>
            <a:r>
              <a:rPr lang="ru-RU" dirty="0" smtClean="0"/>
              <a:t>лекарством </a:t>
            </a:r>
            <a:r>
              <a:rPr lang="ru-RU" dirty="0"/>
              <a:t>или сладостью, 13 человек ответили, что марципан это сладость, а 6 ответили- лекарство, двое так и не смогли определить к какой группе отнести. «Какой он на вкус: горький или сладкий», 17   человек ответили сладкий, а горьким считают  4 человека. О пользе и вреде марципана,   11 человек считают полезным продуктом, 2 человека думают что он вреден, а 8 человек не знают как ответить. На вопрос о том где применяется марципан здесь мнение одноклассников сильно разошлись. В кондитерских изделиях считают 9, в медицине 4 человека, в садоводстве 1 человек, везде написал один и не знают 6 человек. В результате данного исследования я могу сделать вывод, о то что только половина учащихся моего класса имеют представление о марципане.</a:t>
            </a:r>
          </a:p>
          <a:p>
            <a:pPr algn="just"/>
            <a:endParaRPr lang="ru-RU" dirty="0"/>
          </a:p>
          <a:p>
            <a:endParaRPr lang="ru-RU" dirty="0"/>
          </a:p>
        </p:txBody>
      </p:sp>
      <p:pic>
        <p:nvPicPr>
          <p:cNvPr id="4098" name="Picture 2" descr="марципан что это такое история деликатеса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07" y="33917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agia-krasoty.com/wp-content/uploads/martsipan-chto-eto-tako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37" y="4572000"/>
            <a:ext cx="2568538" cy="219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439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2575" y="450574"/>
            <a:ext cx="6698974" cy="80175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Результаты опроса на диаграмме</a:t>
            </a:r>
            <a:endParaRPr lang="ru-RU" sz="24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8917925"/>
              </p:ext>
            </p:extLst>
          </p:nvPr>
        </p:nvGraphicFramePr>
        <p:xfrm>
          <a:off x="1053548" y="1709529"/>
          <a:ext cx="8135310" cy="3945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134461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468</TotalTime>
  <Words>970</Words>
  <Application>Microsoft Office PowerPoint</Application>
  <PresentationFormat>Широкоэкранный</PresentationFormat>
  <Paragraphs>73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Source Sans Pro</vt:lpstr>
      <vt:lpstr>Trebuchet MS</vt:lpstr>
      <vt:lpstr>Wingdings 3</vt:lpstr>
      <vt:lpstr>Аспект</vt:lpstr>
      <vt:lpstr>Исследовательский проект о необычной сладости –марципан. </vt:lpstr>
      <vt:lpstr>Тема: Что такое Марципан Предмет исследования: Марципан Гипотеза: Действительно ли марципан повышает настроение и дарит радость людям Проблема: Я не знаю что такое марципан Цель: Изучить марципан и изготовить изделие с марципаном Продукт: Печенье с марципаном</vt:lpstr>
      <vt:lpstr>1. Что такое марципан.  </vt:lpstr>
      <vt:lpstr>2. История </vt:lpstr>
      <vt:lpstr>3.Свойства марципана. </vt:lpstr>
      <vt:lpstr>Продолжение</vt:lpstr>
      <vt:lpstr>4. Провести опрос среди учеников нашего класса  </vt:lpstr>
      <vt:lpstr>Анализ анкетирования.</vt:lpstr>
      <vt:lpstr>Результаты опроса на диаграмме</vt:lpstr>
      <vt:lpstr>5. Традиционное голландское печенье с марципаном</vt:lpstr>
      <vt:lpstr>Фотографии приготовления печенья в домашних условиях</vt:lpstr>
      <vt:lpstr>Презентация PowerPoint</vt:lpstr>
      <vt:lpstr>Презентация PowerPoint</vt:lpstr>
      <vt:lpstr>6.Вывод</vt:lpstr>
      <vt:lpstr>Спасибо за внимание!</vt:lpstr>
    </vt:vector>
  </TitlesOfParts>
  <Company>Image&amp;Matros ®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Исследовательский проект о необычной сладости –марципан.</dc:title>
  <dc:creator>Image&amp;Matros ®</dc:creator>
  <cp:lastModifiedBy>Image&amp;Matros ®</cp:lastModifiedBy>
  <cp:revision>33</cp:revision>
  <dcterms:created xsi:type="dcterms:W3CDTF">2020-11-29T10:48:58Z</dcterms:created>
  <dcterms:modified xsi:type="dcterms:W3CDTF">2021-02-07T21:10:05Z</dcterms:modified>
</cp:coreProperties>
</file>