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3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46829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32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40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Линия"/>
          <p:cNvSpPr/>
          <p:nvPr/>
        </p:nvSpPr>
        <p:spPr>
          <a:xfrm flipV="1">
            <a:off x="762002" y="8635634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949547" y="609600"/>
            <a:ext cx="666849" cy="54579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Текст"/>
          <p:cNvSpPr txBox="1">
            <a:spLocks noGrp="1"/>
          </p:cNvSpPr>
          <p:nvPr>
            <p:ph type="body" sz="quarter" idx="21"/>
          </p:nvPr>
        </p:nvSpPr>
        <p:spPr>
          <a:xfrm>
            <a:off x="762000" y="724210"/>
            <a:ext cx="20955000" cy="54579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Текст</a:t>
            </a:r>
          </a:p>
        </p:txBody>
      </p:sp>
      <p:sp>
        <p:nvSpPr>
          <p:cNvPr id="10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25000"/>
              <a:buChar char="▸"/>
            </a:lvl1pPr>
            <a:lvl2pPr>
              <a:buClr>
                <a:schemeClr val="accent1"/>
              </a:buClr>
              <a:buSzPct val="125000"/>
              <a:buChar char="▸"/>
            </a:lvl2pPr>
            <a:lvl3pPr>
              <a:buClr>
                <a:schemeClr val="accent1"/>
              </a:buClr>
              <a:buSzPct val="125000"/>
              <a:buChar char="▸"/>
            </a:lvl3pPr>
            <a:lvl4pPr>
              <a:buClr>
                <a:schemeClr val="accent1"/>
              </a:buClr>
              <a:buSzPct val="125000"/>
              <a:buChar char="▸"/>
            </a:lvl4pPr>
            <a:lvl5pPr>
              <a:buClr>
                <a:schemeClr val="accent1"/>
              </a:buClr>
              <a:buSzPct val="125000"/>
              <a:buChar char="▸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Изображение"/>
          <p:cNvSpPr>
            <a:spLocks noGrp="1"/>
          </p:cNvSpPr>
          <p:nvPr>
            <p:ph type="pic" sz="half" idx="21"/>
          </p:nvPr>
        </p:nvSpPr>
        <p:spPr>
          <a:xfrm>
            <a:off x="12192000" y="-177800"/>
            <a:ext cx="12192000" cy="7162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2192000" y="6451600"/>
            <a:ext cx="12192000" cy="82973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Изображение"/>
          <p:cNvSpPr>
            <a:spLocks noGrp="1"/>
          </p:cNvSpPr>
          <p:nvPr>
            <p:ph type="pic" idx="23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рямоугольник"/>
          <p:cNvSpPr/>
          <p:nvPr/>
        </p:nvSpPr>
        <p:spPr>
          <a:xfrm>
            <a:off x="0" y="1491959"/>
            <a:ext cx="24384000" cy="122240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 sz="4000"/>
          </a:p>
        </p:txBody>
      </p:sp>
      <p:sp>
        <p:nvSpPr>
          <p:cNvPr id="122" name="Введите цитату…"/>
          <p:cNvSpPr txBox="1">
            <a:spLocks noGrp="1"/>
          </p:cNvSpPr>
          <p:nvPr>
            <p:ph type="body" sz="quarter" idx="21"/>
          </p:nvPr>
        </p:nvSpPr>
        <p:spPr>
          <a:xfrm>
            <a:off x="527525" y="2033516"/>
            <a:ext cx="21056601" cy="17935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3400" cap="all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DIN Condensed Bold"/>
              </a:defRPr>
            </a:lvl1pPr>
          </a:lstStyle>
          <a:p>
            <a:r>
              <a:rPr lang="ru-RU" noProof="0" dirty="0" smtClean="0"/>
              <a:t>Введите цитату…</a:t>
            </a:r>
            <a:endParaRPr lang="ru-RU" noProof="0" dirty="0"/>
          </a:p>
        </p:txBody>
      </p:sp>
      <p:sp>
        <p:nvSpPr>
          <p:cNvPr id="124" name="Текст"/>
          <p:cNvSpPr txBox="1">
            <a:spLocks noGrp="1"/>
          </p:cNvSpPr>
          <p:nvPr>
            <p:ph type="body" sz="quarter" idx="23"/>
          </p:nvPr>
        </p:nvSpPr>
        <p:spPr>
          <a:xfrm>
            <a:off x="578325" y="724210"/>
            <a:ext cx="20955001" cy="54579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Calibri" panose="020F0502020204030204" pitchFamily="34" charset="0"/>
                <a:cs typeface="Calibri" panose="020F0502020204030204" pitchFamily="34" charset="0"/>
                <a:sym typeface="DIN Alternate Bold"/>
              </a:defRPr>
            </a:lvl1pPr>
          </a:lstStyle>
          <a:p>
            <a: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lang="ru-RU" noProof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Введите цитату…"/>
          <p:cNvSpPr txBox="1">
            <a:spLocks noGrp="1"/>
          </p:cNvSpPr>
          <p:nvPr>
            <p:ph type="body" sz="quarter" idx="21"/>
          </p:nvPr>
        </p:nvSpPr>
        <p:spPr>
          <a:xfrm>
            <a:off x="11049000" y="3721101"/>
            <a:ext cx="12573000" cy="340195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3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Введите цитату…</a:t>
            </a:r>
          </a:p>
        </p:txBody>
      </p:sp>
      <p:sp>
        <p:nvSpPr>
          <p:cNvPr id="133" name="Изображение"/>
          <p:cNvSpPr>
            <a:spLocks noGrp="1"/>
          </p:cNvSpPr>
          <p:nvPr>
            <p:ph type="pic" idx="22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Иван Арсентьев"/>
          <p:cNvSpPr txBox="1">
            <a:spLocks noGrp="1"/>
          </p:cNvSpPr>
          <p:nvPr>
            <p:ph type="body" sz="quarter" idx="23"/>
          </p:nvPr>
        </p:nvSpPr>
        <p:spPr>
          <a:xfrm>
            <a:off x="11049000" y="10836290"/>
            <a:ext cx="12573000" cy="144142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647700">
              <a:spcBef>
                <a:spcPts val="0"/>
              </a:spcBef>
              <a:buClrTx/>
              <a:buSzTx/>
              <a:buFontTx/>
              <a:buNone/>
              <a:defRPr sz="87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Иван Арсентьев</a:t>
            </a:r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Изображение"/>
          <p:cNvSpPr>
            <a:spLocks noGrp="1"/>
          </p:cNvSpPr>
          <p:nvPr>
            <p:ph type="pic" idx="21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Изображение"/>
          <p:cNvSpPr>
            <a:spLocks noGrp="1"/>
          </p:cNvSpPr>
          <p:nvPr>
            <p:ph type="pic" idx="21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Линия"/>
          <p:cNvSpPr/>
          <p:nvPr/>
        </p:nvSpPr>
        <p:spPr>
          <a:xfrm flipV="1">
            <a:off x="762002" y="8635634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2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Текст заголовка</a:t>
            </a:r>
          </a:p>
        </p:txBody>
      </p:sp>
      <p:sp>
        <p:nvSpPr>
          <p:cNvPr id="2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949547" y="609600"/>
            <a:ext cx="666849" cy="54579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Линия"/>
          <p:cNvSpPr/>
          <p:nvPr/>
        </p:nvSpPr>
        <p:spPr>
          <a:xfrm flipV="1">
            <a:off x="762002" y="8635634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3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Текст заголовка</a:t>
            </a:r>
          </a:p>
        </p:txBody>
      </p:sp>
      <p:sp>
        <p:nvSpPr>
          <p:cNvPr id="3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899567" y="584200"/>
            <a:ext cx="666849" cy="54579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62000" y="5676900"/>
            <a:ext cx="22860000" cy="635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Текст заголовка</a:t>
            </a:r>
          </a:p>
        </p:txBody>
      </p:sp>
      <p:sp>
        <p:nvSpPr>
          <p:cNvPr id="4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949547" y="609600"/>
            <a:ext cx="666849" cy="54579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1049000" y="8635800"/>
            <a:ext cx="12572997" cy="203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52" name="Изображение"/>
          <p:cNvSpPr>
            <a:spLocks noGrp="1"/>
          </p:cNvSpPr>
          <p:nvPr>
            <p:ph type="pic" idx="21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0" y="9042400"/>
            <a:ext cx="12573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Текст заголовка</a:t>
            </a:r>
          </a:p>
        </p:txBody>
      </p:sp>
      <p:sp>
        <p:nvSpPr>
          <p:cNvPr id="5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1049000" y="5994400"/>
            <a:ext cx="12573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949547" y="609600"/>
            <a:ext cx="666849" cy="54579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Текст"/>
          <p:cNvSpPr txBox="1">
            <a:spLocks noGrp="1"/>
          </p:cNvSpPr>
          <p:nvPr>
            <p:ph type="body" sz="quarter" idx="21"/>
          </p:nvPr>
        </p:nvSpPr>
        <p:spPr>
          <a:xfrm>
            <a:off x="762000" y="724210"/>
            <a:ext cx="20955000" cy="54579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Текст</a:t>
            </a:r>
          </a:p>
        </p:txBody>
      </p:sp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Текст"/>
          <p:cNvSpPr txBox="1">
            <a:spLocks noGrp="1"/>
          </p:cNvSpPr>
          <p:nvPr>
            <p:ph type="body" sz="quarter" idx="21"/>
          </p:nvPr>
        </p:nvSpPr>
        <p:spPr>
          <a:xfrm>
            <a:off x="762000" y="724210"/>
            <a:ext cx="20955000" cy="54579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Текст</a:t>
            </a:r>
          </a:p>
        </p:txBody>
      </p:sp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Текст"/>
          <p:cNvSpPr txBox="1">
            <a:spLocks noGrp="1"/>
          </p:cNvSpPr>
          <p:nvPr>
            <p:ph type="body" sz="quarter" idx="21"/>
          </p:nvPr>
        </p:nvSpPr>
        <p:spPr>
          <a:xfrm>
            <a:off x="762000" y="724210"/>
            <a:ext cx="20955000" cy="54579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Текст</a:t>
            </a:r>
          </a:p>
        </p:txBody>
      </p:sp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Текст"/>
          <p:cNvSpPr txBox="1">
            <a:spLocks noGrp="1"/>
          </p:cNvSpPr>
          <p:nvPr>
            <p:ph type="body" sz="quarter" idx="21"/>
          </p:nvPr>
        </p:nvSpPr>
        <p:spPr>
          <a:xfrm>
            <a:off x="762000" y="724210"/>
            <a:ext cx="20955000" cy="54579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Текст</a:t>
            </a:r>
          </a:p>
        </p:txBody>
      </p:sp>
      <p:sp>
        <p:nvSpPr>
          <p:cNvPr id="92" name="Изображение"/>
          <p:cNvSpPr>
            <a:spLocks noGrp="1"/>
          </p:cNvSpPr>
          <p:nvPr>
            <p:ph type="pic" idx="22"/>
          </p:nvPr>
        </p:nvSpPr>
        <p:spPr>
          <a:xfrm>
            <a:off x="132588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62000" y="2159000"/>
            <a:ext cx="11811000" cy="1016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762000" y="3860800"/>
            <a:ext cx="11811000" cy="85852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4000"/>
            </a:lvl1pPr>
            <a:lvl2pPr>
              <a:buClr>
                <a:schemeClr val="accent1"/>
              </a:buClr>
              <a:buChar char="▸"/>
              <a:defRPr sz="4000"/>
            </a:lvl2pPr>
            <a:lvl3pPr>
              <a:buClr>
                <a:schemeClr val="accent1"/>
              </a:buClr>
              <a:buChar char="▸"/>
              <a:defRPr sz="4000"/>
            </a:lvl3pPr>
            <a:lvl4pPr>
              <a:buClr>
                <a:schemeClr val="accent1"/>
              </a:buClr>
              <a:buChar char="▸"/>
              <a:defRPr sz="4000"/>
            </a:lvl4pPr>
            <a:lvl5pPr>
              <a:buClr>
                <a:schemeClr val="accent1"/>
              </a:buClr>
              <a:buChar char="▸"/>
              <a:defRPr sz="4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иния"/>
          <p:cNvSpPr/>
          <p:nvPr/>
        </p:nvSpPr>
        <p:spPr>
          <a:xfrm flipV="1">
            <a:off x="762002" y="1396634"/>
            <a:ext cx="22859999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945999" y="609600"/>
            <a:ext cx="666849" cy="5457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1pPr>
      <a:lvl2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2pPr>
      <a:lvl3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3pPr>
      <a:lvl4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4pPr>
      <a:lvl5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5pPr>
      <a:lvl6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6pPr>
      <a:lvl7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7pPr>
      <a:lvl8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8pPr>
      <a:lvl9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127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90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254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317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381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444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508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571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228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457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685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9144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11430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1371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1600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1828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oryandpractice.ru/posts/15222-novye-vidy-lyudey-5-stsenariev-biologicheskogo-budushchego-chelovek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28" y="10540721"/>
            <a:ext cx="24386028" cy="317527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 Bold"/>
            </a:endParaRPr>
          </a:p>
        </p:txBody>
      </p:sp>
      <p:sp>
        <p:nvSpPr>
          <p:cNvPr id="166" name="Эволюционирование"/>
          <p:cNvSpPr txBox="1">
            <a:spLocks noGrp="1"/>
          </p:cNvSpPr>
          <p:nvPr>
            <p:ph type="ctrTitle"/>
          </p:nvPr>
        </p:nvSpPr>
        <p:spPr>
          <a:xfrm>
            <a:off x="1832069" y="10950301"/>
            <a:ext cx="15685909" cy="124583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30200">
              <a:defRPr sz="12120">
                <a:solidFill>
                  <a:srgbClr val="FFFFFF"/>
                </a:solidFill>
              </a:defRPr>
            </a:lvl1pPr>
          </a:lstStyle>
          <a:p>
            <a:r>
              <a:rPr lang="ru-RU" sz="10700" spc="-150" dirty="0" err="1"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Эволюционирование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7" name="Человека"/>
          <p:cNvSpPr txBox="1">
            <a:spLocks noGrp="1"/>
          </p:cNvSpPr>
          <p:nvPr>
            <p:ph type="subTitle" sz="quarter" idx="1"/>
          </p:nvPr>
        </p:nvSpPr>
        <p:spPr>
          <a:xfrm>
            <a:off x="1933269" y="12605717"/>
            <a:ext cx="5009398" cy="849289"/>
          </a:xfrm>
          <a:prstGeom prst="rect">
            <a:avLst/>
          </a:prstGeom>
        </p:spPr>
        <p:txBody>
          <a:bodyPr>
            <a:normAutofit/>
          </a:bodyPr>
          <a:lstStyle>
            <a:lvl1pPr defTabSz="454025">
              <a:spcBef>
                <a:spcPts val="1700"/>
              </a:spcBef>
              <a:defRPr sz="4235">
                <a:solidFill>
                  <a:srgbClr val="FFFFFF"/>
                </a:solidFill>
              </a:defRPr>
            </a:lvl1pPr>
          </a:lstStyle>
          <a:p>
            <a:r>
              <a:rPr lang="ru-RU" sz="6000" dirty="0">
                <a:latin typeface="Calibri" panose="020F0502020204030204" pitchFamily="34" charset="0"/>
                <a:cs typeface="Calibri" panose="020F0502020204030204" pitchFamily="34" charset="0"/>
              </a:rPr>
              <a:t>Человека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170" name="Галерея изображений"/>
          <p:cNvGrpSpPr/>
          <p:nvPr/>
        </p:nvGrpSpPr>
        <p:grpSpPr>
          <a:xfrm>
            <a:off x="-2028" y="-151083"/>
            <a:ext cx="24386028" cy="11441104"/>
            <a:chOff x="0" y="0"/>
            <a:chExt cx="24766690" cy="11441104"/>
          </a:xfrm>
        </p:grpSpPr>
        <p:pic>
          <p:nvPicPr>
            <p:cNvPr id="168" name="527F0093-77C0-4E65-8F54-36D30FE6BF9A-L0-001.jpeg" descr="527F0093-77C0-4E65-8F54-36D30FE6BF9A-L0-001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17622" b="17622"/>
            <a:stretch>
              <a:fillRect/>
            </a:stretch>
          </p:blipFill>
          <p:spPr>
            <a:xfrm>
              <a:off x="0" y="0"/>
              <a:ext cx="24766690" cy="106918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9" name="Прямоугольник"/>
            <p:cNvSpPr/>
            <p:nvPr/>
          </p:nvSpPr>
          <p:spPr>
            <a:xfrm>
              <a:off x="0" y="10768003"/>
              <a:ext cx="24766690" cy="673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algn="ctr">
                <a:spcBef>
                  <a:spcPts val="0"/>
                </a:spcBef>
              </a:lvl1pPr>
            </a:lstStyle>
            <a:p>
              <a:r>
                <a:rPr lang="ru-RU" dirty="0"/>
                <a:t> </a:t>
              </a:r>
            </a:p>
          </p:txBody>
        </p:sp>
      </p:grpSp>
      <p:sp>
        <p:nvSpPr>
          <p:cNvPr id="171" name="Стремин Николай Сергеевич…"/>
          <p:cNvSpPr txBox="1"/>
          <p:nvPr/>
        </p:nvSpPr>
        <p:spPr>
          <a:xfrm>
            <a:off x="304800" y="175647"/>
            <a:ext cx="9942568" cy="3786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>
              <a:lnSpc>
                <a:spcPct val="80000"/>
              </a:lnSpc>
              <a:spcBef>
                <a:spcPts val="3200"/>
              </a:spcBef>
              <a:defRPr sz="7700" cap="all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rPr lang="ru-RU" sz="8000" dirty="0" err="1">
                <a:latin typeface="Calibri" panose="020F0502020204030204" pitchFamily="34" charset="0"/>
                <a:cs typeface="Calibri" panose="020F0502020204030204" pitchFamily="34" charset="0"/>
              </a:rPr>
              <a:t>Стремин</a:t>
            </a:r>
            <a:r>
              <a:rPr lang="ru-RU" sz="8000" dirty="0">
                <a:latin typeface="Calibri" panose="020F0502020204030204" pitchFamily="34" charset="0"/>
                <a:cs typeface="Calibri" panose="020F0502020204030204" pitchFamily="34" charset="0"/>
              </a:rPr>
              <a:t> Николай Сергеевич</a:t>
            </a:r>
          </a:p>
          <a:p>
            <a:pPr>
              <a:lnSpc>
                <a:spcPct val="80000"/>
              </a:lnSpc>
              <a:spcBef>
                <a:spcPts val="3200"/>
              </a:spcBef>
              <a:defRPr sz="7700" cap="all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rPr lang="ru-RU" sz="8000" dirty="0">
                <a:latin typeface="Calibri" panose="020F0502020204030204" pitchFamily="34" charset="0"/>
                <a:cs typeface="Calibri" panose="020F0502020204030204" pitchFamily="34" charset="0"/>
              </a:rPr>
              <a:t>4л школа 1505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Членораздельная речь, общественный труд, оДомашнивание Растений и животных, обряды"/>
          <p:cNvSpPr txBox="1">
            <a:spLocks noGrp="1"/>
          </p:cNvSpPr>
          <p:nvPr>
            <p:ph type="body" idx="21"/>
          </p:nvPr>
        </p:nvSpPr>
        <p:spPr>
          <a:xfrm>
            <a:off x="527523" y="2033515"/>
            <a:ext cx="21056601" cy="839223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Членораздельная речь, общественный труд, </a:t>
            </a:r>
            <a:r>
              <a:rPr lang="ru-RU" dirty="0" err="1" smtClean="0"/>
              <a:t>оДомашнивание</a:t>
            </a:r>
            <a:r>
              <a:rPr lang="ru-RU" dirty="0" smtClean="0"/>
              <a:t> Растений и </a:t>
            </a:r>
          </a:p>
          <a:p>
            <a:r>
              <a:rPr lang="ru-RU" dirty="0" smtClean="0"/>
              <a:t>животных, обряды</a:t>
            </a:r>
            <a:endParaRPr lang="ru-RU" dirty="0"/>
          </a:p>
        </p:txBody>
      </p:sp>
      <p:sp>
        <p:nvSpPr>
          <p:cNvPr id="216" name="Неоантропы"/>
          <p:cNvSpPr txBox="1">
            <a:spLocks noGrp="1"/>
          </p:cNvSpPr>
          <p:nvPr>
            <p:ph type="body" idx="23"/>
          </p:nvPr>
        </p:nvSpPr>
        <p:spPr>
          <a:xfrm>
            <a:off x="578325" y="713116"/>
            <a:ext cx="20955001" cy="55688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Неоантропы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7" name="FE79F555-3801-4CBD-8479-8CB0C25F6AE9-L0-001.jpeg" descr="FE79F555-3801-4CBD-8479-8CB0C25F6AE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33799" y="7416799"/>
            <a:ext cx="7950201" cy="6299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Плюсы и минусы современности"/>
          <p:cNvSpPr txBox="1"/>
          <p:nvPr/>
        </p:nvSpPr>
        <p:spPr>
          <a:xfrm>
            <a:off x="578323" y="716707"/>
            <a:ext cx="20955001" cy="553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647700">
              <a:lnSpc>
                <a:spcPct val="80000"/>
              </a:lnSpc>
              <a:spcBef>
                <a:spcPts val="0"/>
              </a:spcBef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Плюсы и минусы современности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21" name="Таблица"/>
          <p:cNvGraphicFramePr/>
          <p:nvPr>
            <p:extLst>
              <p:ext uri="{D42A27DB-BD31-4B8C-83A1-F6EECF244321}">
                <p14:modId xmlns:p14="http://schemas.microsoft.com/office/powerpoint/2010/main" val="1439396575"/>
              </p:ext>
            </p:extLst>
          </p:nvPr>
        </p:nvGraphicFramePr>
        <p:xfrm>
          <a:off x="762000" y="2292389"/>
          <a:ext cx="23264646" cy="10380588"/>
        </p:xfrm>
        <a:graphic>
          <a:graphicData uri="http://schemas.openxmlformats.org/drawingml/2006/table">
            <a:tbl>
              <a:tblPr firstRow="1" bandRow="1">
                <a:tableStyleId>{33BA23B1-9221-436E-865A-0063620EA4FD}</a:tableStyleId>
              </a:tblPr>
              <a:tblGrid>
                <a:gridCol w="11632323"/>
                <a:gridCol w="11632323"/>
              </a:tblGrid>
              <a:tr h="1730098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5200" noProof="0" dirty="0" smtClean="0">
                          <a:solidFill>
                            <a:srgbClr val="3D3D3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venir Next Demi Bold"/>
                        </a:rPr>
                        <a:t>Плюсы</a:t>
                      </a:r>
                      <a:endParaRPr lang="ru-RU" sz="5200" noProof="0" dirty="0">
                        <a:solidFill>
                          <a:srgbClr val="3D3D3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venir Next Demi Bol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5200" noProof="0" dirty="0" smtClean="0">
                          <a:solidFill>
                            <a:srgbClr val="3D3D3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venir Next Demi Bold"/>
                        </a:rPr>
                        <a:t>Минусы</a:t>
                      </a:r>
                      <a:endParaRPr lang="ru-RU" sz="5200" noProof="0" dirty="0">
                        <a:solidFill>
                          <a:srgbClr val="3D3D3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venir Next Demi Bold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1730098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5200" noProof="0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venir Next Medium"/>
                        </a:rPr>
                        <a:t>Дольше живём</a:t>
                      </a:r>
                      <a:endParaRPr lang="ru-RU" sz="5200" noProof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venir Next Medium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5200" noProof="0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venir Next Medium"/>
                        </a:rPr>
                        <a:t>Загрязняем планету</a:t>
                      </a:r>
                      <a:endParaRPr lang="ru-RU" sz="5200" noProof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venir Next Medium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1730098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5200" noProof="0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venir Next Medium"/>
                        </a:rPr>
                        <a:t>Меньше двигаемся</a:t>
                      </a:r>
                      <a:endParaRPr lang="ru-RU" sz="5200" noProof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venir Next Medium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5200" noProof="0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venir Next Medium"/>
                        </a:rPr>
                        <a:t>Меньше двигаемся </a:t>
                      </a:r>
                      <a:endParaRPr lang="ru-RU" sz="5200" noProof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venir Next Medium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1730098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5200" noProof="0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venir Next Medium"/>
                        </a:rPr>
                        <a:t>Свобода во всём</a:t>
                      </a:r>
                      <a:endParaRPr lang="ru-RU" sz="5200" noProof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venir Next Medium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5200" noProof="0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venir Next Medium"/>
                        </a:rPr>
                        <a:t>Свобода во всём</a:t>
                      </a:r>
                      <a:endParaRPr lang="ru-RU" sz="5200" noProof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venir Next Medium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1730098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5200" noProof="0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venir Next Medium"/>
                        </a:rPr>
                        <a:t>Доступ к информации</a:t>
                      </a:r>
                      <a:endParaRPr lang="ru-RU" sz="5200" noProof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venir Next Medium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5200" noProof="0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venir Next Medium"/>
                        </a:rPr>
                        <a:t>Генная модификация пищи</a:t>
                      </a:r>
                      <a:endParaRPr lang="ru-RU" sz="5200" noProof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venir Next Medium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1730098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5200" noProof="0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venir Next Medium"/>
                        </a:rPr>
                        <a:t>Научный прогресс</a:t>
                      </a:r>
                      <a:endParaRPr lang="ru-RU" sz="5200" noProof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5200" noProof="0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venir Next Medium"/>
                        </a:rPr>
                        <a:t>Эпоха </a:t>
                      </a:r>
                      <a:r>
                        <a:rPr lang="ru-RU" sz="5200" noProof="0" dirty="0" err="1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venir Next Medium"/>
                        </a:rPr>
                        <a:t>потребительства</a:t>
                      </a:r>
                      <a:endParaRPr lang="ru-RU" sz="5200" noProof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Изображение" descr="Изображение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155" t="7551" r="155" b="7498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24" name="1. Теплый сценарий: глобальное потепление.…"/>
          <p:cNvSpPr txBox="1">
            <a:spLocks noGrp="1"/>
          </p:cNvSpPr>
          <p:nvPr>
            <p:ph type="title" idx="4294967295"/>
          </p:nvPr>
        </p:nvSpPr>
        <p:spPr>
          <a:xfrm>
            <a:off x="375140" y="7122186"/>
            <a:ext cx="22860001" cy="673088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29259">
              <a:spcBef>
                <a:spcPts val="0"/>
              </a:spcBef>
              <a:defRPr sz="6447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1. Теплый сценарий: глобальное потепление.</a:t>
            </a:r>
          </a:p>
          <a:p>
            <a:pPr defTabSz="429259">
              <a:spcBef>
                <a:spcPts val="0"/>
              </a:spcBef>
              <a:defRPr sz="6447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2. Холодный сценарий: начнётся похолодание.</a:t>
            </a:r>
          </a:p>
          <a:p>
            <a:pPr defTabSz="429259">
              <a:spcBef>
                <a:spcPts val="0"/>
              </a:spcBef>
              <a:defRPr sz="6447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3. Дикий сценарий: человек разрушит свою среду обитания.</a:t>
            </a:r>
          </a:p>
          <a:p>
            <a:pPr defTabSz="429259">
              <a:spcBef>
                <a:spcPts val="0"/>
              </a:spcBef>
              <a:defRPr sz="6447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4. Нереальный сценарий: самовоспроизводящиеся машины.</a:t>
            </a:r>
          </a:p>
          <a:p>
            <a:pPr defTabSz="429259">
              <a:spcBef>
                <a:spcPts val="0"/>
              </a:spcBef>
              <a:defRPr sz="6447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5. Малореальный сценарий: Освоение космоса.</a:t>
            </a:r>
          </a:p>
          <a:p>
            <a:pPr defTabSz="429259">
              <a:spcBef>
                <a:spcPts val="0"/>
              </a:spcBef>
              <a:defRPr sz="6447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6. Сверхчеловек: тесное слияние человека и технологий.</a:t>
            </a:r>
          </a:p>
          <a:p>
            <a:pPr defTabSz="429259">
              <a:spcBef>
                <a:spcPts val="0"/>
              </a:spcBef>
              <a:defRPr sz="6447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7. Ничего не меняется: человек продолжает эволюционировать так же, как до сих пор.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" name="сценарии будущего"/>
          <p:cNvSpPr txBox="1">
            <a:spLocks noGrp="1"/>
          </p:cNvSpPr>
          <p:nvPr>
            <p:ph type="body" sz="quarter" idx="4294967295"/>
          </p:nvPr>
        </p:nvSpPr>
        <p:spPr>
          <a:xfrm>
            <a:off x="762000" y="1667161"/>
            <a:ext cx="22860000" cy="254000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сценарии будущего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6" name="Линия"/>
          <p:cNvSpPr/>
          <p:nvPr/>
        </p:nvSpPr>
        <p:spPr>
          <a:xfrm flipV="1">
            <a:off x="762000" y="6857818"/>
            <a:ext cx="22860000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227" name="Линия"/>
          <p:cNvSpPr/>
          <p:nvPr/>
        </p:nvSpPr>
        <p:spPr>
          <a:xfrm flipV="1">
            <a:off x="762000" y="4199154"/>
            <a:ext cx="22860000" cy="370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228" name="Эволюция — это приспособление к окружающей среде"/>
          <p:cNvSpPr txBox="1"/>
          <p:nvPr/>
        </p:nvSpPr>
        <p:spPr>
          <a:xfrm>
            <a:off x="375140" y="5688767"/>
            <a:ext cx="22860001" cy="127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70000" lnSpcReduction="20000"/>
          </a:bodyPr>
          <a:lstStyle>
            <a:lvl1pPr defTabSz="594360">
              <a:lnSpc>
                <a:spcPct val="80000"/>
              </a:lnSpc>
              <a:spcBef>
                <a:spcPts val="0"/>
              </a:spcBef>
              <a:defRPr sz="8928" cap="all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Эволюция — это приспособление к окружающей среде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Если тепло победит, понадобится теплоизоляция:…"/>
          <p:cNvSpPr txBox="1">
            <a:spLocks noGrp="1"/>
          </p:cNvSpPr>
          <p:nvPr>
            <p:ph type="body" idx="21"/>
          </p:nvPr>
        </p:nvSpPr>
        <p:spPr>
          <a:xfrm>
            <a:off x="392296" y="1815840"/>
            <a:ext cx="21141029" cy="10970183"/>
          </a:xfrm>
          <a:prstGeom prst="rect">
            <a:avLst/>
          </a:prstGeom>
        </p:spPr>
        <p:txBody>
          <a:bodyPr/>
          <a:lstStyle/>
          <a:p>
            <a:pPr>
              <a:defRPr sz="12000"/>
            </a:pPr>
            <a:r>
              <a:rPr lang="ru-RU" sz="11000" dirty="0" smtClean="0"/>
              <a:t>Если тепло победит, понадобится теплоизоляция: </a:t>
            </a:r>
          </a:p>
          <a:p>
            <a:pPr marL="1587499" indent="-1587499">
              <a:buClr>
                <a:schemeClr val="accent1"/>
              </a:buClr>
              <a:buSzPct val="104999"/>
              <a:buFont typeface="Avenir Next Regular"/>
              <a:buChar char="-"/>
              <a:defRPr sz="12000"/>
            </a:pPr>
            <a:r>
              <a:rPr lang="ru-RU" sz="11000" dirty="0" smtClean="0"/>
              <a:t>- вытянутое телосложение, </a:t>
            </a:r>
          </a:p>
          <a:p>
            <a:pPr marL="1587499" indent="-1587499">
              <a:buClr>
                <a:schemeClr val="accent1"/>
              </a:buClr>
              <a:buSzPct val="104999"/>
              <a:buFont typeface="Avenir Next Regular"/>
              <a:buChar char="-"/>
              <a:defRPr sz="12000"/>
            </a:pPr>
            <a:r>
              <a:rPr lang="ru-RU" sz="11000" dirty="0" smtClean="0"/>
              <a:t>- широкие губы и  носы,</a:t>
            </a:r>
          </a:p>
          <a:p>
            <a:pPr marL="1587499" indent="-1587499">
              <a:buClr>
                <a:schemeClr val="accent1"/>
              </a:buClr>
              <a:buSzPct val="104999"/>
              <a:buFont typeface="Avenir Next Regular"/>
              <a:buChar char="-"/>
              <a:defRPr sz="12000"/>
            </a:pPr>
            <a:r>
              <a:rPr lang="ru-RU" sz="11000" dirty="0" smtClean="0"/>
              <a:t>- курчавые волосы. </a:t>
            </a:r>
          </a:p>
          <a:p>
            <a:pPr marL="1587499" indent="-1587499">
              <a:buClr>
                <a:schemeClr val="accent1"/>
              </a:buClr>
              <a:buSzPct val="104999"/>
              <a:buFont typeface="Avenir Next Regular"/>
              <a:buChar char="-"/>
              <a:defRPr sz="12000"/>
            </a:pPr>
            <a:r>
              <a:rPr lang="ru-RU" sz="11000" dirty="0" smtClean="0"/>
              <a:t>Также укрытия </a:t>
            </a:r>
            <a:br>
              <a:rPr lang="ru-RU" sz="11000" dirty="0" smtClean="0"/>
            </a:br>
            <a:r>
              <a:rPr lang="ru-RU" sz="11000" dirty="0" smtClean="0"/>
              <a:t>от солнца</a:t>
            </a:r>
          </a:p>
          <a:p>
            <a:pPr marL="1587499" indent="-1587499">
              <a:buClr>
                <a:schemeClr val="accent1"/>
              </a:buClr>
              <a:buSzPct val="104999"/>
              <a:buFont typeface="Avenir Next Regular"/>
              <a:buChar char="-"/>
              <a:defRPr sz="12000"/>
            </a:pPr>
            <a:r>
              <a:rPr lang="ru-RU" sz="11000" dirty="0" smtClean="0"/>
              <a:t>(здания, зонтики).</a:t>
            </a:r>
            <a:endParaRPr lang="ru-RU" sz="11000" dirty="0"/>
          </a:p>
        </p:txBody>
      </p:sp>
      <p:sp>
        <p:nvSpPr>
          <p:cNvPr id="232" name="БУДУЩЕе1: тёпЛЫЙ СЦЕНАРИЙ"/>
          <p:cNvSpPr txBox="1">
            <a:spLocks noGrp="1"/>
          </p:cNvSpPr>
          <p:nvPr>
            <p:ph type="body" idx="23"/>
          </p:nvPr>
        </p:nvSpPr>
        <p:spPr>
          <a:xfrm>
            <a:off x="578325" y="713116"/>
            <a:ext cx="20955001" cy="55688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БУДУЩЕе1: тёплый СЦЕНАРИЙ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3" name="IMG_1076.jpeg" descr="IMG_107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51855" y="8466667"/>
            <a:ext cx="9332146" cy="52493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Если будет новый ледниковый период, понадобится сохранение тепла:…"/>
          <p:cNvSpPr txBox="1">
            <a:spLocks noGrp="1"/>
          </p:cNvSpPr>
          <p:nvPr>
            <p:ph type="body" idx="21"/>
          </p:nvPr>
        </p:nvSpPr>
        <p:spPr>
          <a:xfrm>
            <a:off x="311161" y="1736017"/>
            <a:ext cx="21056601" cy="9951442"/>
          </a:xfrm>
          <a:prstGeom prst="rect">
            <a:avLst/>
          </a:prstGeom>
        </p:spPr>
        <p:txBody>
          <a:bodyPr/>
          <a:lstStyle/>
          <a:p>
            <a:pPr>
              <a:defRPr sz="12000"/>
            </a:pPr>
            <a:r>
              <a:rPr lang="ru-RU" sz="10000" dirty="0" smtClean="0"/>
              <a:t>Если будет новый ледниковый период, понадобится сохранение тепла: </a:t>
            </a:r>
          </a:p>
          <a:p>
            <a:pPr marL="1587499" indent="-1587499">
              <a:buClr>
                <a:schemeClr val="accent1"/>
              </a:buClr>
              <a:buSzPct val="104999"/>
              <a:buFont typeface="Avenir Next Regular"/>
              <a:buChar char="-"/>
              <a:defRPr sz="12000"/>
            </a:pPr>
            <a:r>
              <a:rPr lang="ru-RU" sz="10000" dirty="0" smtClean="0"/>
              <a:t>- квадратное телосложение, </a:t>
            </a:r>
          </a:p>
          <a:p>
            <a:pPr marL="1587499" indent="-1587499">
              <a:buClr>
                <a:schemeClr val="accent1"/>
              </a:buClr>
              <a:buSzPct val="104999"/>
              <a:buFont typeface="Avenir Next Regular"/>
              <a:buChar char="-"/>
              <a:defRPr sz="12000"/>
            </a:pPr>
            <a:r>
              <a:rPr lang="ru-RU" sz="10000" dirty="0" smtClean="0"/>
              <a:t>- ускоренный обмен веществ,</a:t>
            </a:r>
          </a:p>
          <a:p>
            <a:pPr marL="1587499" indent="-1587499">
              <a:buClr>
                <a:schemeClr val="accent1"/>
              </a:buClr>
              <a:buSzPct val="104999"/>
              <a:buFont typeface="Avenir Next Regular"/>
              <a:buChar char="-"/>
              <a:defRPr sz="12000"/>
            </a:pPr>
            <a:r>
              <a:rPr lang="ru-RU" sz="10000" dirty="0" smtClean="0"/>
              <a:t>- развитые мышцы.</a:t>
            </a:r>
          </a:p>
          <a:p>
            <a:pPr marL="1587499" indent="-1587499">
              <a:buClr>
                <a:schemeClr val="accent1"/>
              </a:buClr>
              <a:buSzPct val="104999"/>
              <a:buFont typeface="Avenir Next Regular"/>
              <a:buChar char="-"/>
              <a:defRPr sz="12000"/>
            </a:pPr>
            <a:r>
              <a:rPr lang="ru-RU" sz="10000" dirty="0" smtClean="0"/>
              <a:t>Возможно, даже </a:t>
            </a:r>
          </a:p>
          <a:p>
            <a:pPr marL="1587499" indent="-1587499">
              <a:buClr>
                <a:schemeClr val="accent1"/>
              </a:buClr>
              <a:buSzPct val="104999"/>
              <a:buFont typeface="Avenir Next Regular"/>
              <a:buChar char="-"/>
              <a:defRPr sz="12000"/>
            </a:pPr>
            <a:r>
              <a:rPr lang="ru-RU" sz="10000" dirty="0" smtClean="0"/>
              <a:t>Зимняя спячка.</a:t>
            </a:r>
            <a:endParaRPr lang="ru-RU" sz="10000" dirty="0"/>
          </a:p>
        </p:txBody>
      </p:sp>
      <p:sp>
        <p:nvSpPr>
          <p:cNvPr id="237" name="БУДУЩЕе2: холодный СЦЕНАРИЙ"/>
          <p:cNvSpPr txBox="1">
            <a:spLocks noGrp="1"/>
          </p:cNvSpPr>
          <p:nvPr>
            <p:ph type="body" idx="23"/>
          </p:nvPr>
        </p:nvSpPr>
        <p:spPr>
          <a:xfrm>
            <a:off x="578325" y="716707"/>
            <a:ext cx="20955001" cy="55329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 smtClean="0"/>
              <a:t>БУДУЩЕе2: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холодный</a:t>
            </a:r>
            <a:r>
              <a:rPr lang="ru-RU" dirty="0" smtClean="0"/>
              <a:t> СЦЕНАРИЙ</a:t>
            </a:r>
            <a:endParaRPr lang="ru-RU" dirty="0"/>
          </a:p>
        </p:txBody>
      </p:sp>
      <p:pic>
        <p:nvPicPr>
          <p:cNvPr id="238" name="IMG_1077.jpeg" descr="IMG_10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82101" y="7940300"/>
            <a:ext cx="8729068" cy="5786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БУДУЩЕе3: дикий сценарий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 smtClean="0"/>
              <a:t>БУДУЩЕе3: дикий сценарий</a:t>
            </a:r>
            <a:endParaRPr lang="ru-RU" dirty="0"/>
          </a:p>
        </p:txBody>
      </p:sp>
      <p:sp>
        <p:nvSpPr>
          <p:cNvPr id="242" name="Крах цивилизации из-за исчерпания ресурсов или экологической катастрофы:…"/>
          <p:cNvSpPr txBox="1"/>
          <p:nvPr/>
        </p:nvSpPr>
        <p:spPr>
          <a:xfrm>
            <a:off x="257070" y="1700254"/>
            <a:ext cx="21276256" cy="1093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ru-RU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Крах цивилизации из-за исчерпания ресурсов или экологической катастрофы: </a:t>
            </a:r>
          </a:p>
          <a:p>
            <a:pPr marL="1322916" indent="-1322916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4999"/>
              <a:buFont typeface="Avenir Next Regular"/>
              <a:buChar char="-"/>
              <a:defRPr sz="10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ru-RU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не будет медицины, света, тепла, доступной еды,</a:t>
            </a:r>
          </a:p>
          <a:p>
            <a:pPr marL="1322916" indent="-1322916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4999"/>
              <a:buFont typeface="Avenir Next Regular"/>
              <a:buChar char="-"/>
              <a:defRPr sz="10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ru-RU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возврат к естественному отбору: выживут сильные, умные и здоровые,</a:t>
            </a:r>
          </a:p>
          <a:p>
            <a:pPr marL="1322916" indent="-1322916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4999"/>
              <a:buFont typeface="Avenir Next Regular"/>
              <a:buChar char="-"/>
              <a:defRPr sz="10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ru-RU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преимущество диких </a:t>
            </a:r>
          </a:p>
          <a:p>
            <a:pPr marL="1322916" indent="-1322916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4999"/>
              <a:buFont typeface="Avenir Next Regular"/>
              <a:buChar char="-"/>
              <a:defRPr sz="10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ru-RU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племён (амазонские </a:t>
            </a:r>
          </a:p>
          <a:p>
            <a:pPr marL="1322916" indent="-1322916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4999"/>
              <a:buFont typeface="Avenir Next Regular"/>
              <a:buChar char="-"/>
              <a:defRPr sz="10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ru-RU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индейцы, бушмены из </a:t>
            </a:r>
          </a:p>
          <a:p>
            <a:pPr marL="1322916" indent="-1322916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4999"/>
              <a:buFont typeface="Avenir Next Regular"/>
              <a:buChar char="-"/>
              <a:defRPr sz="10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ru-RU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Калахари, папуасы Новой </a:t>
            </a:r>
          </a:p>
          <a:p>
            <a:pPr marL="1322916" indent="-1322916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4999"/>
              <a:buFont typeface="Avenir Next Regular"/>
              <a:buChar char="-"/>
              <a:defRPr sz="10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ru-RU" sz="8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гвинеи</a:t>
            </a:r>
            <a:r>
              <a:rPr lang="ru-RU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2533" y="7879096"/>
            <a:ext cx="8771467" cy="583690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Мы победим все невзгоды и станем лежать под технологическим бананом, который будет сам падать в рот…"/>
          <p:cNvSpPr txBox="1">
            <a:spLocks noGrp="1"/>
          </p:cNvSpPr>
          <p:nvPr>
            <p:ph type="body" idx="21"/>
          </p:nvPr>
        </p:nvSpPr>
        <p:spPr>
          <a:xfrm>
            <a:off x="297638" y="1763062"/>
            <a:ext cx="22936245" cy="10936327"/>
          </a:xfrm>
          <a:prstGeom prst="rect">
            <a:avLst/>
          </a:prstGeom>
        </p:spPr>
        <p:txBody>
          <a:bodyPr/>
          <a:lstStyle/>
          <a:p>
            <a:pPr>
              <a:defRPr sz="11000"/>
            </a:pPr>
            <a:r>
              <a:rPr lang="ru-RU" sz="8800" dirty="0" smtClean="0"/>
              <a:t>Мы победим все невзгоды и станем лежать под технологическим бананом, который будет сам падать в рот</a:t>
            </a:r>
          </a:p>
          <a:p>
            <a:pPr marL="1455208" indent="-1455208">
              <a:buClr>
                <a:schemeClr val="accent1"/>
              </a:buClr>
              <a:buSzPct val="104999"/>
              <a:buFont typeface="Avenir Next Regular"/>
              <a:buChar char="‣"/>
              <a:defRPr sz="11000"/>
            </a:pPr>
            <a:r>
              <a:rPr lang="ru-RU" sz="8800" dirty="0" smtClean="0"/>
              <a:t>- безграничные источники энергии</a:t>
            </a:r>
          </a:p>
          <a:p>
            <a:pPr marL="1455208" indent="-1455208">
              <a:buClr>
                <a:schemeClr val="accent1"/>
              </a:buClr>
              <a:buSzPct val="104999"/>
              <a:buFont typeface="Avenir Next Regular"/>
              <a:buChar char="‣"/>
              <a:defRPr sz="11000"/>
            </a:pPr>
            <a:r>
              <a:rPr lang="ru-RU" sz="8800" dirty="0" smtClean="0"/>
              <a:t>- машины будут самовоспроизводиться и делать всё за человека</a:t>
            </a:r>
          </a:p>
          <a:p>
            <a:pPr marL="1455208" indent="-1455208">
              <a:buClr>
                <a:schemeClr val="accent1"/>
              </a:buClr>
              <a:buSzPct val="104999"/>
              <a:buFont typeface="Avenir Next Regular"/>
              <a:buChar char="‣"/>
              <a:defRPr sz="11000"/>
            </a:pPr>
            <a:endParaRPr lang="ru-RU" sz="8800" dirty="0" smtClean="0"/>
          </a:p>
          <a:p>
            <a:pPr marL="1455208" indent="-1455208">
              <a:buClr>
                <a:schemeClr val="accent1"/>
              </a:buClr>
              <a:buSzPct val="104999"/>
              <a:buFont typeface="Avenir Next Regular"/>
              <a:buChar char="‣"/>
              <a:defRPr sz="11000"/>
            </a:pPr>
            <a:r>
              <a:rPr lang="ru-RU" sz="8800" dirty="0" smtClean="0"/>
              <a:t>Люди Как ленточные </a:t>
            </a:r>
          </a:p>
          <a:p>
            <a:pPr marL="1455208" indent="-1455208">
              <a:buClr>
                <a:schemeClr val="accent1"/>
              </a:buClr>
              <a:buSzPct val="104999"/>
              <a:buFont typeface="Avenir Next Regular"/>
              <a:buChar char="‣"/>
              <a:defRPr sz="11000"/>
            </a:pPr>
            <a:r>
              <a:rPr lang="ru-RU" sz="8800" dirty="0" smtClean="0"/>
              <a:t>черви</a:t>
            </a:r>
            <a:endParaRPr lang="ru-RU" sz="8800" dirty="0"/>
          </a:p>
        </p:txBody>
      </p:sp>
      <p:sp>
        <p:nvSpPr>
          <p:cNvPr id="247" name="БУДУЩЕе4: Нереальный Сценарий"/>
          <p:cNvSpPr txBox="1">
            <a:spLocks noGrp="1"/>
          </p:cNvSpPr>
          <p:nvPr>
            <p:ph type="body" idx="23"/>
          </p:nvPr>
        </p:nvSpPr>
        <p:spPr>
          <a:xfrm>
            <a:off x="578325" y="713116"/>
            <a:ext cx="20955001" cy="55688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БУДУЩЕе4: Нереальный Сценарий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8" name="IMG_1079.gif" descr="IMG_1079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43200" y="8449501"/>
            <a:ext cx="8940800" cy="52664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Мы сможем жить в космосе:…"/>
          <p:cNvSpPr txBox="1">
            <a:spLocks noGrp="1"/>
          </p:cNvSpPr>
          <p:nvPr>
            <p:ph type="body" idx="21"/>
          </p:nvPr>
        </p:nvSpPr>
        <p:spPr>
          <a:xfrm>
            <a:off x="723877" y="1523633"/>
            <a:ext cx="22936246" cy="10739350"/>
          </a:xfrm>
          <a:prstGeom prst="rect">
            <a:avLst/>
          </a:prstGeom>
        </p:spPr>
        <p:txBody>
          <a:bodyPr/>
          <a:lstStyle/>
          <a:p>
            <a:pPr>
              <a:defRPr sz="11000"/>
            </a:pPr>
            <a:r>
              <a:rPr lang="ru-RU" sz="9600" dirty="0" smtClean="0"/>
              <a:t>Мы сможем жить в космосе:</a:t>
            </a:r>
          </a:p>
          <a:p>
            <a:pPr marL="1455208" indent="-1455208">
              <a:buClr>
                <a:schemeClr val="accent1"/>
              </a:buClr>
              <a:buSzPct val="104999"/>
              <a:buFont typeface="Avenir Next Regular"/>
              <a:buChar char="-"/>
              <a:defRPr sz="11000"/>
            </a:pPr>
            <a:r>
              <a:rPr lang="ru-RU" sz="9600" dirty="0" smtClean="0"/>
              <a:t>- улучшение легких, приспособление к атмосфере других планет;</a:t>
            </a:r>
          </a:p>
          <a:p>
            <a:pPr marL="1455208" indent="-1455208">
              <a:buClr>
                <a:schemeClr val="accent1"/>
              </a:buClr>
              <a:buSzPct val="104999"/>
              <a:buFont typeface="Avenir Next Regular"/>
              <a:buChar char="-"/>
              <a:defRPr sz="11000"/>
            </a:pPr>
            <a:r>
              <a:rPr lang="ru-RU" sz="9600" dirty="0" smtClean="0"/>
              <a:t>- солнечный свет и радиация будут приносить меньше вреда;</a:t>
            </a:r>
          </a:p>
          <a:p>
            <a:pPr marL="1455208" indent="-1455208">
              <a:buClr>
                <a:schemeClr val="accent1"/>
              </a:buClr>
              <a:buSzPct val="104999"/>
              <a:buFont typeface="Avenir Next Regular"/>
              <a:buChar char="-"/>
              <a:defRPr sz="11000"/>
            </a:pPr>
            <a:r>
              <a:rPr lang="ru-RU" sz="9600" dirty="0" smtClean="0"/>
              <a:t>- способность </a:t>
            </a:r>
          </a:p>
          <a:p>
            <a:pPr marL="1455208" indent="-1455208">
              <a:buClr>
                <a:schemeClr val="accent1"/>
              </a:buClr>
              <a:buSzPct val="104999"/>
              <a:buFont typeface="Avenir Next Regular"/>
              <a:buChar char="-"/>
              <a:defRPr sz="11000"/>
            </a:pPr>
            <a:r>
              <a:rPr lang="ru-RU" sz="9600" dirty="0" smtClean="0"/>
              <a:t>получать энергию </a:t>
            </a:r>
          </a:p>
          <a:p>
            <a:pPr marL="1455208" indent="-1455208">
              <a:buClr>
                <a:schemeClr val="accent1"/>
              </a:buClr>
              <a:buSzPct val="104999"/>
              <a:buFont typeface="Avenir Next Regular"/>
              <a:buChar char="-"/>
              <a:defRPr sz="11000"/>
            </a:pPr>
            <a:r>
              <a:rPr lang="ru-RU" sz="9600" dirty="0" smtClean="0"/>
              <a:t>из света и воздуха.</a:t>
            </a:r>
            <a:endParaRPr lang="ru-RU" sz="9600" dirty="0"/>
          </a:p>
        </p:txBody>
      </p:sp>
      <p:sp>
        <p:nvSpPr>
          <p:cNvPr id="252" name="Будущее5: Освоение космоса"/>
          <p:cNvSpPr txBox="1">
            <a:spLocks noGrp="1"/>
          </p:cNvSpPr>
          <p:nvPr>
            <p:ph type="body" idx="23"/>
          </p:nvPr>
        </p:nvSpPr>
        <p:spPr>
          <a:xfrm>
            <a:off x="578325" y="716707"/>
            <a:ext cx="20955001" cy="55329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 smtClean="0"/>
              <a:t>Будущее5: Освоение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космоса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IMG_1086.jpeg" descr="IMG_108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93628" y="8974667"/>
            <a:ext cx="8858522" cy="47280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Мозг+технологии=суперчеловек:…"/>
          <p:cNvSpPr txBox="1">
            <a:spLocks noGrp="1"/>
          </p:cNvSpPr>
          <p:nvPr>
            <p:ph type="body" idx="21"/>
          </p:nvPr>
        </p:nvSpPr>
        <p:spPr>
          <a:xfrm>
            <a:off x="328504" y="1988269"/>
            <a:ext cx="22936246" cy="10970183"/>
          </a:xfrm>
          <a:prstGeom prst="rect">
            <a:avLst/>
          </a:prstGeom>
        </p:spPr>
        <p:txBody>
          <a:bodyPr/>
          <a:lstStyle/>
          <a:p>
            <a:pPr>
              <a:defRPr sz="11000"/>
            </a:pPr>
            <a:r>
              <a:rPr lang="ru-RU" dirty="0" err="1" smtClean="0"/>
              <a:t>Мозг+технологии</a:t>
            </a:r>
            <a:r>
              <a:rPr lang="ru-RU" dirty="0" smtClean="0"/>
              <a:t>=суперчеловек:</a:t>
            </a:r>
          </a:p>
          <a:p>
            <a:pPr marL="1455208" indent="-1455208">
              <a:buClr>
                <a:schemeClr val="accent1"/>
              </a:buClr>
              <a:buSzPct val="104999"/>
              <a:buFont typeface="Avenir Next Regular"/>
              <a:buChar char="-"/>
              <a:defRPr sz="11000"/>
            </a:pPr>
            <a:r>
              <a:rPr lang="ru-RU" dirty="0" smtClean="0"/>
              <a:t>- более быстрое мышление;</a:t>
            </a:r>
          </a:p>
          <a:p>
            <a:pPr marL="1455208" indent="-1455208">
              <a:buClr>
                <a:schemeClr val="accent1"/>
              </a:buClr>
              <a:buSzPct val="104999"/>
              <a:buFont typeface="Avenir Next Regular"/>
              <a:buChar char="-"/>
              <a:defRPr sz="11000"/>
            </a:pPr>
            <a:r>
              <a:rPr lang="ru-RU" dirty="0" smtClean="0"/>
              <a:t>- человек думает как компьютер;</a:t>
            </a:r>
          </a:p>
          <a:p>
            <a:pPr marL="1455208" indent="-1455208">
              <a:buClr>
                <a:schemeClr val="accent1"/>
              </a:buClr>
              <a:buSzPct val="104999"/>
              <a:buFont typeface="Avenir Next Regular"/>
              <a:buChar char="-"/>
              <a:defRPr sz="11000"/>
            </a:pPr>
            <a:r>
              <a:rPr lang="ru-RU" dirty="0" smtClean="0"/>
              <a:t>- скорость реакции и движений;</a:t>
            </a:r>
          </a:p>
          <a:p>
            <a:pPr marL="1455208" indent="-1455208">
              <a:buClr>
                <a:schemeClr val="accent1"/>
              </a:buClr>
              <a:buSzPct val="104999"/>
              <a:buFont typeface="Avenir Next Regular"/>
              <a:buChar char="-"/>
              <a:defRPr sz="11000">
                <a:solidFill>
                  <a:srgbClr val="FF8C82"/>
                </a:solidFill>
              </a:defRPr>
            </a:pPr>
            <a:r>
              <a:rPr lang="ru-RU" dirty="0" smtClean="0">
                <a:solidFill>
                  <a:srgbClr val="FFFFFF"/>
                </a:solidFill>
              </a:rPr>
              <a:t>- самовосстановление, продление жизни.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57" name="Будущее6: Технологическая сингулярность"/>
          <p:cNvSpPr txBox="1">
            <a:spLocks noGrp="1"/>
          </p:cNvSpPr>
          <p:nvPr>
            <p:ph type="body" idx="23"/>
          </p:nvPr>
        </p:nvSpPr>
        <p:spPr>
          <a:xfrm>
            <a:off x="578325" y="713116"/>
            <a:ext cx="20955001" cy="55688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Будущее6: Технологическая сингулярность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8" name="IMG_1087.jpeg" descr="IMG_108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62366" y="8819446"/>
            <a:ext cx="6208741" cy="47807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Немного поменяются люди, сейчас тенденция такая:…"/>
          <p:cNvSpPr txBox="1">
            <a:spLocks noGrp="1"/>
          </p:cNvSpPr>
          <p:nvPr>
            <p:ph type="body" idx="21"/>
          </p:nvPr>
        </p:nvSpPr>
        <p:spPr>
          <a:xfrm>
            <a:off x="311161" y="1916616"/>
            <a:ext cx="22530567" cy="9880077"/>
          </a:xfrm>
          <a:prstGeom prst="rect">
            <a:avLst/>
          </a:prstGeom>
        </p:spPr>
        <p:txBody>
          <a:bodyPr/>
          <a:lstStyle/>
          <a:p>
            <a:pPr>
              <a:defRPr sz="10000"/>
            </a:pPr>
            <a:r>
              <a:rPr lang="ru-RU" sz="8800" dirty="0" smtClean="0"/>
              <a:t>Немного поменяются люди, сейчас тенденция такая:</a:t>
            </a:r>
          </a:p>
          <a:p>
            <a:pPr marL="1322916" indent="-1322916">
              <a:buClr>
                <a:schemeClr val="accent1"/>
              </a:buClr>
              <a:buSzPct val="104999"/>
              <a:buFont typeface="Avenir Next Regular"/>
              <a:buChar char="‣"/>
              <a:defRPr sz="10000"/>
            </a:pPr>
            <a:r>
              <a:rPr lang="ru-RU" sz="8800" dirty="0" smtClean="0"/>
              <a:t>- Мозг уменьшится</a:t>
            </a:r>
          </a:p>
          <a:p>
            <a:pPr marL="1322916" indent="-1322916">
              <a:buClr>
                <a:schemeClr val="accent1"/>
              </a:buClr>
              <a:buSzPct val="104999"/>
              <a:buFont typeface="Avenir Next Regular"/>
              <a:buChar char="‣"/>
              <a:defRPr sz="10000"/>
            </a:pPr>
            <a:r>
              <a:rPr lang="ru-RU" sz="8800" dirty="0" smtClean="0"/>
              <a:t>- зубы уменьшатся</a:t>
            </a:r>
          </a:p>
          <a:p>
            <a:pPr marL="1322916" indent="-1322916">
              <a:buClr>
                <a:schemeClr val="accent1"/>
              </a:buClr>
              <a:buSzPct val="104999"/>
              <a:buFont typeface="Avenir Next Regular"/>
              <a:buChar char="‣"/>
              <a:defRPr sz="10000"/>
            </a:pPr>
            <a:r>
              <a:rPr lang="ru-RU" sz="8800" dirty="0" smtClean="0"/>
              <a:t>- уменьшатся  стопы, </a:t>
            </a:r>
          </a:p>
          <a:p>
            <a:pPr marL="1322916" indent="-1322916">
              <a:buClr>
                <a:schemeClr val="accent1"/>
              </a:buClr>
              <a:buSzPct val="104999"/>
              <a:buFont typeface="Avenir Next Regular"/>
              <a:buChar char="‣"/>
              <a:defRPr sz="10000"/>
            </a:pPr>
            <a:r>
              <a:rPr lang="ru-RU" sz="8800" dirty="0" smtClean="0"/>
              <a:t> меньше пальцев, </a:t>
            </a:r>
          </a:p>
          <a:p>
            <a:pPr marL="1322916" indent="-1322916">
              <a:buClr>
                <a:schemeClr val="accent1"/>
              </a:buClr>
              <a:buSzPct val="104999"/>
              <a:buFont typeface="Avenir Next Regular"/>
              <a:buChar char="‣"/>
              <a:defRPr sz="10000"/>
            </a:pPr>
            <a:r>
              <a:rPr lang="ru-RU" sz="8800" dirty="0" smtClean="0"/>
              <a:t>не будет Сводов</a:t>
            </a:r>
          </a:p>
          <a:p>
            <a:pPr marL="1322916" indent="-1322916">
              <a:buClr>
                <a:schemeClr val="accent1"/>
              </a:buClr>
              <a:buSzPct val="104999"/>
              <a:buFont typeface="Avenir Next Regular"/>
              <a:buChar char="‣"/>
              <a:defRPr sz="10000"/>
            </a:pPr>
            <a:endParaRPr lang="ru-RU" sz="8800" dirty="0" smtClean="0"/>
          </a:p>
          <a:p>
            <a:pPr marL="1322916" indent="-1322916">
              <a:buClr>
                <a:schemeClr val="accent1"/>
              </a:buClr>
              <a:buSzPct val="104999"/>
              <a:buFont typeface="Avenir Next Regular"/>
              <a:buChar char="‣"/>
              <a:defRPr sz="10000"/>
            </a:pPr>
            <a:r>
              <a:rPr lang="ru-RU" sz="8800" dirty="0" smtClean="0"/>
              <a:t>Нужно больше разнообразия!</a:t>
            </a:r>
            <a:endParaRPr lang="ru-RU" sz="8800" dirty="0"/>
          </a:p>
        </p:txBody>
      </p:sp>
      <p:sp>
        <p:nvSpPr>
          <p:cNvPr id="262" name="Будущее7: ничего не меняется"/>
          <p:cNvSpPr txBox="1">
            <a:spLocks noGrp="1"/>
          </p:cNvSpPr>
          <p:nvPr>
            <p:ph type="body" idx="23"/>
          </p:nvPr>
        </p:nvSpPr>
        <p:spPr>
          <a:xfrm>
            <a:off x="578325" y="713116"/>
            <a:ext cx="20955001" cy="55688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Будущее7: ничего не меняется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3" name="IMG_1080.jpeg" descr="IMG_108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21253" y="3623733"/>
            <a:ext cx="10962747" cy="6227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 Bold"/>
            </a:endParaRPr>
          </a:p>
        </p:txBody>
      </p:sp>
      <p:sp>
        <p:nvSpPr>
          <p:cNvPr id="173" name="Цель этого проекта: выяснить-прогресс это хорошо?…"/>
          <p:cNvSpPr txBox="1">
            <a:spLocks noGrp="1"/>
          </p:cNvSpPr>
          <p:nvPr>
            <p:ph type="body" idx="21"/>
          </p:nvPr>
        </p:nvSpPr>
        <p:spPr>
          <a:xfrm>
            <a:off x="11721869" y="1441617"/>
            <a:ext cx="12573001" cy="9557488"/>
          </a:xfrm>
          <a:prstGeom prst="rect">
            <a:avLst/>
          </a:prstGeom>
        </p:spPr>
        <p:txBody>
          <a:bodyPr/>
          <a:lstStyle/>
          <a:p>
            <a:pPr>
              <a:defRPr sz="12500"/>
            </a:pPr>
            <a:r>
              <a:rPr lang="ru-RU" sz="9600" dirty="0">
                <a:latin typeface="Calibri" panose="020F0502020204030204" pitchFamily="34" charset="0"/>
                <a:cs typeface="Calibri" panose="020F0502020204030204" pitchFamily="34" charset="0"/>
              </a:rPr>
              <a:t>Цель этого проекта: выяснить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600" dirty="0">
                <a:latin typeface="Calibri" panose="020F0502020204030204" pitchFamily="34" charset="0"/>
                <a:cs typeface="Calibri" panose="020F0502020204030204" pitchFamily="34" charset="0"/>
              </a:rPr>
              <a:t>прогресс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600" dirty="0">
                <a:latin typeface="Calibri" panose="020F0502020204030204" pitchFamily="34" charset="0"/>
                <a:cs typeface="Calibri" panose="020F0502020204030204" pitchFamily="34" charset="0"/>
              </a:rPr>
              <a:t> это хорошо?</a:t>
            </a:r>
          </a:p>
          <a:p>
            <a:pPr>
              <a:defRPr sz="12500"/>
            </a:pPr>
            <a:r>
              <a:rPr lang="ru-RU" sz="9600" dirty="0">
                <a:latin typeface="Calibri" panose="020F0502020204030204" pitchFamily="34" charset="0"/>
                <a:cs typeface="Calibri" panose="020F0502020204030204" pitchFamily="34" charset="0"/>
              </a:rPr>
              <a:t>Есть вероятность, что прогресс уничтожит Людей, 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9600" dirty="0">
                <a:latin typeface="Calibri" panose="020F0502020204030204" pitchFamily="34" charset="0"/>
                <a:cs typeface="Calibri" panose="020F0502020204030204" pitchFamily="34" charset="0"/>
              </a:rPr>
              <a:t>а может и планету тоже</a:t>
            </a:r>
          </a:p>
        </p:txBody>
      </p:sp>
      <p:sp>
        <p:nvSpPr>
          <p:cNvPr id="175" name="Пример опасного прогресса(вымысел компании Valve)"/>
          <p:cNvSpPr txBox="1">
            <a:spLocks noGrp="1"/>
          </p:cNvSpPr>
          <p:nvPr>
            <p:ph type="body" idx="23"/>
          </p:nvPr>
        </p:nvSpPr>
        <p:spPr>
          <a:xfrm>
            <a:off x="654762" y="5723211"/>
            <a:ext cx="12573001" cy="1333698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Пример опасного прогресса </a:t>
            </a:r>
            <a:endParaRPr lang="en-U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(вымысел компании 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Valve</a:t>
            </a: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6" name="IMG_1060.jpeg" descr="IMG_106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762" y="930883"/>
            <a:ext cx="8410850" cy="47277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527F0093-77C0-4E65-8F54-36D30FE6BF9A-L0-001.jpeg" descr="527F0093-77C0-4E65-8F54-36D30FE6BF9A-L0-001.jpe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887" t="17133"/>
          <a:stretch>
            <a:fillRect/>
          </a:stretch>
        </p:blipFill>
        <p:spPr>
          <a:xfrm>
            <a:off x="31778" y="0"/>
            <a:ext cx="24352222" cy="13716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266" name="Линия"/>
          <p:cNvSpPr/>
          <p:nvPr/>
        </p:nvSpPr>
        <p:spPr>
          <a:xfrm>
            <a:off x="0" y="1718997"/>
            <a:ext cx="24384000" cy="0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267" name="Хорошо:колонизация марса, чипы внутри, новые возможности."/>
          <p:cNvSpPr txBox="1">
            <a:spLocks noGrp="1"/>
          </p:cNvSpPr>
          <p:nvPr>
            <p:ph type="title"/>
          </p:nvPr>
        </p:nvSpPr>
        <p:spPr>
          <a:xfrm>
            <a:off x="31778" y="2551023"/>
            <a:ext cx="22860001" cy="2970482"/>
          </a:xfrm>
          <a:prstGeom prst="rect">
            <a:avLst/>
          </a:prstGeom>
        </p:spPr>
        <p:txBody>
          <a:bodyPr>
            <a:normAutofit/>
          </a:bodyPr>
          <a:lstStyle>
            <a:lvl1pPr defTabSz="330200">
              <a:defRPr sz="12120">
                <a:solidFill>
                  <a:srgbClr val="A6AAA9"/>
                </a:solidFill>
              </a:defRPr>
            </a:lvl1pPr>
          </a:lstStyle>
          <a:p>
            <a:r>
              <a:rPr lang="ru-RU" sz="10000" dirty="0" smtClean="0">
                <a:latin typeface="Calibri" panose="020F0502020204030204" pitchFamily="34" charset="0"/>
                <a:cs typeface="Calibri" panose="020F0502020204030204" pitchFamily="34" charset="0"/>
              </a:rPr>
              <a:t>Хорошо: колонизация марса, чипы внутри, новые возможности.</a:t>
            </a:r>
            <a:endParaRPr lang="ru-RU" sz="1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8" name="Выводы: хорошее ли будущее нас ждёт"/>
          <p:cNvSpPr txBox="1">
            <a:spLocks noGrp="1"/>
          </p:cNvSpPr>
          <p:nvPr>
            <p:ph type="body" sz="quarter" idx="1"/>
          </p:nvPr>
        </p:nvSpPr>
        <p:spPr>
          <a:xfrm>
            <a:off x="31778" y="11022"/>
            <a:ext cx="22860001" cy="170797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Выводы: хорошее ли будущее нас ждёт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9" name="Плохо:мало движения, спячка, жара, исчерпание всех ресурсов, уничтожение планеты."/>
          <p:cNvSpPr txBox="1"/>
          <p:nvPr/>
        </p:nvSpPr>
        <p:spPr>
          <a:xfrm>
            <a:off x="31778" y="6333066"/>
            <a:ext cx="22860001" cy="454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330200">
              <a:lnSpc>
                <a:spcPct val="80000"/>
              </a:lnSpc>
              <a:spcBef>
                <a:spcPts val="0"/>
              </a:spcBef>
              <a:defRPr sz="12120" cap="all">
                <a:solidFill>
                  <a:srgbClr val="838F91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rPr lang="ru-RU" sz="10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Плохо: мало движения, спячка, жара, исчерпание всех ресурсов, уничтожение планеты.</a:t>
            </a:r>
            <a:endParaRPr lang="ru-RU" sz="1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0" name="Линия"/>
          <p:cNvSpPr/>
          <p:nvPr/>
        </p:nvSpPr>
        <p:spPr>
          <a:xfrm>
            <a:off x="-1" y="10869240"/>
            <a:ext cx="24384001" cy="233952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latin typeface="+mn-lt"/>
                <a:ea typeface="+mn-ea"/>
                <a:cs typeface="+mn-cs"/>
                <a:sym typeface="DIN Condensed Bold"/>
              </a:defRPr>
            </a:pPr>
            <a:endParaRPr sz="4000"/>
          </a:p>
        </p:txBody>
      </p:sp>
      <p:sp>
        <p:nvSpPr>
          <p:cNvPr id="271" name="Итог:можно дальше совершенствоваться"/>
          <p:cNvSpPr txBox="1"/>
          <p:nvPr/>
        </p:nvSpPr>
        <p:spPr>
          <a:xfrm>
            <a:off x="329275" y="11103192"/>
            <a:ext cx="22860001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lnSpc>
                <a:spcPct val="80000"/>
              </a:lnSpc>
              <a:spcBef>
                <a:spcPts val="3200"/>
              </a:spcBef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Итог: можно дальше совершенствоваться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29736" y="0"/>
            <a:ext cx="13954264" cy="1371600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 Bold"/>
            </a:endParaRPr>
          </a:p>
        </p:txBody>
      </p:sp>
      <p:sp>
        <p:nvSpPr>
          <p:cNvPr id="273" name="Спасибо за внимание"/>
          <p:cNvSpPr txBox="1">
            <a:spLocks noGrp="1"/>
          </p:cNvSpPr>
          <p:nvPr>
            <p:ph type="body" idx="21"/>
          </p:nvPr>
        </p:nvSpPr>
        <p:spPr>
          <a:xfrm>
            <a:off x="10599755" y="672639"/>
            <a:ext cx="12573001" cy="3509777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4" name="527F0093-77C0-4E65-8F54-36D30FE6BF9A-L0-001.jpeg" descr="527F0093-77C0-4E65-8F54-36D30FE6BF9A-L0-001.jpeg"/>
          <p:cNvPicPr>
            <a:picLocks noGrp="1" noChangeAspect="1"/>
          </p:cNvPicPr>
          <p:nvPr>
            <p:ph type="pic" idx="22"/>
          </p:nvPr>
        </p:nvPicPr>
        <p:blipFill>
          <a:blip r:embed="rId2">
            <a:extLst/>
          </a:blip>
          <a:srcRect l="25000" r="25000"/>
          <a:stretch>
            <a:fillRect/>
          </a:stretch>
        </p:blipFill>
        <p:spPr>
          <a:xfrm>
            <a:off x="142735" y="0"/>
            <a:ext cx="10287001" cy="13716001"/>
          </a:xfrm>
          <a:prstGeom prst="rect">
            <a:avLst/>
          </a:prstGeom>
        </p:spPr>
      </p:pic>
      <p:sp>
        <p:nvSpPr>
          <p:cNvPr id="275" name="Источники…"/>
          <p:cNvSpPr txBox="1"/>
          <p:nvPr/>
        </p:nvSpPr>
        <p:spPr>
          <a:xfrm>
            <a:off x="10793395" y="4629775"/>
            <a:ext cx="13116472" cy="7755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2500">
                <a:solidFill>
                  <a:srgbClr val="FFFFFF"/>
                </a:solidFill>
              </a:defRPr>
            </a:pP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Источники</a:t>
            </a:r>
          </a:p>
          <a:p>
            <a:pPr marL="476250" indent="-476250">
              <a:buSzPct val="100000"/>
              <a:buAutoNum type="arabicPeriod"/>
              <a:defRPr sz="2500">
                <a:solidFill>
                  <a:srgbClr val="FFFFFF"/>
                </a:solidFill>
              </a:defRPr>
            </a:pP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Происхождение человека (антропогенез). Статья в онлайн-источнике: </a:t>
            </a:r>
            <a:r>
              <a:rPr lang="ru-RU" sz="3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https://foxford.ru/wiki/biologiya/proishozhdenie-cheloveka-antropogenez</a:t>
            </a: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76250" indent="-476250">
              <a:buSzPct val="100000"/>
              <a:buAutoNum type="arabicPeriod"/>
              <a:defRPr sz="2500">
                <a:solidFill>
                  <a:srgbClr val="FFFFFF"/>
                </a:solidFill>
              </a:defRPr>
            </a:pP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Станислав </a:t>
            </a:r>
            <a:r>
              <a:rPr lang="ru-RU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Дробышевский</a:t>
            </a: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Новые виды людей: 5 сценариев биологического будущего человека: </a:t>
            </a:r>
            <a:r>
              <a:rPr lang="ru-RU" sz="3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https://theoryandpractice.ru/posts/15222-novye-vidy-lyudey-5-stsenariev-biologicheskogo-budushchego-cheloveka</a:t>
            </a:r>
            <a:endParaRPr lang="ru-RU" sz="3200" u="sng" dirty="0" smtClean="0"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marL="476250" indent="-476250">
              <a:buSzPct val="100000"/>
              <a:buAutoNum type="arabicPeriod"/>
              <a:defRPr sz="2500">
                <a:solidFill>
                  <a:srgbClr val="FFFFFF"/>
                </a:solidFill>
              </a:defRPr>
            </a:pP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Будущее. Статья в онлайн-источнике: </a:t>
            </a:r>
            <a:r>
              <a:rPr lang="ru-RU" sz="3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https://ru.wikipedia.org/wiki/Будущее.Википедия</a:t>
            </a:r>
          </a:p>
          <a:p>
            <a:pPr marL="476250" indent="-476250">
              <a:buSzPct val="100000"/>
              <a:buAutoNum type="arabicPeriod"/>
              <a:defRPr sz="2500">
                <a:solidFill>
                  <a:srgbClr val="FFFFFF"/>
                </a:solidFill>
              </a:defRPr>
            </a:pP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Будущее человечества: четыре основных сценария развития. Новость на сайте </a:t>
            </a:r>
            <a:r>
              <a:rPr lang="ru-RU" sz="3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http://www.ras.ru/news/shownews.aspx?id=35709bd9-2da8-4992-9fbe-eb39edef13c9</a:t>
            </a:r>
            <a:endParaRPr lang="ru-RU" sz="3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1 Первые  приматы. 60 млн. Лет назад…"/>
          <p:cNvSpPr txBox="1">
            <a:spLocks noGrp="1"/>
          </p:cNvSpPr>
          <p:nvPr>
            <p:ph type="body" idx="1"/>
          </p:nvPr>
        </p:nvSpPr>
        <p:spPr>
          <a:xfrm>
            <a:off x="762001" y="5487137"/>
            <a:ext cx="23621999" cy="822886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7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1 Первые  приматы. 60 млн. Лет назад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7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2 дриопитеки  25 млн. Лет назад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7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3 австралопитеки.  3,5-4 млн лет назад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7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4 человек  умелый 1,5-2,7 млн лет назад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7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5 архантропы 1,2-0,2 млн. лет назад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7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6 палеоантропы 0,13-0,03 млн. лет назад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7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7  неоантропы 0,2 млн. Лет назад-</a:t>
            </a: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н.в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7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8  будущий ?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9" name="55D63949-03F5-4CC6-A980-EF217905772F-L0-001.jpeg" descr="55D63949-03F5-4CC6-A980-EF217905772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2616" y="1449478"/>
            <a:ext cx="9030157" cy="4048003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Эволюция: От приматов к человеку"/>
          <p:cNvSpPr txBox="1"/>
          <p:nvPr/>
        </p:nvSpPr>
        <p:spPr>
          <a:xfrm>
            <a:off x="578323" y="724210"/>
            <a:ext cx="20955001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647700">
              <a:lnSpc>
                <a:spcPct val="80000"/>
              </a:lnSpc>
              <a:spcBef>
                <a:spcPts val="0"/>
              </a:spcBef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Эволюция: От приматов к человеку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Характеристики: Древесный образ жизни , ключица, вращательные движения в плечевом суставе."/>
          <p:cNvSpPr txBox="1">
            <a:spLocks noGrp="1"/>
          </p:cNvSpPr>
          <p:nvPr>
            <p:ph type="body" idx="21"/>
          </p:nvPr>
        </p:nvSpPr>
        <p:spPr>
          <a:xfrm>
            <a:off x="527523" y="2033515"/>
            <a:ext cx="21056601" cy="3677738"/>
          </a:xfrm>
          <a:prstGeom prst="rect">
            <a:avLst/>
          </a:prstGeom>
        </p:spPr>
        <p:txBody>
          <a:bodyPr/>
          <a:lstStyle/>
          <a:p>
            <a:r>
              <a:rPr lang="ru-RU" sz="9600" dirty="0">
                <a:latin typeface="Calibri" panose="020F0502020204030204" pitchFamily="34" charset="0"/>
                <a:cs typeface="Calibri" panose="020F0502020204030204" pitchFamily="34" charset="0"/>
              </a:rPr>
              <a:t>Характеристики: Древесный образ </a:t>
            </a:r>
            <a:r>
              <a:rPr lang="ru-RU" sz="9600" dirty="0" smtClean="0">
                <a:latin typeface="Calibri" panose="020F0502020204030204" pitchFamily="34" charset="0"/>
                <a:cs typeface="Calibri" panose="020F0502020204030204" pitchFamily="34" charset="0"/>
              </a:rPr>
              <a:t>жизни, </a:t>
            </a:r>
            <a:r>
              <a:rPr lang="ru-RU" sz="9600" dirty="0">
                <a:latin typeface="Calibri" panose="020F0502020204030204" pitchFamily="34" charset="0"/>
                <a:cs typeface="Calibri" panose="020F0502020204030204" pitchFamily="34" charset="0"/>
              </a:rPr>
              <a:t>ключица, вращательные движения в плечевом суставе.</a:t>
            </a:r>
          </a:p>
        </p:txBody>
      </p:sp>
      <p:sp>
        <p:nvSpPr>
          <p:cNvPr id="183" name="Первые приматы"/>
          <p:cNvSpPr txBox="1">
            <a:spLocks noGrp="1"/>
          </p:cNvSpPr>
          <p:nvPr>
            <p:ph type="body" idx="23"/>
          </p:nvPr>
        </p:nvSpPr>
        <p:spPr>
          <a:xfrm>
            <a:off x="578323" y="713116"/>
            <a:ext cx="20955001" cy="55688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smtClean="0">
                <a:latin typeface="Calibri" panose="020F0502020204030204" pitchFamily="34" charset="0"/>
                <a:cs typeface="Calibri" panose="020F0502020204030204" pitchFamily="34" charset="0"/>
              </a:rPr>
              <a:t>Первые приматы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" name="DA49B8C1-1BDF-4959-97D1-B3A50672449D-L0-001.jpeg" descr="DA49B8C1-1BDF-4959-97D1-B3A50672449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06641" y="6026974"/>
            <a:ext cx="12305623" cy="7773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Характеристики: древесный образ жизни, стадность."/>
          <p:cNvSpPr txBox="1">
            <a:spLocks noGrp="1"/>
          </p:cNvSpPr>
          <p:nvPr>
            <p:ph type="body" idx="21"/>
          </p:nvPr>
        </p:nvSpPr>
        <p:spPr>
          <a:xfrm>
            <a:off x="527523" y="2033515"/>
            <a:ext cx="21056601" cy="6742551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Характеристики: древесный 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образ жизни, 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стадность.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8" name="Дриопитеки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 smtClean="0"/>
              <a:t>Дриопитеки</a:t>
            </a:r>
            <a:endParaRPr lang="ru-RU" dirty="0"/>
          </a:p>
        </p:txBody>
      </p:sp>
      <p:pic>
        <p:nvPicPr>
          <p:cNvPr id="189" name="F0F9B360-2885-4274-8C04-E6E00EC5C619-L0-001.jpeg" descr="F0F9B360-2885-4274-8C04-E6E00EC5C61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563123" y="3813028"/>
            <a:ext cx="1041401" cy="2514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CE34310D-AD41-4CE9-80F3-033297414B77-L0-001.jpeg" descr="CE34310D-AD41-4CE9-80F3-033297414B77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19271" y="4202557"/>
            <a:ext cx="11521806" cy="95400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Характеристики:Мозг-до 550 см, прямохождение, примитивные  орудия труда, стадность."/>
          <p:cNvSpPr txBox="1">
            <a:spLocks noGrp="1"/>
          </p:cNvSpPr>
          <p:nvPr>
            <p:ph type="body" idx="21"/>
          </p:nvPr>
        </p:nvSpPr>
        <p:spPr>
          <a:xfrm>
            <a:off x="527523" y="2033515"/>
            <a:ext cx="18878077" cy="1000068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Характеристики: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Мозг-до 550 см, </a:t>
            </a: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прямохождение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, примитивные  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орудия труда, стадность.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Австралопитеки"/>
          <p:cNvSpPr txBox="1">
            <a:spLocks noGrp="1"/>
          </p:cNvSpPr>
          <p:nvPr>
            <p:ph type="body" idx="23"/>
          </p:nvPr>
        </p:nvSpPr>
        <p:spPr>
          <a:xfrm>
            <a:off x="578325" y="716707"/>
            <a:ext cx="20955001" cy="55329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Австралопитеки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6" name="73C6AFE6-CF0B-4DFD-AFFE-82D5AEB3418F-L0-001.jpeg" descr="73C6AFE6-CF0B-4DFD-AFFE-82D5AEB3418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91312" y="1919982"/>
            <a:ext cx="5792688" cy="11796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Мозг-650 г, обрабатывают камни с целью изготовления…"/>
          <p:cNvSpPr txBox="1">
            <a:spLocks noGrp="1"/>
          </p:cNvSpPr>
          <p:nvPr>
            <p:ph type="body" idx="21"/>
          </p:nvPr>
        </p:nvSpPr>
        <p:spPr>
          <a:xfrm>
            <a:off x="527524" y="2010447"/>
            <a:ext cx="13120744" cy="9267153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Мозг-650 г, обрабатывают камни с целью изготовления</a:t>
            </a:r>
          </a:p>
          <a:p>
            <a:r>
              <a:rPr lang="ru-RU" dirty="0" smtClean="0"/>
              <a:t>орудий.</a:t>
            </a:r>
            <a:endParaRPr lang="ru-RU" dirty="0"/>
          </a:p>
        </p:txBody>
      </p:sp>
      <p:sp>
        <p:nvSpPr>
          <p:cNvPr id="200" name="ЧЕЛОВЕК УМЕЛЫЙ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ЧЕЛОВЕК УМЕЛЫЙ</a:t>
            </a:r>
          </a:p>
        </p:txBody>
      </p:sp>
      <p:pic>
        <p:nvPicPr>
          <p:cNvPr id="202" name="A820A06B-C1E0-43F6-9018-A38D40E93C6B-L0-001.jpeg" descr="A820A06B-C1E0-43F6-9018-A38D40E93C6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15751" y="4693601"/>
            <a:ext cx="9868249" cy="90223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Характеристики: мозг-до 1000 Г, Жили в пещерах, Использовали огонь."/>
          <p:cNvSpPr txBox="1">
            <a:spLocks noGrp="1"/>
          </p:cNvSpPr>
          <p:nvPr>
            <p:ph type="body" idx="21"/>
          </p:nvPr>
        </p:nvSpPr>
        <p:spPr>
          <a:xfrm>
            <a:off x="527523" y="2003393"/>
            <a:ext cx="21056601" cy="5092869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Характеристики: мозг-до 1000 Г, Жили в пещерах, Использовали огонь.</a:t>
            </a:r>
            <a:endParaRPr lang="ru-RU" dirty="0"/>
          </a:p>
        </p:txBody>
      </p:sp>
      <p:sp>
        <p:nvSpPr>
          <p:cNvPr id="206" name="Архантропы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Архантропы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7" name="18061F9C-AB1E-4FCF-BA13-3B573330806F-L0-001.jpeg" descr="18061F9C-AB1E-4FCF-BA13-3B573330806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91733" y="6991922"/>
            <a:ext cx="10095220" cy="67174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Характеристики: мозг-1500 Г, Зачаточная речь, Изготовление сложных орудий труда, совершенствование речи и племенных отношений."/>
          <p:cNvSpPr txBox="1">
            <a:spLocks noGrp="1"/>
          </p:cNvSpPr>
          <p:nvPr>
            <p:ph type="body" idx="21"/>
          </p:nvPr>
        </p:nvSpPr>
        <p:spPr>
          <a:xfrm>
            <a:off x="527524" y="2064538"/>
            <a:ext cx="20469810" cy="11691599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Характеристики: мозг-1500 Г, Зачаточная речь, Изготовление сложных орудий труда, совершенствование речи и племенных отношений.</a:t>
            </a:r>
            <a:endParaRPr lang="ru-RU" dirty="0"/>
          </a:p>
        </p:txBody>
      </p:sp>
      <p:sp>
        <p:nvSpPr>
          <p:cNvPr id="211" name="Палеоантропы"/>
          <p:cNvSpPr txBox="1">
            <a:spLocks noGrp="1"/>
          </p:cNvSpPr>
          <p:nvPr>
            <p:ph type="body" idx="23"/>
          </p:nvPr>
        </p:nvSpPr>
        <p:spPr>
          <a:xfrm>
            <a:off x="578325" y="713116"/>
            <a:ext cx="20955001" cy="55688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Палеоантропы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2" name="0B7721A5-B266-4063-8D96-1E07DDC3B1E5-L0-001.jpeg" descr="0B7721A5-B266-4063-8D96-1E07DDC3B1E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2970" y="8568267"/>
            <a:ext cx="6971790" cy="5228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648</Words>
  <Application>Microsoft Office PowerPoint</Application>
  <PresentationFormat>Произвольный</PresentationFormat>
  <Paragraphs>122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Avenir Next Demi Bold</vt:lpstr>
      <vt:lpstr>Avenir Next Medium</vt:lpstr>
      <vt:lpstr>Avenir Next Regular</vt:lpstr>
      <vt:lpstr>Calibri</vt:lpstr>
      <vt:lpstr>DIN Alternate Bold</vt:lpstr>
      <vt:lpstr>DIN Condensed Bold</vt:lpstr>
      <vt:lpstr>Helvetica</vt:lpstr>
      <vt:lpstr>Helvetica Neue</vt:lpstr>
      <vt:lpstr>Segoe UI Black</vt:lpstr>
      <vt:lpstr>New_Template7</vt:lpstr>
      <vt:lpstr>Эволюционирование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Теплый сценарий: глобальное потепление. 2. Холодный сценарий: начнётся похолодание. 3. Дикий сценарий: человек разрушит свою среду обитания. 4. Нереальный сценарий: самовоспроизводящиеся машины. 5. Малореальный сценарий: Освоение космоса. 6. Сверхчеловек: тесное слияние человека и технологий. 7. Ничего не меняется: человек продолжает эволюционировать так же, как до сих пор.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Хорошо: колонизация марса, чипы внутри, новые возможности.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Эволюционирование </dc:title>
  <cp:lastModifiedBy>АП</cp:lastModifiedBy>
  <cp:revision>27</cp:revision>
  <dcterms:modified xsi:type="dcterms:W3CDTF">2021-02-07T13:54:48Z</dcterms:modified>
</cp:coreProperties>
</file>