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7" r:id="rId2"/>
    <p:sldId id="258" r:id="rId3"/>
    <p:sldId id="260" r:id="rId4"/>
    <p:sldId id="261" r:id="rId5"/>
    <p:sldId id="262" r:id="rId6"/>
    <p:sldId id="265" r:id="rId7"/>
    <p:sldId id="268" r:id="rId8"/>
    <p:sldId id="271" r:id="rId9"/>
    <p:sldId id="272" r:id="rId10"/>
    <p:sldId id="270" r:id="rId11"/>
    <p:sldId id="264" r:id="rId12"/>
    <p:sldId id="263" r:id="rId13"/>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24.08.2016</a:t>
            </a:r>
            <a:endParaRPr/>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24.08.2016</a:t>
            </a:r>
            <a:endParaRPr/>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Заполнитель заме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Щелкните, чтобы изменить стили текста образца слайда</a:t>
            </a:r>
          </a:p>
          <a:p>
            <a:pPr lvl="1" rtl="0"/>
            <a:r>
              <a:t>Второй уровень</a:t>
            </a:r>
          </a:p>
          <a:p>
            <a:pPr lvl="2" rtl="0"/>
            <a:r>
              <a:t>Третий уровень</a:t>
            </a:r>
          </a:p>
          <a:p>
            <a:pPr lvl="3" rtl="0"/>
            <a:r>
              <a:t>Четвертый уровень</a:t>
            </a:r>
          </a:p>
          <a:p>
            <a:pPr lvl="4" rtl="0"/>
            <a:r>
              <a:t>Пятый уровень</a:t>
            </a:r>
          </a:p>
        </p:txBody>
      </p:sp>
      <p:sp>
        <p:nvSpPr>
          <p:cNvPr id="6" name="Заполнитель нижне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65611" y="1752600"/>
            <a:ext cx="6858002" cy="1828800"/>
          </a:xfrm>
        </p:spPr>
        <p:txBody>
          <a:bodyPr rtlCol="0" anchor="b">
            <a:normAutofit/>
          </a:bodyPr>
          <a:lstStyle>
            <a:lvl1pPr algn="l" rtl="0">
              <a:defRPr sz="5400"/>
            </a:lvl1pPr>
          </a:lstStyle>
          <a:p>
            <a:pPr rtl="0"/>
            <a:r>
              <a:rPr lang="ru-RU" smtClean="0"/>
              <a:t>Образец заголовка</a:t>
            </a:r>
            <a:endParaRPr/>
          </a:p>
        </p:txBody>
      </p:sp>
      <p:sp>
        <p:nvSpPr>
          <p:cNvPr id="3" name="Подзаголовок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ru-RU" smtClean="0"/>
              <a:t>Образец подзаголовка</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Три рисунка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66214" y="421594"/>
            <a:ext cx="2286000" cy="1885508"/>
          </a:xfrm>
        </p:spPr>
        <p:txBody>
          <a:bodyPr rtlCol="0">
            <a:normAutofit/>
          </a:bodyPr>
          <a:lstStyle>
            <a:lvl1pPr algn="l" rtl="0">
              <a:defRPr sz="2400"/>
            </a:lvl1pPr>
          </a:lstStyle>
          <a:p>
            <a:pPr rtl="0"/>
            <a:r>
              <a:rPr lang="ru-RU" smtClean="0"/>
              <a:t>Образец заголовка</a:t>
            </a:r>
            <a:endParaRPr lang="ru"/>
          </a:p>
        </p:txBody>
      </p:sp>
      <p:grpSp>
        <p:nvGrpSpPr>
          <p:cNvPr id="84" name="Группа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Рисунок 33"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dirty="0"/>
          </a:p>
        </p:txBody>
      </p:sp>
      <p:grpSp>
        <p:nvGrpSpPr>
          <p:cNvPr id="98" name="Группа 97"/>
          <p:cNvGrpSpPr/>
          <p:nvPr/>
        </p:nvGrpSpPr>
        <p:grpSpPr>
          <a:xfrm>
            <a:off x="5322489" y="319177"/>
            <a:ext cx="3389607" cy="2710838"/>
            <a:chOff x="895350" y="3313113"/>
            <a:chExt cx="3613151" cy="2790825"/>
          </a:xfrm>
          <a:solidFill>
            <a:schemeClr val="tx1">
              <a:lumMod val="50000"/>
            </a:schemeClr>
          </a:solidFill>
        </p:grpSpPr>
        <p:sp>
          <p:nvSpPr>
            <p:cNvPr id="99"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Рисунок 33"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dirty="0"/>
          </a:p>
        </p:txBody>
      </p:sp>
      <p:grpSp>
        <p:nvGrpSpPr>
          <p:cNvPr id="112" name="Группа 111"/>
          <p:cNvGrpSpPr/>
          <p:nvPr/>
        </p:nvGrpSpPr>
        <p:grpSpPr>
          <a:xfrm>
            <a:off x="5322489" y="3245640"/>
            <a:ext cx="3389607" cy="2710838"/>
            <a:chOff x="895350" y="3313113"/>
            <a:chExt cx="3613151" cy="2790825"/>
          </a:xfrm>
          <a:solidFill>
            <a:schemeClr val="tx1">
              <a:lumMod val="50000"/>
            </a:schemeClr>
          </a:solidFill>
        </p:grpSpPr>
        <p:sp>
          <p:nvSpPr>
            <p:cNvPr id="113"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Рисунок 33"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dirty="0"/>
          </a:p>
        </p:txBody>
      </p:sp>
      <p:sp>
        <p:nvSpPr>
          <p:cNvPr id="126" name="Текст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sp>
        <p:nvSpPr>
          <p:cNvPr id="8" name="Номер слайда 7"/>
          <p:cNvSpPr>
            <a:spLocks noGrp="1"/>
          </p:cNvSpPr>
          <p:nvPr>
            <p:ph type="sldNum" sz="quarter" idx="12"/>
          </p:nvPr>
        </p:nvSpPr>
        <p:spPr/>
        <p:txBody>
          <a:bodyPr rtlCol="0"/>
          <a:lstStyle/>
          <a:p>
            <a:pPr rtl="0"/>
            <a:fld id="{022B156B-59AE-415F-B24B-8756D48BB977}" type="slidenum">
              <a:rPr/>
              <a:pPr/>
              <a:t>‹#›</a:t>
            </a:fld>
            <a:endParaRPr/>
          </a:p>
        </p:txBody>
      </p:sp>
      <p:sp>
        <p:nvSpPr>
          <p:cNvPr id="7" name="Нижний колонтитул 6"/>
          <p:cNvSpPr>
            <a:spLocks noGrp="1"/>
          </p:cNvSpPr>
          <p:nvPr>
            <p:ph type="ftr" sz="quarter" idx="11"/>
          </p:nvPr>
        </p:nvSpPr>
        <p:spPr/>
        <p:txBody>
          <a:bodyPr rtlCol="0"/>
          <a:lstStyle/>
          <a:p>
            <a:pPr rtl="0"/>
            <a:endParaRPr/>
          </a:p>
        </p:txBody>
      </p:sp>
      <p:sp>
        <p:nvSpPr>
          <p:cNvPr id="6" name="Дата 5"/>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ru-RU" smtClean="0"/>
              <a:t>Образец заголовка</a:t>
            </a:r>
            <a:endParaRPr dirty="0"/>
          </a:p>
        </p:txBody>
      </p:sp>
      <p:sp>
        <p:nvSpPr>
          <p:cNvPr id="3" name="Объект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dirty="0"/>
          </a:p>
        </p:txBody>
      </p:sp>
      <p:sp>
        <p:nvSpPr>
          <p:cNvPr id="4" name="Замещающий текст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sp>
        <p:nvSpPr>
          <p:cNvPr id="7" name="Номер слайда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a:pPr/>
              <a:t>‹#›</a:t>
            </a:fld>
            <a:endParaRPr/>
          </a:p>
        </p:txBody>
      </p:sp>
      <p:sp>
        <p:nvSpPr>
          <p:cNvPr id="6" name="Нижний колонтитул 5"/>
          <p:cNvSpPr>
            <a:spLocks noGrp="1"/>
          </p:cNvSpPr>
          <p:nvPr>
            <p:ph type="ftr" sz="quarter" idx="11"/>
          </p:nvPr>
        </p:nvSpPr>
        <p:spPr/>
        <p:txBody>
          <a:bodyPr rtlCol="0"/>
          <a:lstStyle/>
          <a:p>
            <a:pPr rtl="0"/>
            <a:endParaRPr/>
          </a:p>
        </p:txBody>
      </p:sp>
      <p:sp>
        <p:nvSpPr>
          <p:cNvPr id="5" name="Дата 4"/>
          <p:cNvSpPr>
            <a:spLocks noGrp="1"/>
          </p:cNvSpPr>
          <p:nvPr>
            <p:ph type="dt" sz="half" idx="10"/>
          </p:nvPr>
        </p:nvSpPr>
        <p:spPr>
          <a:xfrm>
            <a:off x="8075611" y="6019801"/>
            <a:ext cx="1396260" cy="228600"/>
          </a:xfrm>
        </p:spPr>
        <p:txBody>
          <a:bodyPr rtlCol="0"/>
          <a:lstStyle/>
          <a:p>
            <a:pPr rtl="0"/>
            <a:r>
              <a:rPr lang="en-US"/>
              <a:t>24.08.2016</a:t>
            </a:r>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ru-RU" smtClean="0"/>
              <a:t>Образец заголовка</a:t>
            </a:r>
            <a:endParaRPr dirty="0"/>
          </a:p>
        </p:txBody>
      </p:sp>
      <p:grpSp>
        <p:nvGrpSpPr>
          <p:cNvPr id="8" name="Группа 7"/>
          <p:cNvGrpSpPr/>
          <p:nvPr/>
        </p:nvGrpSpPr>
        <p:grpSpPr>
          <a:xfrm>
            <a:off x="595546" y="781398"/>
            <a:ext cx="6433398" cy="5053665"/>
            <a:chOff x="5162444" y="781398"/>
            <a:chExt cx="6433398" cy="5053665"/>
          </a:xfrm>
        </p:grpSpPr>
        <p:sp>
          <p:nvSpPr>
            <p:cNvPr id="9" name="Полилиния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Полилиния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Группа 10"/>
            <p:cNvGrpSpPr/>
            <p:nvPr/>
          </p:nvGrpSpPr>
          <p:grpSpPr>
            <a:xfrm>
              <a:off x="5814205" y="859113"/>
              <a:ext cx="5129146" cy="4880471"/>
              <a:chOff x="7856559" y="859113"/>
              <a:chExt cx="3086791" cy="4880471"/>
            </a:xfrm>
          </p:grpSpPr>
          <p:sp>
            <p:nvSpPr>
              <p:cNvPr id="20" name="Полилиния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Полилиния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Полилиния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Полилиния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Полилиния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Полилиния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Полилиния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Полилиния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Полилиния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Полилиния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Рисунок 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ru-RU" smtClean="0"/>
              <a:t>Вставка рисунка</a:t>
            </a:r>
            <a:endParaRPr dirty="0"/>
          </a:p>
        </p:txBody>
      </p:sp>
      <p:sp>
        <p:nvSpPr>
          <p:cNvPr id="4" name="Замещающий текст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sp>
        <p:nvSpPr>
          <p:cNvPr id="7" name="Номер слайда 6"/>
          <p:cNvSpPr>
            <a:spLocks noGrp="1"/>
          </p:cNvSpPr>
          <p:nvPr>
            <p:ph type="sldNum" sz="quarter" idx="12"/>
          </p:nvPr>
        </p:nvSpPr>
        <p:spPr/>
        <p:txBody>
          <a:bodyPr rtlCol="0"/>
          <a:lstStyle/>
          <a:p>
            <a:pPr rtl="0"/>
            <a:fld id="{022B156B-59AE-415F-B24B-8756D48BB977}" type="slidenum">
              <a:rPr/>
              <a:t>‹#›</a:t>
            </a:fld>
            <a:endParaRPr/>
          </a:p>
        </p:txBody>
      </p:sp>
      <p:sp>
        <p:nvSpPr>
          <p:cNvPr id="6" name="Нижний колонтитул 5"/>
          <p:cNvSpPr>
            <a:spLocks noGrp="1"/>
          </p:cNvSpPr>
          <p:nvPr>
            <p:ph type="ftr" sz="quarter" idx="11"/>
          </p:nvPr>
        </p:nvSpPr>
        <p:spPr/>
        <p:txBody>
          <a:bodyPr rtlCol="0"/>
          <a:lstStyle/>
          <a:p>
            <a:pPr rtl="0"/>
            <a:endParaRPr/>
          </a:p>
        </p:txBody>
      </p:sp>
      <p:sp>
        <p:nvSpPr>
          <p:cNvPr id="5" name="Дата 4"/>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3" name="Вертикальный текст 2"/>
          <p:cNvSpPr>
            <a:spLocks noGrp="1"/>
          </p:cNvSpPr>
          <p:nvPr>
            <p:ph type="body" orient="vert" idx="1"/>
          </p:nvPr>
        </p:nvSpPr>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6" name="Номер слайда 5"/>
          <p:cNvSpPr>
            <a:spLocks noGrp="1"/>
          </p:cNvSpPr>
          <p:nvPr>
            <p:ph type="sldNum" sz="quarter" idx="12"/>
          </p:nvPr>
        </p:nvSpPr>
        <p:spPr/>
        <p:txBody>
          <a:bodyPr rtlCol="0"/>
          <a:lstStyle/>
          <a:p>
            <a:pPr rtl="0"/>
            <a:fld id="{022B156B-59AE-415F-B24B-8756D48BB977}" type="slidenum">
              <a:rPr/>
              <a:t>‹#›</a:t>
            </a:fld>
            <a:endParaRPr/>
          </a:p>
        </p:txBody>
      </p:sp>
      <p:sp>
        <p:nvSpPr>
          <p:cNvPr id="5" name="Нижний колонтитул 4"/>
          <p:cNvSpPr>
            <a:spLocks noGrp="1"/>
          </p:cNvSpPr>
          <p:nvPr>
            <p:ph type="ftr" sz="quarter" idx="11"/>
          </p:nvPr>
        </p:nvSpPr>
        <p:spPr/>
        <p:txBody>
          <a:bodyPr rtlCol="0"/>
          <a:lstStyle/>
          <a:p>
            <a:pPr rtl="0"/>
            <a:endParaRPr/>
          </a:p>
        </p:txBody>
      </p:sp>
      <p:sp>
        <p:nvSpPr>
          <p:cNvPr id="4" name="Дата 3"/>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624268" y="304800"/>
            <a:ext cx="1729531" cy="5676900"/>
          </a:xfrm>
        </p:spPr>
        <p:txBody>
          <a:bodyPr vert="eaVert" rtlCol="0"/>
          <a:lstStyle/>
          <a:p>
            <a:pPr rtl="0"/>
            <a:r>
              <a:rPr lang="ru-RU" smtClean="0"/>
              <a:t>Образец заголовка</a:t>
            </a:r>
            <a:endParaRPr/>
          </a:p>
        </p:txBody>
      </p:sp>
      <p:sp>
        <p:nvSpPr>
          <p:cNvPr id="3" name="Вертикальный текст 2"/>
          <p:cNvSpPr>
            <a:spLocks noGrp="1"/>
          </p:cNvSpPr>
          <p:nvPr>
            <p:ph type="body" orient="vert" idx="1"/>
          </p:nvPr>
        </p:nvSpPr>
        <p:spPr>
          <a:xfrm>
            <a:off x="838199" y="304800"/>
            <a:ext cx="8633671" cy="5676900"/>
          </a:xfrm>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6" name="Номер слайда 5"/>
          <p:cNvSpPr>
            <a:spLocks noGrp="1"/>
          </p:cNvSpPr>
          <p:nvPr>
            <p:ph type="sldNum" sz="quarter" idx="12"/>
          </p:nvPr>
        </p:nvSpPr>
        <p:spPr/>
        <p:txBody>
          <a:bodyPr rtlCol="0"/>
          <a:lstStyle/>
          <a:p>
            <a:pPr rtl="0"/>
            <a:fld id="{022B156B-59AE-415F-B24B-8756D48BB977}" type="slidenum">
              <a:rPr/>
              <a:t>‹#›</a:t>
            </a:fld>
            <a:endParaRPr/>
          </a:p>
        </p:txBody>
      </p:sp>
      <p:sp>
        <p:nvSpPr>
          <p:cNvPr id="5" name="Нижний колонтитул 4"/>
          <p:cNvSpPr>
            <a:spLocks noGrp="1"/>
          </p:cNvSpPr>
          <p:nvPr>
            <p:ph type="ftr" sz="quarter" idx="11"/>
          </p:nvPr>
        </p:nvSpPr>
        <p:spPr/>
        <p:txBody>
          <a:bodyPr rtlCol="0"/>
          <a:lstStyle/>
          <a:p>
            <a:pPr rtl="0"/>
            <a:endParaRPr/>
          </a:p>
        </p:txBody>
      </p:sp>
      <p:sp>
        <p:nvSpPr>
          <p:cNvPr id="4" name="Дата 3"/>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3" name="Объект 2"/>
          <p:cNvSpPr>
            <a:spLocks noGrp="1"/>
          </p:cNvSpPr>
          <p:nvPr>
            <p:ph idx="1"/>
          </p:nvPr>
        </p:nvSpPr>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6" name="Номер слайда 5"/>
          <p:cNvSpPr>
            <a:spLocks noGrp="1"/>
          </p:cNvSpPr>
          <p:nvPr>
            <p:ph type="sldNum" sz="quarter" idx="12"/>
          </p:nvPr>
        </p:nvSpPr>
        <p:spPr/>
        <p:txBody>
          <a:bodyPr rtlCol="0"/>
          <a:lstStyle/>
          <a:p>
            <a:pPr rtl="0"/>
            <a:fld id="{022B156B-59AE-415F-B24B-8756D48BB977}" type="slidenum">
              <a:rPr/>
              <a:t>‹#›</a:t>
            </a:fld>
            <a:endParaRPr dirty="0"/>
          </a:p>
        </p:txBody>
      </p:sp>
      <p:sp>
        <p:nvSpPr>
          <p:cNvPr id="5" name="Нижний колонтитул 4"/>
          <p:cNvSpPr>
            <a:spLocks noGrp="1"/>
          </p:cNvSpPr>
          <p:nvPr>
            <p:ph type="ftr" sz="quarter" idx="11"/>
          </p:nvPr>
        </p:nvSpPr>
        <p:spPr/>
        <p:txBody>
          <a:bodyPr rtlCol="0"/>
          <a:lstStyle/>
          <a:p>
            <a:pPr rtl="0"/>
            <a:endParaRPr/>
          </a:p>
        </p:txBody>
      </p:sp>
      <p:sp>
        <p:nvSpPr>
          <p:cNvPr id="4" name="Дата 3"/>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ru-RU" smtClean="0"/>
              <a:t>Образец заголовка</a:t>
            </a:r>
            <a:endParaRPr/>
          </a:p>
        </p:txBody>
      </p:sp>
      <p:sp>
        <p:nvSpPr>
          <p:cNvPr id="3" name="Замещающий текст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ru-RU" smtClean="0"/>
              <a:t>Образец текста</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типа объектов">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3" name="Объект 2"/>
          <p:cNvSpPr>
            <a:spLocks noGrp="1"/>
          </p:cNvSpPr>
          <p:nvPr>
            <p:ph sz="half" idx="1"/>
          </p:nvPr>
        </p:nvSpPr>
        <p:spPr>
          <a:xfrm>
            <a:off x="1065212" y="1825625"/>
            <a:ext cx="4954588" cy="4187952"/>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4" name="Объект 3"/>
          <p:cNvSpPr>
            <a:spLocks noGrp="1"/>
          </p:cNvSpPr>
          <p:nvPr>
            <p:ph sz="half" idx="2"/>
          </p:nvPr>
        </p:nvSpPr>
        <p:spPr>
          <a:xfrm>
            <a:off x="6172200" y="1825625"/>
            <a:ext cx="4951414" cy="4187952"/>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7" name="Номер слайда 6"/>
          <p:cNvSpPr>
            <a:spLocks noGrp="1"/>
          </p:cNvSpPr>
          <p:nvPr>
            <p:ph type="sldNum" sz="quarter" idx="12"/>
          </p:nvPr>
        </p:nvSpPr>
        <p:spPr/>
        <p:txBody>
          <a:bodyPr rtlCol="0"/>
          <a:lstStyle/>
          <a:p>
            <a:pPr rtl="0"/>
            <a:fld id="{022B156B-59AE-415F-B24B-8756D48BB977}" type="slidenum">
              <a:rPr/>
              <a:t>‹#›</a:t>
            </a:fld>
            <a:endParaRPr/>
          </a:p>
        </p:txBody>
      </p:sp>
      <p:sp>
        <p:nvSpPr>
          <p:cNvPr id="6" name="Нижний колонтитул 5"/>
          <p:cNvSpPr>
            <a:spLocks noGrp="1"/>
          </p:cNvSpPr>
          <p:nvPr>
            <p:ph type="ftr" sz="quarter" idx="11"/>
          </p:nvPr>
        </p:nvSpPr>
        <p:spPr/>
        <p:txBody>
          <a:bodyPr rtlCol="0"/>
          <a:lstStyle/>
          <a:p>
            <a:pPr rtl="0"/>
            <a:endParaRPr/>
          </a:p>
        </p:txBody>
      </p:sp>
      <p:sp>
        <p:nvSpPr>
          <p:cNvPr id="5" name="Дата 4"/>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3" name="Текст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smtClean="0"/>
              <a:t>Образец текста</a:t>
            </a:r>
          </a:p>
        </p:txBody>
      </p:sp>
      <p:sp>
        <p:nvSpPr>
          <p:cNvPr id="4" name="Объект 3"/>
          <p:cNvSpPr>
            <a:spLocks noGrp="1"/>
          </p:cNvSpPr>
          <p:nvPr>
            <p:ph sz="half" idx="2"/>
          </p:nvPr>
        </p:nvSpPr>
        <p:spPr>
          <a:xfrm>
            <a:off x="1069848" y="2505075"/>
            <a:ext cx="4956048" cy="3476625"/>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5" name="Замещающий текст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smtClean="0"/>
              <a:t>Образец текста</a:t>
            </a:r>
          </a:p>
        </p:txBody>
      </p:sp>
      <p:sp>
        <p:nvSpPr>
          <p:cNvPr id="6" name="Объект 5"/>
          <p:cNvSpPr>
            <a:spLocks noGrp="1"/>
          </p:cNvSpPr>
          <p:nvPr>
            <p:ph sz="quarter" idx="4"/>
          </p:nvPr>
        </p:nvSpPr>
        <p:spPr>
          <a:xfrm>
            <a:off x="6172200" y="2505075"/>
            <a:ext cx="4956048" cy="3476625"/>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9" name="Номер слайда 8"/>
          <p:cNvSpPr>
            <a:spLocks noGrp="1"/>
          </p:cNvSpPr>
          <p:nvPr>
            <p:ph type="sldNum" sz="quarter" idx="12"/>
          </p:nvPr>
        </p:nvSpPr>
        <p:spPr/>
        <p:txBody>
          <a:bodyPr rtlCol="0"/>
          <a:lstStyle/>
          <a:p>
            <a:pPr rtl="0"/>
            <a:fld id="{022B156B-59AE-415F-B24B-8756D48BB977}" type="slidenum">
              <a:rPr/>
              <a:t>‹#›</a:t>
            </a:fld>
            <a:endParaRPr/>
          </a:p>
        </p:txBody>
      </p:sp>
      <p:sp>
        <p:nvSpPr>
          <p:cNvPr id="8" name="Нижний колонтитул 7"/>
          <p:cNvSpPr>
            <a:spLocks noGrp="1"/>
          </p:cNvSpPr>
          <p:nvPr>
            <p:ph type="ftr" sz="quarter" idx="11"/>
          </p:nvPr>
        </p:nvSpPr>
        <p:spPr/>
        <p:txBody>
          <a:bodyPr rtlCol="0"/>
          <a:lstStyle/>
          <a:p>
            <a:pPr rtl="0"/>
            <a:endParaRPr/>
          </a:p>
        </p:txBody>
      </p:sp>
      <p:sp>
        <p:nvSpPr>
          <p:cNvPr id="7" name="Дата 6"/>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5" name="Номер слайда 4"/>
          <p:cNvSpPr>
            <a:spLocks noGrp="1"/>
          </p:cNvSpPr>
          <p:nvPr>
            <p:ph type="sldNum" sz="quarter" idx="12"/>
          </p:nvPr>
        </p:nvSpPr>
        <p:spPr/>
        <p:txBody>
          <a:bodyPr rtlCol="0"/>
          <a:lstStyle/>
          <a:p>
            <a:pPr rtl="0"/>
            <a:fld id="{022B156B-59AE-415F-B24B-8756D48BB977}" type="slidenum">
              <a:rPr/>
              <a:t>‹#›</a:t>
            </a:fld>
            <a:endParaRPr/>
          </a:p>
        </p:txBody>
      </p:sp>
      <p:sp>
        <p:nvSpPr>
          <p:cNvPr id="4" name="Нижний колонтитул 3"/>
          <p:cNvSpPr>
            <a:spLocks noGrp="1"/>
          </p:cNvSpPr>
          <p:nvPr>
            <p:ph type="ftr" sz="quarter" idx="11"/>
          </p:nvPr>
        </p:nvSpPr>
        <p:spPr/>
        <p:txBody>
          <a:bodyPr rtlCol="0"/>
          <a:lstStyle/>
          <a:p>
            <a:pPr rtl="0"/>
            <a:endParaRPr/>
          </a:p>
        </p:txBody>
      </p:sp>
      <p:sp>
        <p:nvSpPr>
          <p:cNvPr id="3" name="Дата 2"/>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rtlCol="0"/>
          <a:lstStyle/>
          <a:p>
            <a:pPr rtl="0"/>
            <a:fld id="{022B156B-59AE-415F-B24B-8756D48BB977}" type="slidenum">
              <a:rPr/>
              <a:t>‹#›</a:t>
            </a:fld>
            <a:endParaRPr/>
          </a:p>
        </p:txBody>
      </p:sp>
      <p:sp>
        <p:nvSpPr>
          <p:cNvPr id="3" name="Нижний колонтитул 2"/>
          <p:cNvSpPr>
            <a:spLocks noGrp="1"/>
          </p:cNvSpPr>
          <p:nvPr>
            <p:ph type="ftr" sz="quarter" idx="11"/>
          </p:nvPr>
        </p:nvSpPr>
        <p:spPr/>
        <p:txBody>
          <a:bodyPr rtlCol="0"/>
          <a:lstStyle/>
          <a:p>
            <a:pPr rtl="0"/>
            <a:endParaRPr/>
          </a:p>
        </p:txBody>
      </p:sp>
      <p:sp>
        <p:nvSpPr>
          <p:cNvPr id="2" name="Дата 1"/>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Два рисунка с подписями">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5212" y="304799"/>
            <a:ext cx="10058402" cy="1216152"/>
          </a:xfrm>
        </p:spPr>
        <p:txBody>
          <a:bodyPr rtlCol="0"/>
          <a:lstStyle>
            <a:lvl1pPr algn="l" rtl="0">
              <a:defRPr/>
            </a:lvl1pPr>
          </a:lstStyle>
          <a:p>
            <a:pPr rtl="0"/>
            <a:r>
              <a:rPr lang="ru-RU" smtClean="0"/>
              <a:t>Образец заголовка</a:t>
            </a:r>
            <a:endParaRPr lang="ru"/>
          </a:p>
        </p:txBody>
      </p:sp>
      <p:grpSp>
        <p:nvGrpSpPr>
          <p:cNvPr id="9" name="Группа 8"/>
          <p:cNvGrpSpPr/>
          <p:nvPr/>
        </p:nvGrpSpPr>
        <p:grpSpPr>
          <a:xfrm>
            <a:off x="1052422" y="1733550"/>
            <a:ext cx="4360503" cy="3050038"/>
            <a:chOff x="895350" y="3313113"/>
            <a:chExt cx="3613151" cy="2790825"/>
          </a:xfrm>
          <a:solidFill>
            <a:schemeClr val="tx1">
              <a:lumMod val="50000"/>
            </a:schemeClr>
          </a:solidFill>
        </p:grpSpPr>
        <p:sp>
          <p:nvSpPr>
            <p:cNvPr id="10"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Рисунок 33"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dirty="0"/>
          </a:p>
        </p:txBody>
      </p:sp>
      <p:sp>
        <p:nvSpPr>
          <p:cNvPr id="39" name="Текст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grpSp>
        <p:nvGrpSpPr>
          <p:cNvPr id="22" name="Группа 21"/>
          <p:cNvGrpSpPr/>
          <p:nvPr/>
        </p:nvGrpSpPr>
        <p:grpSpPr>
          <a:xfrm>
            <a:off x="6763111" y="1733550"/>
            <a:ext cx="4360503" cy="3050038"/>
            <a:chOff x="895350" y="3313113"/>
            <a:chExt cx="3613151" cy="2790825"/>
          </a:xfrm>
          <a:solidFill>
            <a:schemeClr val="tx1">
              <a:lumMod val="50000"/>
            </a:schemeClr>
          </a:solidFill>
        </p:grpSpPr>
        <p:sp>
          <p:nvSpPr>
            <p:cNvPr id="23"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Рисунок 33"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dirty="0"/>
          </a:p>
        </p:txBody>
      </p:sp>
      <p:sp>
        <p:nvSpPr>
          <p:cNvPr id="40" name="Текст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sp>
        <p:nvSpPr>
          <p:cNvPr id="8" name="Номер слайда 7"/>
          <p:cNvSpPr>
            <a:spLocks noGrp="1"/>
          </p:cNvSpPr>
          <p:nvPr>
            <p:ph type="sldNum" sz="quarter" idx="12"/>
          </p:nvPr>
        </p:nvSpPr>
        <p:spPr/>
        <p:txBody>
          <a:bodyPr rtlCol="0"/>
          <a:lstStyle/>
          <a:p>
            <a:pPr rtl="0"/>
            <a:fld id="{022B156B-59AE-415F-B24B-8756D48BB977}" type="slidenum">
              <a:rPr/>
              <a:pPr/>
              <a:t>‹#›</a:t>
            </a:fld>
            <a:endParaRPr/>
          </a:p>
        </p:txBody>
      </p:sp>
      <p:sp>
        <p:nvSpPr>
          <p:cNvPr id="7" name="Нижний колонтитул 6"/>
          <p:cNvSpPr>
            <a:spLocks noGrp="1"/>
          </p:cNvSpPr>
          <p:nvPr>
            <p:ph type="ftr" sz="quarter" idx="11"/>
          </p:nvPr>
        </p:nvSpPr>
        <p:spPr/>
        <p:txBody>
          <a:bodyPr rtlCol="0"/>
          <a:lstStyle/>
          <a:p>
            <a:pPr rtl="0"/>
            <a:endParaRPr/>
          </a:p>
        </p:txBody>
      </p:sp>
      <p:sp>
        <p:nvSpPr>
          <p:cNvPr id="6" name="Дата 5"/>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Три рисунка с подписям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lang="ru"/>
          </a:p>
        </p:txBody>
      </p:sp>
      <p:grpSp>
        <p:nvGrpSpPr>
          <p:cNvPr id="52" name="Группа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Рисунок 33"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dirty="0"/>
          </a:p>
        </p:txBody>
      </p:sp>
      <p:sp>
        <p:nvSpPr>
          <p:cNvPr id="81" name="Текст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grpSp>
        <p:nvGrpSpPr>
          <p:cNvPr id="84" name="Группа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Рисунок 33"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dirty="0"/>
          </a:p>
        </p:txBody>
      </p:sp>
      <p:sp>
        <p:nvSpPr>
          <p:cNvPr id="82" name="Текст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grpSp>
        <p:nvGrpSpPr>
          <p:cNvPr id="97" name="Группа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Рисунок 33"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dirty="0"/>
          </a:p>
        </p:txBody>
      </p:sp>
      <p:sp>
        <p:nvSpPr>
          <p:cNvPr id="83" name="Текст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sp>
        <p:nvSpPr>
          <p:cNvPr id="8" name="Номер слайда 7"/>
          <p:cNvSpPr>
            <a:spLocks noGrp="1"/>
          </p:cNvSpPr>
          <p:nvPr>
            <p:ph type="sldNum" sz="quarter" idx="12"/>
          </p:nvPr>
        </p:nvSpPr>
        <p:spPr/>
        <p:txBody>
          <a:bodyPr rtlCol="0"/>
          <a:lstStyle/>
          <a:p>
            <a:pPr rtl="0"/>
            <a:fld id="{022B156B-59AE-415F-B24B-8756D48BB977}" type="slidenum">
              <a:rPr/>
              <a:pPr/>
              <a:t>‹#›</a:t>
            </a:fld>
            <a:endParaRPr/>
          </a:p>
        </p:txBody>
      </p:sp>
      <p:sp>
        <p:nvSpPr>
          <p:cNvPr id="7" name="Нижний колонтитул 6"/>
          <p:cNvSpPr>
            <a:spLocks noGrp="1"/>
          </p:cNvSpPr>
          <p:nvPr>
            <p:ph type="ftr" sz="quarter" idx="11"/>
          </p:nvPr>
        </p:nvSpPr>
        <p:spPr/>
        <p:txBody>
          <a:bodyPr rtlCol="0"/>
          <a:lstStyle/>
          <a:p>
            <a:pPr rtl="0"/>
            <a:endParaRPr/>
          </a:p>
        </p:txBody>
      </p:sp>
      <p:sp>
        <p:nvSpPr>
          <p:cNvPr id="6" name="Дата 5"/>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Заполнитель заголовка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ru"/>
              <a:t>Стиль образца заголовка</a:t>
            </a:r>
            <a:endParaRPr/>
          </a:p>
        </p:txBody>
      </p:sp>
      <p:sp>
        <p:nvSpPr>
          <p:cNvPr id="3" name="Замещающий текст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ru"/>
              <a:t>Образец текста</a:t>
            </a:r>
          </a:p>
          <a:p>
            <a:pPr lvl="1" rtl="0"/>
            <a:r>
              <a:rPr lang="ru"/>
              <a:t>Второй уровень</a:t>
            </a:r>
          </a:p>
          <a:p>
            <a:pPr lvl="2" rtl="0"/>
            <a:r>
              <a:rPr lang="ru"/>
              <a:t>Третий уровень</a:t>
            </a:r>
          </a:p>
          <a:p>
            <a:pPr lvl="3" rtl="0"/>
            <a:r>
              <a:rPr lang="ru"/>
              <a:t>Четвертый уровень</a:t>
            </a:r>
          </a:p>
          <a:p>
            <a:pPr lvl="4" rtl="0"/>
            <a:r>
              <a:rPr lang="ru"/>
              <a:t>Пятый уровень</a:t>
            </a:r>
            <a:endParaRPr/>
          </a:p>
        </p:txBody>
      </p:sp>
      <p:sp>
        <p:nvSpPr>
          <p:cNvPr id="6" name="Номер слайда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en-US" smtClean="0"/>
              <a:pPr/>
              <a:t>‹#›</a:t>
            </a:fld>
            <a:endParaRPr lang="en-US"/>
          </a:p>
        </p:txBody>
      </p:sp>
      <p:sp>
        <p:nvSpPr>
          <p:cNvPr id="5" name="Нижний колонтитул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endParaRPr lang="en-US"/>
          </a:p>
        </p:txBody>
      </p:sp>
      <p:sp>
        <p:nvSpPr>
          <p:cNvPr id="4" name="Дата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pPr rtl="0"/>
            <a:r>
              <a:rPr lang="en-US"/>
              <a:t>24.08.2016</a:t>
            </a: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9.xml"/><Relationship Id="rId5" Type="http://schemas.openxmlformats.org/officeDocument/2006/relationships/image" Target="../media/image13.jp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0.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0.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666837" y="1752599"/>
            <a:ext cx="6826826" cy="1886527"/>
          </a:xfrm>
        </p:spPr>
        <p:txBody>
          <a:bodyPr rtlCol="0">
            <a:normAutofit fontScale="90000"/>
          </a:bodyPr>
          <a:lstStyle/>
          <a:p>
            <a:pPr rtl="0"/>
            <a:r>
              <a:rPr lang="ru" dirty="0" smtClean="0"/>
              <a:t>Разделяя мусор-сохраняем природу!</a:t>
            </a:r>
            <a:endParaRPr lang="ru" dirty="0"/>
          </a:p>
        </p:txBody>
      </p:sp>
      <p:sp>
        <p:nvSpPr>
          <p:cNvPr id="3" name="Подзаголовок 2"/>
          <p:cNvSpPr>
            <a:spLocks noGrp="1"/>
          </p:cNvSpPr>
          <p:nvPr>
            <p:ph type="subTitle" idx="1"/>
          </p:nvPr>
        </p:nvSpPr>
        <p:spPr>
          <a:xfrm>
            <a:off x="5975926" y="5477164"/>
            <a:ext cx="5920509" cy="1256145"/>
          </a:xfrm>
        </p:spPr>
        <p:txBody>
          <a:bodyPr rtlCol="0">
            <a:normAutofit fontScale="92500" lnSpcReduction="20000"/>
          </a:bodyPr>
          <a:lstStyle/>
          <a:p>
            <a:pPr rtl="0"/>
            <a:r>
              <a:rPr lang="ru" dirty="0" smtClean="0"/>
              <a:t>Участники: ученицы 2 «Б» класса Сорокина Полина, Чирикина Настя</a:t>
            </a:r>
          </a:p>
          <a:p>
            <a:pPr rtl="0"/>
            <a:endParaRPr lang="ru" dirty="0" smtClean="0"/>
          </a:p>
          <a:p>
            <a:pPr rtl="0"/>
            <a:r>
              <a:rPr lang="ru" dirty="0" smtClean="0"/>
              <a:t>Руководитель: Сулименкова Ю.П.</a:t>
            </a:r>
            <a:endParaRPr lang="ru" dirty="0"/>
          </a:p>
          <a:p>
            <a:pPr rtl="0"/>
            <a:endParaRPr lang="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3663" y="2070910"/>
            <a:ext cx="1696748" cy="1939981"/>
          </a:xfrm>
          <a:prstGeom prst="rect">
            <a:avLst/>
          </a:prstGeom>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11732" y="831273"/>
            <a:ext cx="3840480" cy="849745"/>
          </a:xfrm>
        </p:spPr>
        <p:txBody>
          <a:bodyPr rtlCol="0"/>
          <a:lstStyle/>
          <a:p>
            <a:pPr rtl="0"/>
            <a:r>
              <a:rPr lang="ru-RU" dirty="0" smtClean="0"/>
              <a:t>  ВЫВОДЫ</a:t>
            </a:r>
            <a:endParaRPr lang="ru" dirty="0"/>
          </a:p>
        </p:txBody>
      </p:sp>
      <p:sp>
        <p:nvSpPr>
          <p:cNvPr id="3" name="Объект 2"/>
          <p:cNvSpPr>
            <a:spLocks noGrp="1"/>
          </p:cNvSpPr>
          <p:nvPr>
            <p:ph idx="1"/>
          </p:nvPr>
        </p:nvSpPr>
        <p:spPr>
          <a:xfrm>
            <a:off x="725777" y="1099127"/>
            <a:ext cx="5896695" cy="4673600"/>
          </a:xfrm>
        </p:spPr>
        <p:txBody>
          <a:bodyPr rtlCol="0">
            <a:normAutofit/>
          </a:bodyPr>
          <a:lstStyle/>
          <a:p>
            <a:endParaRPr lang="ru-RU" dirty="0" smtClean="0"/>
          </a:p>
          <a:p>
            <a:r>
              <a:rPr lang="ru-RU" sz="1400" dirty="0"/>
              <a:t>С</a:t>
            </a:r>
            <a:r>
              <a:rPr lang="ru-RU" sz="1400" dirty="0" smtClean="0"/>
              <a:t>ортируя </a:t>
            </a:r>
            <a:r>
              <a:rPr lang="ru-RU" sz="1400" dirty="0"/>
              <a:t>мусор, </a:t>
            </a:r>
            <a:r>
              <a:rPr lang="ru-RU" sz="1400" b="1" dirty="0"/>
              <a:t>мы экономим природные богатства для наших потомков</a:t>
            </a:r>
            <a:r>
              <a:rPr lang="ru-RU" sz="1400" dirty="0"/>
              <a:t>. </a:t>
            </a:r>
            <a:endParaRPr lang="ru-RU" sz="1400" dirty="0" smtClean="0"/>
          </a:p>
          <a:p>
            <a:r>
              <a:rPr lang="ru-RU" sz="1400" dirty="0"/>
              <a:t>Разделяя мусор, </a:t>
            </a:r>
            <a:r>
              <a:rPr lang="ru-RU" sz="1400" b="1" dirty="0"/>
              <a:t>люди вносят свой вклад в сокращение свалок и мусорных полигонов</a:t>
            </a:r>
            <a:r>
              <a:rPr lang="ru-RU" sz="1400" dirty="0"/>
              <a:t>.</a:t>
            </a:r>
            <a:endParaRPr lang="ru-RU" sz="1400" dirty="0" smtClean="0"/>
          </a:p>
          <a:p>
            <a:r>
              <a:rPr lang="ru-RU" sz="1400" dirty="0" smtClean="0"/>
              <a:t>С </a:t>
            </a:r>
            <a:r>
              <a:rPr lang="ru-RU" sz="1400" dirty="0"/>
              <a:t>детства необходимо </a:t>
            </a:r>
            <a:r>
              <a:rPr lang="ru-RU" sz="1400" b="1" dirty="0"/>
              <a:t>соблюдать порядок и чистоту </a:t>
            </a:r>
            <a:r>
              <a:rPr lang="ru-RU" sz="1400" dirty="0"/>
              <a:t>не только в собственной квартире, но и в подъезде, </a:t>
            </a:r>
            <a:r>
              <a:rPr lang="ru-RU" sz="1400" dirty="0" smtClean="0"/>
              <a:t>в </a:t>
            </a:r>
            <a:r>
              <a:rPr lang="ru-RU" sz="1400" smtClean="0"/>
              <a:t>школе, во </a:t>
            </a:r>
            <a:r>
              <a:rPr lang="ru-RU" sz="1400" dirty="0"/>
              <a:t>дворе, в городе</a:t>
            </a:r>
            <a:r>
              <a:rPr lang="ru-RU" sz="1400" dirty="0" smtClean="0"/>
              <a:t>.</a:t>
            </a:r>
          </a:p>
          <a:p>
            <a:r>
              <a:rPr lang="ru-RU" sz="1400" dirty="0"/>
              <a:t>В супермаркетах и в быту пользоваться такими упаковочными материалами, которые являются </a:t>
            </a:r>
            <a:r>
              <a:rPr lang="ru-RU" sz="1400" b="1" dirty="0"/>
              <a:t>экологически безопасными и легко разлагаются.</a:t>
            </a:r>
          </a:p>
          <a:p>
            <a:r>
              <a:rPr lang="ru-RU" sz="1400" dirty="0"/>
              <a:t>3. В каждом, даже в самом маленьком городе, должны быть хорошо </a:t>
            </a:r>
            <a:r>
              <a:rPr lang="ru-RU" sz="1400" b="1" dirty="0" smtClean="0"/>
              <a:t>организован </a:t>
            </a:r>
            <a:r>
              <a:rPr lang="ru-RU" sz="1400" b="1" dirty="0"/>
              <a:t>сбор мусора</a:t>
            </a:r>
            <a:r>
              <a:rPr lang="ru-RU" sz="1400" dirty="0"/>
              <a:t>, чтобы было чисто и красиво, и не было угрозы для здоровья людей.</a:t>
            </a:r>
          </a:p>
          <a:p>
            <a:endParaRPr lang="en-US" sz="1600"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2044" y="2323656"/>
            <a:ext cx="4331666" cy="4081762"/>
          </a:xfrm>
          <a:prstGeom prst="rect">
            <a:avLst/>
          </a:prstGeom>
        </p:spPr>
      </p:pic>
    </p:spTree>
    <p:extLst>
      <p:ext uri="{BB962C8B-B14F-4D97-AF65-F5344CB8AC3E}">
        <p14:creationId xmlns:p14="http://schemas.microsoft.com/office/powerpoint/2010/main" val="400572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dirty="0" smtClean="0"/>
              <a:t>Источники</a:t>
            </a:r>
            <a:endParaRPr lang="ru" dirty="0"/>
          </a:p>
        </p:txBody>
      </p:sp>
      <p:sp>
        <p:nvSpPr>
          <p:cNvPr id="3" name="Текст 2"/>
          <p:cNvSpPr>
            <a:spLocks noGrp="1"/>
          </p:cNvSpPr>
          <p:nvPr>
            <p:ph type="body" idx="1"/>
          </p:nvPr>
        </p:nvSpPr>
        <p:spPr>
          <a:xfrm>
            <a:off x="1069847" y="1681162"/>
            <a:ext cx="11057497" cy="4300537"/>
          </a:xfrm>
        </p:spPr>
        <p:txBody>
          <a:bodyPr rtlCol="0" anchor="t"/>
          <a:lstStyle/>
          <a:p>
            <a:pPr marL="457200" indent="-457200" rtl="0">
              <a:buAutoNum type="arabicPeriod"/>
            </a:pPr>
            <a:r>
              <a:rPr lang="ru-RU" dirty="0" smtClean="0"/>
              <a:t>Гончаров, О.И.,</a:t>
            </a:r>
            <a:r>
              <a:rPr lang="ru-RU" dirty="0" err="1" smtClean="0"/>
              <a:t>Русинова</a:t>
            </a:r>
            <a:r>
              <a:rPr lang="ru-RU" dirty="0" smtClean="0"/>
              <a:t> Е.А. «</a:t>
            </a:r>
            <a:r>
              <a:rPr lang="ru-RU" dirty="0" err="1" smtClean="0"/>
              <a:t>ЭКОагенты</a:t>
            </a:r>
            <a:r>
              <a:rPr lang="ru-RU" dirty="0" smtClean="0"/>
              <a:t> Леша и коты спасают планету», 2020г.</a:t>
            </a:r>
          </a:p>
          <a:p>
            <a:pPr marL="457200" indent="-457200" rtl="0">
              <a:buAutoNum type="arabicPeriod"/>
            </a:pPr>
            <a:r>
              <a:rPr lang="ru-RU" dirty="0" smtClean="0"/>
              <a:t>Интернет-ресурсы</a:t>
            </a:r>
            <a:endParaRPr lang="en-US" dirty="0"/>
          </a:p>
        </p:txBody>
      </p:sp>
    </p:spTree>
    <p:extLst>
      <p:ext uri="{BB962C8B-B14F-4D97-AF65-F5344CB8AC3E}">
        <p14:creationId xmlns:p14="http://schemas.microsoft.com/office/powerpoint/2010/main" val="401740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265610" y="2438400"/>
            <a:ext cx="6858002" cy="1145309"/>
          </a:xfrm>
        </p:spPr>
        <p:txBody>
          <a:bodyPr rtlCol="0">
            <a:normAutofit/>
          </a:bodyPr>
          <a:lstStyle/>
          <a:p>
            <a:pPr rtl="0"/>
            <a:r>
              <a:rPr lang="ru-RU" sz="3200" dirty="0" smtClean="0"/>
              <a:t>СПАСИБО ЗА ВНИМАНИЕ! </a:t>
            </a:r>
            <a:endParaRPr lang="en-US" sz="3200" dirty="0"/>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rtlCol="0"/>
          <a:lstStyle/>
          <a:p>
            <a:pPr rtl="0"/>
            <a:r>
              <a:rPr lang="ru-RU" dirty="0" smtClean="0"/>
              <a:t>Цели, актуальность и задачи проекта:</a:t>
            </a:r>
            <a:endParaRPr dirty="0"/>
          </a:p>
        </p:txBody>
      </p:sp>
      <p:sp>
        <p:nvSpPr>
          <p:cNvPr id="14" name="Объект 13"/>
          <p:cNvSpPr>
            <a:spLocks noGrp="1"/>
          </p:cNvSpPr>
          <p:nvPr>
            <p:ph idx="1"/>
          </p:nvPr>
        </p:nvSpPr>
        <p:spPr/>
        <p:txBody>
          <a:bodyPr rtlCol="0">
            <a:normAutofit/>
          </a:bodyPr>
          <a:lstStyle/>
          <a:p>
            <a:r>
              <a:rPr lang="ru-RU" dirty="0" smtClean="0"/>
              <a:t>Актуальность: </a:t>
            </a:r>
            <a:r>
              <a:rPr lang="ru-RU" sz="1300" dirty="0" smtClean="0"/>
              <a:t>Ежегодно </a:t>
            </a:r>
            <a:r>
              <a:rPr lang="ru-RU" sz="1300" dirty="0"/>
              <a:t>твердых бытовых отходов становится все больше, каждый год в Москве образуется 2,5-3,5 млн тонн бытового мусора, а перерабатывается всего 10 %. Один из способов решения проблемы –раздельный сбор мусора</a:t>
            </a:r>
            <a:r>
              <a:rPr lang="ru-RU" sz="1200" dirty="0" smtClean="0"/>
              <a:t>.</a:t>
            </a:r>
          </a:p>
          <a:p>
            <a:r>
              <a:rPr lang="ru-RU" dirty="0" smtClean="0"/>
              <a:t>Проблема: </a:t>
            </a:r>
            <a:r>
              <a:rPr lang="ru-RU" sz="1300" dirty="0" smtClean="0"/>
              <a:t>В процессе развития </a:t>
            </a:r>
            <a:r>
              <a:rPr lang="ru-RU" sz="1300" dirty="0"/>
              <a:t>человеческой цивилизации, количество бытовых отходов неуклонно возрастает и является </a:t>
            </a:r>
            <a:r>
              <a:rPr lang="ru-RU" sz="1300" dirty="0" smtClean="0"/>
              <a:t>серьезным </a:t>
            </a:r>
            <a:r>
              <a:rPr lang="ru-RU" sz="1300" dirty="0"/>
              <a:t>источником загрязнения. Проблема мусора на сегодняшний день уже не просто трудность, а глобальная экологическая задача, которая требует незамедлительного решения</a:t>
            </a:r>
          </a:p>
          <a:p>
            <a:r>
              <a:rPr lang="ru-RU" dirty="0" smtClean="0"/>
              <a:t>Цели проекта: </a:t>
            </a:r>
            <a:r>
              <a:rPr lang="ru-RU" sz="1300" dirty="0" smtClean="0"/>
              <a:t>Привлечь </a:t>
            </a:r>
            <a:r>
              <a:rPr lang="ru-RU" sz="1300" dirty="0"/>
              <a:t>внимание учащихся к теме раздельного сбора мусора, показать, как важно каждому участвовать в сохранении окружающей </a:t>
            </a:r>
            <a:r>
              <a:rPr lang="ru-RU" sz="1300" dirty="0" smtClean="0"/>
              <a:t>среды. Обратить </a:t>
            </a:r>
            <a:r>
              <a:rPr lang="ru-RU" sz="1300" dirty="0"/>
              <a:t>внимание на количество мусора, выбрасываемого людьми</a:t>
            </a:r>
          </a:p>
          <a:p>
            <a:pPr rtl="0"/>
            <a:r>
              <a:rPr lang="ru-RU" dirty="0" smtClean="0"/>
              <a:t>Задачи проекта: </a:t>
            </a:r>
            <a:r>
              <a:rPr lang="ru-RU" sz="1300" dirty="0"/>
              <a:t>И</a:t>
            </a:r>
            <a:r>
              <a:rPr lang="ru-RU" sz="1300" dirty="0" smtClean="0"/>
              <a:t>зучить информацию по проблеме бытового мусора и по способах его утилизации. Обратить внимание на количество мусора, выбрасываемого каждым человеком. Показать на примере, каким образом необходимо сортировать отходы для того, чтобы снизить количество мусора на свалках. Сделать выводы по изученной теме.</a:t>
            </a:r>
            <a:endParaRPr sz="1300"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6000" y="350982"/>
            <a:ext cx="10107614" cy="1173018"/>
          </a:xfrm>
        </p:spPr>
        <p:txBody>
          <a:bodyPr rtlCol="0"/>
          <a:lstStyle/>
          <a:p>
            <a:pPr rtl="0"/>
            <a:r>
              <a:rPr lang="ru" dirty="0" smtClean="0"/>
              <a:t>Что такое мусор? </a:t>
            </a:r>
            <a:endParaRPr lang="ru" dirty="0"/>
          </a:p>
        </p:txBody>
      </p:sp>
      <p:sp>
        <p:nvSpPr>
          <p:cNvPr id="3" name="Объект 2"/>
          <p:cNvSpPr>
            <a:spLocks noGrp="1"/>
          </p:cNvSpPr>
          <p:nvPr>
            <p:ph sz="half" idx="1"/>
          </p:nvPr>
        </p:nvSpPr>
        <p:spPr/>
        <p:txBody>
          <a:bodyPr rtlCol="0"/>
          <a:lstStyle/>
          <a:p>
            <a:pPr rtl="0"/>
            <a:r>
              <a:rPr lang="ru" dirty="0" smtClean="0"/>
              <a:t>Мусор- это мелкие предметы, отходы, которые больше не нужны человеку и которые выбрасывают</a:t>
            </a:r>
            <a:endParaRPr lang="ru" dirty="0"/>
          </a:p>
        </p:txBody>
      </p:sp>
      <p:graphicFrame>
        <p:nvGraphicFramePr>
          <p:cNvPr id="5" name="Объект 4"/>
          <p:cNvGraphicFramePr>
            <a:graphicFrameLocks noGrp="1"/>
          </p:cNvGraphicFramePr>
          <p:nvPr>
            <p:ph sz="half" idx="2"/>
            <p:extLst>
              <p:ext uri="{D42A27DB-BD31-4B8C-83A1-F6EECF244321}">
                <p14:modId xmlns:p14="http://schemas.microsoft.com/office/powerpoint/2010/main" val="2947852922"/>
              </p:ext>
            </p:extLst>
          </p:nvPr>
        </p:nvGraphicFramePr>
        <p:xfrm>
          <a:off x="6271420" y="1239114"/>
          <a:ext cx="4951413" cy="2516982"/>
        </p:xfrm>
        <a:graphic>
          <a:graphicData uri="http://schemas.openxmlformats.org/drawingml/2006/table">
            <a:tbl>
              <a:tblPr firstRow="1" bandRow="1">
                <a:tableStyleId>{F5AB1C69-6EDB-4FF4-983F-18BD219EF322}</a:tableStyleId>
              </a:tblPr>
              <a:tblGrid>
                <a:gridCol w="1650471">
                  <a:extLst>
                    <a:ext uri="{9D8B030D-6E8A-4147-A177-3AD203B41FA5}">
                      <a16:colId xmlns:a16="http://schemas.microsoft.com/office/drawing/2014/main" val="20000"/>
                    </a:ext>
                  </a:extLst>
                </a:gridCol>
                <a:gridCol w="1650471">
                  <a:extLst>
                    <a:ext uri="{9D8B030D-6E8A-4147-A177-3AD203B41FA5}">
                      <a16:colId xmlns:a16="http://schemas.microsoft.com/office/drawing/2014/main" val="20001"/>
                    </a:ext>
                  </a:extLst>
                </a:gridCol>
                <a:gridCol w="1650471">
                  <a:extLst>
                    <a:ext uri="{9D8B030D-6E8A-4147-A177-3AD203B41FA5}">
                      <a16:colId xmlns:a16="http://schemas.microsoft.com/office/drawing/2014/main" val="20002"/>
                    </a:ext>
                  </a:extLst>
                </a:gridCol>
              </a:tblGrid>
              <a:tr h="534194">
                <a:tc gridSpan="3">
                  <a:txBody>
                    <a:bodyPr/>
                    <a:lstStyle/>
                    <a:p>
                      <a:pPr algn="ctr" rtl="0"/>
                      <a:r>
                        <a:rPr lang="ru-RU" dirty="0" smtClean="0"/>
                        <a:t>Твердый бытовой мусор</a:t>
                      </a:r>
                      <a:endParaRPr dirty="0"/>
                    </a:p>
                  </a:txBody>
                  <a:tcPr anchor="ctr"/>
                </a:tc>
                <a:tc hMerge="1">
                  <a:txBody>
                    <a:bodyPr/>
                    <a:lstStyle/>
                    <a:p>
                      <a:pPr algn="ctr" rtl="0"/>
                      <a:endParaRPr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hMerge="1">
                  <a:txBody>
                    <a:bodyPr/>
                    <a:lstStyle/>
                    <a:p>
                      <a:pPr algn="ctr" rtl="0"/>
                      <a:endParaRPr dirty="0"/>
                    </a:p>
                  </a:txBody>
                  <a:tcPr anchor="ctr">
                    <a:lnL w="12700" cap="flat" cmpd="sng" algn="ctr">
                      <a:noFill/>
                      <a:prstDash val="solid"/>
                      <a:round/>
                      <a:headEnd type="none" w="med" len="med"/>
                      <a:tailEnd type="none" w="med" len="med"/>
                    </a:lnL>
                    <a:solidFill>
                      <a:schemeClr val="accent3">
                        <a:lumMod val="50000"/>
                      </a:schemeClr>
                    </a:solidFill>
                  </a:tcPr>
                </a:tc>
                <a:extLst>
                  <a:ext uri="{0D108BD9-81ED-4DB2-BD59-A6C34878D82A}">
                    <a16:rowId xmlns:a16="http://schemas.microsoft.com/office/drawing/2014/main" val="10000"/>
                  </a:ext>
                </a:extLst>
              </a:tr>
              <a:tr h="534194">
                <a:tc>
                  <a:txBody>
                    <a:bodyPr/>
                    <a:lstStyle/>
                    <a:p>
                      <a:pPr rtl="0"/>
                      <a:r>
                        <a:rPr lang="ru-RU" dirty="0" smtClean="0"/>
                        <a:t>пластик</a:t>
                      </a:r>
                      <a:endParaRPr dirty="0"/>
                    </a:p>
                  </a:txBody>
                  <a:tcPr anchor="ctr"/>
                </a:tc>
                <a:tc>
                  <a:txBody>
                    <a:bodyPr/>
                    <a:lstStyle/>
                    <a:p>
                      <a:pPr algn="ctr" rtl="0"/>
                      <a:r>
                        <a:rPr lang="ru-RU" dirty="0" smtClean="0"/>
                        <a:t>металл</a:t>
                      </a:r>
                      <a:endParaRPr dirty="0"/>
                    </a:p>
                  </a:txBody>
                  <a:tcPr anchor="ctr"/>
                </a:tc>
                <a:tc>
                  <a:txBody>
                    <a:bodyPr/>
                    <a:lstStyle/>
                    <a:p>
                      <a:pPr algn="ctr" rtl="0"/>
                      <a:r>
                        <a:rPr lang="ru-RU" dirty="0" smtClean="0"/>
                        <a:t>стекло</a:t>
                      </a:r>
                      <a:endParaRPr dirty="0"/>
                    </a:p>
                  </a:txBody>
                  <a:tcPr anchor="ctr"/>
                </a:tc>
                <a:extLst>
                  <a:ext uri="{0D108BD9-81ED-4DB2-BD59-A6C34878D82A}">
                    <a16:rowId xmlns:a16="http://schemas.microsoft.com/office/drawing/2014/main" val="10001"/>
                  </a:ext>
                </a:extLst>
              </a:tr>
              <a:tr h="534194">
                <a:tc>
                  <a:txBody>
                    <a:bodyPr/>
                    <a:lstStyle/>
                    <a:p>
                      <a:pPr rtl="0"/>
                      <a:r>
                        <a:rPr lang="ru-RU" dirty="0" smtClean="0"/>
                        <a:t>бумага</a:t>
                      </a:r>
                      <a:endParaRPr dirty="0"/>
                    </a:p>
                  </a:txBody>
                  <a:tcPr anchor="ctr"/>
                </a:tc>
                <a:tc>
                  <a:txBody>
                    <a:bodyPr/>
                    <a:lstStyle/>
                    <a:p>
                      <a:pPr algn="ctr" rtl="0"/>
                      <a:r>
                        <a:rPr lang="ru-RU" dirty="0" smtClean="0"/>
                        <a:t>резина</a:t>
                      </a:r>
                      <a:endParaRPr dirty="0"/>
                    </a:p>
                  </a:txBody>
                  <a:tcPr anchor="ctr"/>
                </a:tc>
                <a:tc>
                  <a:txBody>
                    <a:bodyPr/>
                    <a:lstStyle/>
                    <a:p>
                      <a:pPr algn="ctr" rtl="0"/>
                      <a:r>
                        <a:rPr lang="ru-RU" dirty="0" smtClean="0"/>
                        <a:t>кожа</a:t>
                      </a:r>
                      <a:endParaRPr dirty="0"/>
                    </a:p>
                  </a:txBody>
                  <a:tcPr anchor="ctr"/>
                </a:tc>
                <a:extLst>
                  <a:ext uri="{0D108BD9-81ED-4DB2-BD59-A6C34878D82A}">
                    <a16:rowId xmlns:a16="http://schemas.microsoft.com/office/drawing/2014/main" val="10002"/>
                  </a:ext>
                </a:extLst>
              </a:tr>
              <a:tr h="534194">
                <a:tc>
                  <a:txBody>
                    <a:bodyPr/>
                    <a:lstStyle/>
                    <a:p>
                      <a:pPr rtl="0"/>
                      <a:r>
                        <a:rPr lang="ru-RU" dirty="0" smtClean="0"/>
                        <a:t>дерево</a:t>
                      </a:r>
                      <a:endParaRPr dirty="0"/>
                    </a:p>
                  </a:txBody>
                  <a:tcPr anchor="ctr"/>
                </a:tc>
                <a:tc>
                  <a:txBody>
                    <a:bodyPr/>
                    <a:lstStyle/>
                    <a:p>
                      <a:pPr algn="ctr" rtl="0"/>
                      <a:r>
                        <a:rPr lang="ru-RU" dirty="0" smtClean="0"/>
                        <a:t>Пищевые</a:t>
                      </a:r>
                      <a:r>
                        <a:rPr lang="ru-RU" baseline="0" dirty="0" smtClean="0"/>
                        <a:t> отходы</a:t>
                      </a:r>
                      <a:endParaRPr dirty="0"/>
                    </a:p>
                  </a:txBody>
                  <a:tcPr anchor="ctr"/>
                </a:tc>
                <a:tc>
                  <a:txBody>
                    <a:bodyPr/>
                    <a:lstStyle/>
                    <a:p>
                      <a:pPr algn="ctr" rtl="0"/>
                      <a:r>
                        <a:rPr lang="ru-RU" dirty="0" smtClean="0"/>
                        <a:t>Опасные бытовые отходы</a:t>
                      </a:r>
                      <a:endParaRPr dirty="0"/>
                    </a:p>
                  </a:txBody>
                  <a:tcPr anchor="ctr"/>
                </a:tc>
                <a:extLst>
                  <a:ext uri="{0D108BD9-81ED-4DB2-BD59-A6C34878D82A}">
                    <a16:rowId xmlns:a16="http://schemas.microsoft.com/office/drawing/2014/main" val="10003"/>
                  </a:ext>
                </a:extLst>
              </a:tr>
            </a:tbl>
          </a:graphicData>
        </a:graphic>
      </p:graphicFrame>
      <p:sp>
        <p:nvSpPr>
          <p:cNvPr id="6" name="Заголовок 1"/>
          <p:cNvSpPr txBox="1">
            <a:spLocks/>
          </p:cNvSpPr>
          <p:nvPr/>
        </p:nvSpPr>
        <p:spPr>
          <a:xfrm>
            <a:off x="4876399" y="4405745"/>
            <a:ext cx="5763892" cy="130232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ru" dirty="0" smtClean="0"/>
              <a:t>Мусор убивает нашу планету! </a:t>
            </a:r>
            <a:endParaRPr lang="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592" y="3919601"/>
            <a:ext cx="3658148" cy="2395601"/>
          </a:xfrm>
          <a:prstGeom prst="rect">
            <a:avLst/>
          </a:prstGeom>
        </p:spPr>
      </p:pic>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5212" y="286327"/>
            <a:ext cx="10058402" cy="1219200"/>
          </a:xfrm>
        </p:spPr>
        <p:txBody>
          <a:bodyPr rtlCol="0"/>
          <a:lstStyle/>
          <a:p>
            <a:pPr rtl="0"/>
            <a:r>
              <a:rPr lang="ru-RU" dirty="0" smtClean="0"/>
              <a:t>Время разложения разных видов отходов</a:t>
            </a:r>
            <a:endParaRPr lang="ru" dirty="0"/>
          </a:p>
        </p:txBody>
      </p:sp>
      <p:sp>
        <p:nvSpPr>
          <p:cNvPr id="4" name="Объект 3"/>
          <p:cNvSpPr>
            <a:spLocks noGrp="1"/>
          </p:cNvSpPr>
          <p:nvPr>
            <p:ph sz="half" idx="1"/>
          </p:nvPr>
        </p:nvSpPr>
        <p:spPr/>
        <p:txBody>
          <a:bodyPr rtlCol="0">
            <a:normAutofit fontScale="92500" lnSpcReduction="10000"/>
          </a:bodyPr>
          <a:lstStyle/>
          <a:p>
            <a:pPr rtl="0"/>
            <a:r>
              <a:rPr lang="ru" dirty="0" smtClean="0"/>
              <a:t>Пищевые отходы-до 1 мес.</a:t>
            </a:r>
          </a:p>
          <a:p>
            <a:pPr rtl="0"/>
            <a:r>
              <a:rPr lang="ru" dirty="0" smtClean="0"/>
              <a:t>Бумага – до 5 лет</a:t>
            </a:r>
          </a:p>
          <a:p>
            <a:pPr rtl="0"/>
            <a:r>
              <a:rPr lang="ru" dirty="0" smtClean="0"/>
              <a:t>Жестяные банки – более 50 лет</a:t>
            </a:r>
          </a:p>
          <a:p>
            <a:pPr rtl="0"/>
            <a:r>
              <a:rPr lang="ru" dirty="0" smtClean="0"/>
              <a:t>Резина – до 140 лет</a:t>
            </a:r>
          </a:p>
          <a:p>
            <a:pPr rtl="0"/>
            <a:r>
              <a:rPr lang="ru" dirty="0" smtClean="0"/>
              <a:t>Пластиковые бутылки, пакеты, твердый пластик – более 500 лет</a:t>
            </a:r>
          </a:p>
          <a:p>
            <a:pPr rtl="0"/>
            <a:r>
              <a:rPr lang="ru" dirty="0" smtClean="0"/>
              <a:t>Стекло – более 1000 лет</a:t>
            </a:r>
            <a:endParaRPr lang="ru"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5400" y="1681019"/>
            <a:ext cx="5031508" cy="4110885"/>
          </a:xfrm>
          <a:prstGeom prst="rect">
            <a:avLst/>
          </a:prstGeom>
        </p:spPr>
      </p:pic>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92891" y="757383"/>
            <a:ext cx="4458964" cy="1838036"/>
          </a:xfrm>
        </p:spPr>
        <p:txBody>
          <a:bodyPr rtlCol="0"/>
          <a:lstStyle/>
          <a:p>
            <a:pPr rtl="0"/>
            <a:r>
              <a:rPr lang="ru" dirty="0" smtClean="0"/>
              <a:t>Мусорная свалка недалеко от Москвы</a:t>
            </a:r>
            <a:endParaRPr lang="ru" dirty="0"/>
          </a:p>
        </p:txBody>
      </p:sp>
      <p:sp>
        <p:nvSpPr>
          <p:cNvPr id="4" name="Текст 3"/>
          <p:cNvSpPr>
            <a:spLocks noGrp="1"/>
          </p:cNvSpPr>
          <p:nvPr>
            <p:ph type="body" sz="half" idx="2"/>
          </p:nvPr>
        </p:nvSpPr>
        <p:spPr>
          <a:xfrm>
            <a:off x="7492892" y="2595419"/>
            <a:ext cx="3599982" cy="1274617"/>
          </a:xfrm>
        </p:spPr>
        <p:txBody>
          <a:bodyPr rtlCol="0">
            <a:normAutofit/>
          </a:bodyPr>
          <a:lstStyle/>
          <a:p>
            <a:r>
              <a:rPr lang="ru-RU" dirty="0" smtClean="0"/>
              <a:t>Опасные вещества, выделяющиеся из мусорной кучи, отравляют воздух, почву и воду.</a:t>
            </a:r>
            <a:endParaRPr lang="en-US"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6667" r="6667"/>
          <a:stretch>
            <a:fillRect/>
          </a:stretch>
        </p:blipFill>
        <p:spPr/>
      </p:pic>
      <p:sp>
        <p:nvSpPr>
          <p:cNvPr id="6" name="TextBox 5"/>
          <p:cNvSpPr txBox="1"/>
          <p:nvPr/>
        </p:nvSpPr>
        <p:spPr>
          <a:xfrm>
            <a:off x="7492891" y="4119417"/>
            <a:ext cx="3932491" cy="1754326"/>
          </a:xfrm>
          <a:prstGeom prst="rect">
            <a:avLst/>
          </a:prstGeom>
          <a:noFill/>
        </p:spPr>
        <p:txBody>
          <a:bodyPr wrap="square" rtlCol="0">
            <a:spAutoFit/>
          </a:bodyPr>
          <a:lstStyle/>
          <a:p>
            <a:r>
              <a:rPr lang="ru-RU" b="1" dirty="0" smtClean="0"/>
              <a:t>Интересный факт:</a:t>
            </a:r>
          </a:p>
          <a:p>
            <a:r>
              <a:rPr lang="ru-RU" dirty="0" smtClean="0"/>
              <a:t>Если бы можно было бы сделать из этих отходов башню размером метр на метр, то она достигла бы Луны!</a:t>
            </a:r>
            <a:endParaRPr lang="ru-RU" dirty="0"/>
          </a:p>
        </p:txBody>
      </p:sp>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 dirty="0" smtClean="0"/>
              <a:t>Раздельный сбор мусора. Зачем?</a:t>
            </a:r>
            <a:endParaRPr lang="ru" dirty="0"/>
          </a:p>
        </p:txBody>
      </p:sp>
      <p:sp>
        <p:nvSpPr>
          <p:cNvPr id="3" name="Прямоугольник 2"/>
          <p:cNvSpPr/>
          <p:nvPr/>
        </p:nvSpPr>
        <p:spPr>
          <a:xfrm>
            <a:off x="738909" y="1812976"/>
            <a:ext cx="10695709" cy="1200329"/>
          </a:xfrm>
          <a:prstGeom prst="rect">
            <a:avLst/>
          </a:prstGeom>
        </p:spPr>
        <p:txBody>
          <a:bodyPr wrap="square">
            <a:spAutoFit/>
          </a:bodyPr>
          <a:lstStyle/>
          <a:p>
            <a:r>
              <a:rPr lang="ru-RU" dirty="0">
                <a:solidFill>
                  <a:srgbClr val="3E3E6D"/>
                </a:solidFill>
                <a:latin typeface="Roboto"/>
              </a:rPr>
              <a:t>Лучше всего </a:t>
            </a:r>
            <a:r>
              <a:rPr lang="ru-RU" dirty="0" smtClean="0">
                <a:solidFill>
                  <a:srgbClr val="3E3E6D"/>
                </a:solidFill>
                <a:latin typeface="Roboto"/>
              </a:rPr>
              <a:t>мусор </a:t>
            </a:r>
            <a:r>
              <a:rPr lang="ru-RU" dirty="0">
                <a:solidFill>
                  <a:srgbClr val="3E3E6D"/>
                </a:solidFill>
                <a:latin typeface="Roboto"/>
              </a:rPr>
              <a:t>перерабатывать, для этого нужно собирать мусор раздельно, т.к. пищевые отходы обрабатываются отдельно, стекло отдельно, а железо отдельно. Чтобы планета не утонула в отходах, детям с ранних лет нужно прививать привычки убирать за собой мусор, если они на </a:t>
            </a:r>
            <a:r>
              <a:rPr lang="ru-RU" dirty="0" smtClean="0">
                <a:solidFill>
                  <a:srgbClr val="3E3E6D"/>
                </a:solidFill>
                <a:latin typeface="Roboto"/>
              </a:rPr>
              <a:t>природе и </a:t>
            </a:r>
            <a:r>
              <a:rPr lang="ru-RU" dirty="0">
                <a:solidFill>
                  <a:srgbClr val="3E3E6D"/>
                </a:solidFill>
                <a:latin typeface="Roboto"/>
              </a:rPr>
              <a:t>сортировать его, если они дома.</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1341" y="3013305"/>
            <a:ext cx="7343775" cy="3209925"/>
          </a:xfrm>
          <a:prstGeom prst="rect">
            <a:avLst/>
          </a:prstGeom>
        </p:spPr>
      </p:pic>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rtlCol="0">
            <a:normAutofit/>
          </a:bodyPr>
          <a:lstStyle/>
          <a:p>
            <a:pPr rtl="0"/>
            <a:r>
              <a:rPr lang="ru-RU" dirty="0" smtClean="0"/>
              <a:t>Контейнеры для раздельного сбора мусора в Москве</a:t>
            </a:r>
            <a:endParaRPr lang="ru" dirty="0"/>
          </a:p>
        </p:txBody>
      </p:sp>
      <p:pic>
        <p:nvPicPr>
          <p:cNvPr id="2" name="Рисунок 1"/>
          <p:cNvPicPr>
            <a:picLocks noGrp="1" noChangeAspect="1"/>
          </p:cNvPicPr>
          <p:nvPr>
            <p:ph type="pic" sz="quarter" idx="19"/>
          </p:nvPr>
        </p:nvPicPr>
        <p:blipFill>
          <a:blip r:embed="rId2" cstate="print">
            <a:extLst>
              <a:ext uri="{28A0092B-C50C-407E-A947-70E740481C1C}">
                <a14:useLocalDpi xmlns:a14="http://schemas.microsoft.com/office/drawing/2010/main" val="0"/>
              </a:ext>
            </a:extLst>
          </a:blip>
          <a:srcRect l="22502" r="22502"/>
          <a:stretch>
            <a:fillRect/>
          </a:stretch>
        </p:blipFill>
        <p:spPr>
          <a:xfrm>
            <a:off x="868445" y="1726677"/>
            <a:ext cx="3228352" cy="2974632"/>
          </a:xfrm>
        </p:spPr>
      </p:pic>
      <p:pic>
        <p:nvPicPr>
          <p:cNvPr id="3" name="Рисунок 2"/>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l="13315" r="13315"/>
          <a:stretch>
            <a:fillRect/>
          </a:stretch>
        </p:blipFill>
        <p:spPr>
          <a:xfrm>
            <a:off x="4507345" y="1605944"/>
            <a:ext cx="3205019" cy="3276465"/>
          </a:xfrm>
        </p:spPr>
      </p:pic>
      <p:pic>
        <p:nvPicPr>
          <p:cNvPr id="4" name="Рисунок 3"/>
          <p:cNvPicPr>
            <a:picLocks noGrp="1" noChangeAspect="1"/>
          </p:cNvPicPr>
          <p:nvPr>
            <p:ph type="pic" sz="quarter" idx="20"/>
          </p:nvPr>
        </p:nvPicPr>
        <p:blipFill>
          <a:blip r:embed="rId4" cstate="print">
            <a:extLst>
              <a:ext uri="{28A0092B-C50C-407E-A947-70E740481C1C}">
                <a14:useLocalDpi xmlns:a14="http://schemas.microsoft.com/office/drawing/2010/main" val="0"/>
              </a:ext>
            </a:extLst>
          </a:blip>
          <a:srcRect l="17537" r="17537"/>
          <a:stretch>
            <a:fillRect/>
          </a:stretch>
        </p:blipFill>
        <p:spPr>
          <a:xfrm>
            <a:off x="8122912" y="1574440"/>
            <a:ext cx="3228579" cy="3300550"/>
          </a:xfr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1318" y="3960772"/>
            <a:ext cx="3370957" cy="2248627"/>
          </a:xfrm>
          <a:prstGeom prst="rect">
            <a:avLst/>
          </a:prstGeom>
        </p:spPr>
      </p:pic>
    </p:spTree>
    <p:extLst>
      <p:ext uri="{BB962C8B-B14F-4D97-AF65-F5344CB8AC3E}">
        <p14:creationId xmlns:p14="http://schemas.microsoft.com/office/powerpoint/2010/main" val="324230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66214" y="421594"/>
            <a:ext cx="2286000" cy="1385435"/>
          </a:xfrm>
        </p:spPr>
        <p:txBody>
          <a:bodyPr>
            <a:noAutofit/>
          </a:bodyPr>
          <a:lstStyle/>
          <a:p>
            <a:r>
              <a:rPr lang="ru-RU" sz="3200" dirty="0" smtClean="0"/>
              <a:t>Мы бережем планету!</a:t>
            </a:r>
            <a:endParaRPr lang="ru-RU" sz="3200" dirty="0"/>
          </a:p>
        </p:txBody>
      </p:sp>
      <p:pic>
        <p:nvPicPr>
          <p:cNvPr id="7" name="Рисунок 6"/>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t="21415" b="21415"/>
          <a:stretch>
            <a:fillRect/>
          </a:stretch>
        </p:blipFill>
        <p:spPr/>
      </p:pic>
      <p:pic>
        <p:nvPicPr>
          <p:cNvPr id="8" name="Рисунок 7"/>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t="31294" b="31294"/>
          <a:stretch>
            <a:fillRect/>
          </a:stretch>
        </p:blipFill>
        <p:spPr/>
      </p:pic>
      <p:pic>
        <p:nvPicPr>
          <p:cNvPr id="9" name="Рисунок 8"/>
          <p:cNvPicPr>
            <a:picLocks noGrp="1" noChangeAspect="1"/>
          </p:cNvPicPr>
          <p:nvPr>
            <p:ph type="pic" sz="quarter" idx="19"/>
          </p:nvPr>
        </p:nvPicPr>
        <p:blipFill>
          <a:blip r:embed="rId4">
            <a:extLst>
              <a:ext uri="{28A0092B-C50C-407E-A947-70E740481C1C}">
                <a14:useLocalDpi xmlns:a14="http://schemas.microsoft.com/office/drawing/2010/main" val="0"/>
              </a:ext>
            </a:extLst>
          </a:blip>
          <a:srcRect t="31294" b="31294"/>
          <a:stretch>
            <a:fillRect/>
          </a:stretch>
        </p:blipFill>
        <p:spPr/>
      </p:pic>
    </p:spTree>
    <p:extLst>
      <p:ext uri="{BB962C8B-B14F-4D97-AF65-F5344CB8AC3E}">
        <p14:creationId xmlns:p14="http://schemas.microsoft.com/office/powerpoint/2010/main" val="2158645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66213" y="421594"/>
            <a:ext cx="2645495" cy="1324079"/>
          </a:xfrm>
        </p:spPr>
        <p:txBody>
          <a:bodyPr/>
          <a:lstStyle/>
          <a:p>
            <a:r>
              <a:rPr lang="ru-RU" dirty="0" smtClean="0"/>
              <a:t>Игра «Сортировка мусора» </a:t>
            </a:r>
            <a:endParaRPr lang="ru-RU" dirty="0"/>
          </a:p>
        </p:txBody>
      </p:sp>
      <p:pic>
        <p:nvPicPr>
          <p:cNvPr id="7" name="Рисунок 6"/>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l="18125" r="18125"/>
          <a:stretch>
            <a:fillRect/>
          </a:stretch>
        </p:blipFill>
        <p:spPr>
          <a:xfrm>
            <a:off x="803850" y="1038665"/>
            <a:ext cx="3886200" cy="4572000"/>
          </a:xfrm>
        </p:spPr>
      </p:pic>
      <p:pic>
        <p:nvPicPr>
          <p:cNvPr id="8" name="Рисунок 7"/>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l="1291" r="1291"/>
          <a:stretch>
            <a:fillRect/>
          </a:stretch>
        </p:blipFill>
        <p:spPr>
          <a:xfrm>
            <a:off x="5574666" y="553424"/>
            <a:ext cx="2993366" cy="2305338"/>
          </a:xfrm>
        </p:spPr>
      </p:pic>
      <p:pic>
        <p:nvPicPr>
          <p:cNvPr id="13" name="Рисунок 12"/>
          <p:cNvPicPr>
            <a:picLocks noGrp="1" noChangeAspect="1"/>
          </p:cNvPicPr>
          <p:nvPr>
            <p:ph type="pic" sz="quarter" idx="19"/>
          </p:nvPr>
        </p:nvPicPr>
        <p:blipFill>
          <a:blip r:embed="rId4" cstate="print">
            <a:extLst>
              <a:ext uri="{28A0092B-C50C-407E-A947-70E740481C1C}">
                <a14:useLocalDpi xmlns:a14="http://schemas.microsoft.com/office/drawing/2010/main" val="0"/>
              </a:ext>
            </a:extLst>
          </a:blip>
          <a:srcRect l="1291" r="1291"/>
          <a:stretch>
            <a:fillRect/>
          </a:stretch>
        </p:blipFill>
        <p:spPr/>
      </p:pic>
    </p:spTree>
    <p:extLst>
      <p:ext uri="{BB962C8B-B14F-4D97-AF65-F5344CB8AC3E}">
        <p14:creationId xmlns:p14="http://schemas.microsoft.com/office/powerpoint/2010/main" val="45325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Природа 16 х 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51_TF03431377" id="{E55CF100-C248-4B8F-8F5C-C7DC3EE79A39}" vid="{F3C83CD3-4C48-4907-A3EA-9E7FA702781C}"/>
    </a:ext>
  </a:extLst>
</a:theme>
</file>

<file path=ppt/theme/theme2.xml><?xml version="1.0" encoding="utf-8"?>
<a:theme xmlns:a="http://schemas.openxmlformats.org/drawingml/2006/main" name="Тема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Презентация, посвященная природе, представленная в альбомной ориентации (широкоэкранный формат)</Template>
  <TotalTime>1906</TotalTime>
  <Words>416</Words>
  <Application>Microsoft Office PowerPoint</Application>
  <PresentationFormat>Широкоэкранный</PresentationFormat>
  <Paragraphs>49</Paragraphs>
  <Slides>12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Arial</vt:lpstr>
      <vt:lpstr>Roboto</vt:lpstr>
      <vt:lpstr>Segoe Print</vt:lpstr>
      <vt:lpstr>Природа 16 х 9</vt:lpstr>
      <vt:lpstr>Разделяя мусор-сохраняем природу!</vt:lpstr>
      <vt:lpstr>Цели, актуальность и задачи проекта:</vt:lpstr>
      <vt:lpstr>Что такое мусор? </vt:lpstr>
      <vt:lpstr>Время разложения разных видов отходов</vt:lpstr>
      <vt:lpstr>Мусорная свалка недалеко от Москвы</vt:lpstr>
      <vt:lpstr>Раздельный сбор мусора. Зачем?</vt:lpstr>
      <vt:lpstr>Контейнеры для раздельного сбора мусора в Москве</vt:lpstr>
      <vt:lpstr>Мы бережем планету!</vt:lpstr>
      <vt:lpstr>Игра «Сортировка мусора» </vt:lpstr>
      <vt:lpstr>  ВЫВОДЫ</vt:lpstr>
      <vt:lpstr>Источники</vt:lpstr>
      <vt:lpstr>Презентация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Разделяя мусор-сохраняем природу!</dc:title>
  <dc:creator>Александр Сорокин</dc:creator>
  <cp:lastModifiedBy>Александр Сорокин</cp:lastModifiedBy>
  <cp:revision>28</cp:revision>
  <dcterms:created xsi:type="dcterms:W3CDTF">2020-12-11T20:01:09Z</dcterms:created>
  <dcterms:modified xsi:type="dcterms:W3CDTF">2021-02-08T09:01:28Z</dcterms:modified>
</cp:coreProperties>
</file>