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notesMasterIdLst>
    <p:notesMasterId r:id="rId33"/>
  </p:notesMasterIdLst>
  <p:sldIdLst>
    <p:sldId id="256" r:id="rId2"/>
    <p:sldId id="257" r:id="rId3"/>
    <p:sldId id="310" r:id="rId4"/>
    <p:sldId id="280" r:id="rId5"/>
    <p:sldId id="311" r:id="rId6"/>
    <p:sldId id="315" r:id="rId7"/>
    <p:sldId id="323" r:id="rId8"/>
    <p:sldId id="314" r:id="rId9"/>
    <p:sldId id="321" r:id="rId10"/>
    <p:sldId id="319" r:id="rId11"/>
    <p:sldId id="320" r:id="rId12"/>
    <p:sldId id="294" r:id="rId13"/>
    <p:sldId id="322" r:id="rId14"/>
    <p:sldId id="318" r:id="rId15"/>
    <p:sldId id="316" r:id="rId16"/>
    <p:sldId id="284" r:id="rId17"/>
    <p:sldId id="285" r:id="rId18"/>
    <p:sldId id="286" r:id="rId19"/>
    <p:sldId id="289" r:id="rId20"/>
    <p:sldId id="288" r:id="rId21"/>
    <p:sldId id="287" r:id="rId22"/>
    <p:sldId id="302" r:id="rId23"/>
    <p:sldId id="324" r:id="rId24"/>
    <p:sldId id="326" r:id="rId25"/>
    <p:sldId id="325" r:id="rId26"/>
    <p:sldId id="295" r:id="rId27"/>
    <p:sldId id="292" r:id="rId28"/>
    <p:sldId id="327" r:id="rId29"/>
    <p:sldId id="293" r:id="rId30"/>
    <p:sldId id="308" r:id="rId31"/>
    <p:sldId id="312" r:id="rId32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D8B35"/>
    <a:srgbClr val="33CCCC"/>
    <a:srgbClr val="006699"/>
    <a:srgbClr val="FED9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howGuides="1">
      <p:cViewPr>
        <p:scale>
          <a:sx n="75" d="100"/>
          <a:sy n="75" d="100"/>
        </p:scale>
        <p:origin x="-1074" y="-690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96"/>
      </p:cViewPr>
      <p:guideLst>
        <p:guide orient="horz" pos="3150"/>
        <p:guide pos="216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0055" cy="500064"/>
          </a:xfrm>
          <a:prstGeom prst="rect">
            <a:avLst/>
          </a:prstGeom>
        </p:spPr>
        <p:txBody>
          <a:bodyPr vert="horz" lIns="96424" tIns="48212" rIns="96424" bIns="482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6" y="0"/>
            <a:ext cx="2980055" cy="500064"/>
          </a:xfrm>
          <a:prstGeom prst="rect">
            <a:avLst/>
          </a:prstGeom>
        </p:spPr>
        <p:txBody>
          <a:bodyPr vert="horz" lIns="96424" tIns="48212" rIns="96424" bIns="48212" rtlCol="0"/>
          <a:lstStyle>
            <a:lvl1pPr algn="r">
              <a:defRPr sz="1300"/>
            </a:lvl1pPr>
          </a:lstStyle>
          <a:p>
            <a:fld id="{65C4450F-A193-4371-9FD4-9883FB4EA117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062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24" tIns="48212" rIns="96424" bIns="482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0596"/>
            <a:ext cx="5501640" cy="4500563"/>
          </a:xfrm>
          <a:prstGeom prst="rect">
            <a:avLst/>
          </a:prstGeom>
        </p:spPr>
        <p:txBody>
          <a:bodyPr vert="horz" lIns="96424" tIns="48212" rIns="96424" bIns="482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99451"/>
            <a:ext cx="2980055" cy="500064"/>
          </a:xfrm>
          <a:prstGeom prst="rect">
            <a:avLst/>
          </a:prstGeom>
        </p:spPr>
        <p:txBody>
          <a:bodyPr vert="horz" lIns="96424" tIns="48212" rIns="96424" bIns="482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6" y="9499451"/>
            <a:ext cx="2980055" cy="500064"/>
          </a:xfrm>
          <a:prstGeom prst="rect">
            <a:avLst/>
          </a:prstGeom>
        </p:spPr>
        <p:txBody>
          <a:bodyPr vert="horz" lIns="96424" tIns="48212" rIns="96424" bIns="48212" rtlCol="0" anchor="b"/>
          <a:lstStyle>
            <a:lvl1pPr algn="r">
              <a:defRPr sz="1300"/>
            </a:lvl1pPr>
          </a:lstStyle>
          <a:p>
            <a:fld id="{1670E89F-A82C-499E-80EF-50BAA52D4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DED42C-0488-4077-B564-E36B8F0C8A23}" type="datetimeFigureOut">
              <a:rPr lang="ru-RU" smtClean="0"/>
              <a:pPr/>
              <a:t>26.12.2014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6B81BB-3A88-4389-8AD2-62D4809020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40160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n w="3175">
                  <a:solidFill>
                    <a:srgbClr val="006699"/>
                  </a:solidFill>
                </a:ln>
                <a:solidFill>
                  <a:srgbClr val="33CCCC"/>
                </a:solidFill>
                <a:effectLst/>
                <a:latin typeface="Gabriola" pitchFamily="82" charset="0"/>
              </a:rPr>
              <a:t>ГИМНАЗИЯ БУДУЩЕГО</a:t>
            </a:r>
            <a:endParaRPr lang="ru-RU" sz="8000" dirty="0">
              <a:ln w="3175">
                <a:solidFill>
                  <a:srgbClr val="006699"/>
                </a:solidFill>
              </a:ln>
              <a:solidFill>
                <a:srgbClr val="33CCCC"/>
              </a:solidFill>
              <a:effectLst/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645024"/>
            <a:ext cx="4464496" cy="165618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FFFF"/>
                </a:solidFill>
                <a:effectLst/>
              </a:rPr>
              <a:t>Состав проектной группы:</a:t>
            </a:r>
          </a:p>
          <a:p>
            <a:r>
              <a:rPr lang="ru-RU" dirty="0" smtClean="0">
                <a:solidFill>
                  <a:srgbClr val="66FFFF"/>
                </a:solidFill>
                <a:effectLst/>
              </a:rPr>
              <a:t>Хрусталева Екатерина,</a:t>
            </a:r>
          </a:p>
          <a:p>
            <a:r>
              <a:rPr lang="ru-RU" dirty="0" smtClean="0">
                <a:solidFill>
                  <a:srgbClr val="66FFFF"/>
                </a:solidFill>
                <a:effectLst/>
              </a:rPr>
              <a:t>Новикова Татьяна</a:t>
            </a:r>
          </a:p>
          <a:p>
            <a:r>
              <a:rPr lang="ru-RU" dirty="0" smtClean="0">
                <a:solidFill>
                  <a:srgbClr val="33CCCC"/>
                </a:solidFill>
                <a:effectLst/>
              </a:rPr>
              <a:t>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5517232"/>
            <a:ext cx="4464496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Консультант: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Дмитрий Алексеевич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Ветюков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7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381096" cy="4608513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effectLst/>
                <a:latin typeface="+mn-lt"/>
              </a:rPr>
              <a:t>Ход работы. Виртуальная модель</a:t>
            </a:r>
            <a:endParaRPr lang="ru-RU" sz="4000" b="1" dirty="0">
              <a:solidFill>
                <a:srgbClr val="66FFF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вид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7419252" cy="4320480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66FFFF"/>
                </a:solidFill>
                <a:effectLst/>
                <a:latin typeface="+mn-lt"/>
              </a:rPr>
              <a:t>Ход работы. Виртуальная модель</a:t>
            </a:r>
            <a:endParaRPr lang="ru-RU" sz="4000" dirty="0">
              <a:solidFill>
                <a:srgbClr val="66FFFF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6FFFF"/>
                </a:solidFill>
                <a:latin typeface="+mn-lt"/>
              </a:rPr>
              <a:t>Главный форум</a:t>
            </a:r>
            <a:endParaRPr lang="ru-RU" sz="4000" dirty="0">
              <a:solidFill>
                <a:srgbClr val="66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4533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(выполнен в программе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форум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9749" y="1484784"/>
            <a:ext cx="4123125" cy="3672408"/>
          </a:xfrm>
          <a:prstGeom prst="rect">
            <a:avLst/>
          </a:prstGeom>
        </p:spPr>
      </p:pic>
      <p:pic>
        <p:nvPicPr>
          <p:cNvPr id="7" name="Рисунок 6" descr="форум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236036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6FFFF"/>
                </a:solidFill>
                <a:latin typeface="+mn-lt"/>
              </a:rPr>
              <a:t>План 1 этажа</a:t>
            </a:r>
            <a:endParaRPr lang="ru-RU" sz="4000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4" name="Рисунок 3" descr="1 эт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7844" y="1196752"/>
            <a:ext cx="6972548" cy="5030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64533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(выполнен в программе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6FFFF"/>
                </a:solidFill>
                <a:latin typeface="+mn-lt"/>
              </a:rPr>
              <a:t>План 2 этажа</a:t>
            </a:r>
            <a:endParaRPr lang="ru-RU" sz="4000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5" name="Рисунок 4" descr="2 эт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96752"/>
            <a:ext cx="6887260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4533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(выполнен в программе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6FFFF"/>
                </a:solidFill>
                <a:latin typeface="+mn-lt"/>
              </a:rPr>
              <a:t>План 3 этажа</a:t>
            </a:r>
            <a:endParaRPr lang="ru-RU" sz="4000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6" name="Рисунок 5" descr="3 эт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459" y="1268760"/>
            <a:ext cx="6988941" cy="504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4533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(выполнен в программе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77369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66FFFF"/>
                </a:solidFill>
              </a:rPr>
              <a:t>Но главное, гимназия будущего – здание нового поколения</a:t>
            </a:r>
            <a:endParaRPr lang="ru-RU" sz="4000" dirty="0">
              <a:solidFill>
                <a:srgbClr val="66FFFF"/>
              </a:solidFill>
            </a:endParaRPr>
          </a:p>
        </p:txBody>
      </p:sp>
      <p:pic>
        <p:nvPicPr>
          <p:cNvPr id="4" name="Рисунок 3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937781"/>
            <a:ext cx="4536504" cy="4371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FFFF"/>
                </a:solidFill>
                <a:uLnTx/>
                <a:uFillTx/>
                <a:ea typeface="+mj-ea"/>
                <a:cs typeface="+mj-cs"/>
              </a:rPr>
              <a:t>Энергоэффективное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66FFFF"/>
                </a:solidFill>
                <a:uLnTx/>
                <a:uFillTx/>
                <a:ea typeface="+mj-ea"/>
                <a:cs typeface="+mj-cs"/>
              </a:rPr>
              <a:t> здание с низким потреблением энергии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8" name="Рисунок 7" descr="29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948264" cy="4629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Интеллектуальное (или умное) здание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7" name="Рисунок 6" descr="komputernye-tehnologii-v-arhitekture-i-dizaine-3d-0004245596-preview.jpg"/>
          <p:cNvPicPr>
            <a:picLocks noChangeAspect="1"/>
          </p:cNvPicPr>
          <p:nvPr/>
        </p:nvPicPr>
        <p:blipFill>
          <a:blip r:embed="rId2" cstate="print"/>
          <a:srcRect l="22341" t="5168" r="28269" b="13080"/>
          <a:stretch>
            <a:fillRect/>
          </a:stretch>
        </p:blipFill>
        <p:spPr>
          <a:xfrm>
            <a:off x="2411760" y="1412776"/>
            <a:ext cx="4104456" cy="5089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Здание высоких технологий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6" name="Рисунок 5" descr="b_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28" y="1484784"/>
            <a:ext cx="6948264" cy="4966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61345"/>
            <a:ext cx="8604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</a:rPr>
              <a:t>Какой наша любимая гимназия будет в будущем? </a:t>
            </a:r>
          </a:p>
        </p:txBody>
      </p:sp>
      <p:pic>
        <p:nvPicPr>
          <p:cNvPr id="5" name="Рисунок 4" descr="page18638-0070da1f20adc588d2a2a1b5a678d7bbdeb1cd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760640" cy="4320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Аннотация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Экологическое здание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5" name="Рисунок 4" descr="nedvizhimost_na_taivane.08.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702" y="1556792"/>
            <a:ext cx="6361658" cy="473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Благоустроенная зеленая территория</a:t>
            </a:r>
            <a:endParaRPr lang="ru-RU" sz="4000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 descr="qxnv qez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6048672" cy="4543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Генеральный план территории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5" name="Рисунок 4" descr="ГЕНПЛА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588224" cy="4750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64533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(выполнен в программе</a:t>
            </a:r>
            <a:r>
              <a:rPr lang="en-US" dirty="0" smtClean="0"/>
              <a:t> </a:t>
            </a:r>
            <a:r>
              <a:rPr lang="en-US" dirty="0" err="1" smtClean="0"/>
              <a:t>AutoCad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Взаимосвязь физики и архитектуры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7" name="Рисунок 6" descr="гимназия - физика-33.jpg"/>
          <p:cNvPicPr>
            <a:picLocks noChangeAspect="1"/>
          </p:cNvPicPr>
          <p:nvPr/>
        </p:nvPicPr>
        <p:blipFill>
          <a:blip r:embed="rId2" cstate="print"/>
          <a:srcRect l="11657" r="15075"/>
          <a:stretch>
            <a:fillRect/>
          </a:stretch>
        </p:blipFill>
        <p:spPr>
          <a:xfrm>
            <a:off x="991780" y="3356992"/>
            <a:ext cx="7036604" cy="288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8448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 здании должны быть просчитаны конструкции по несущей способности, энергоэффективность, учтены строительные материалы. 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52534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Переходные галереи между модулями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Физика в архитектуре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4" name="Рисунок 3" descr="гимназия - физика-11.jpg"/>
          <p:cNvPicPr>
            <a:picLocks noChangeAspect="1"/>
          </p:cNvPicPr>
          <p:nvPr/>
        </p:nvPicPr>
        <p:blipFill>
          <a:blip r:embed="rId2" cstate="print"/>
          <a:srcRect l="6383" r="6383"/>
          <a:stretch>
            <a:fillRect/>
          </a:stretch>
        </p:blipFill>
        <p:spPr>
          <a:xfrm>
            <a:off x="2521579" y="1772816"/>
            <a:ext cx="4066645" cy="4270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4533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Висячие галереи в атриуме главного форума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Физика в архитектуре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6" name="Рисунок 5" descr="гимназия - физика-22.jpg"/>
          <p:cNvPicPr>
            <a:picLocks noChangeAspect="1"/>
          </p:cNvPicPr>
          <p:nvPr/>
        </p:nvPicPr>
        <p:blipFill>
          <a:blip r:embed="rId2" cstate="print"/>
          <a:srcRect l="3038"/>
          <a:stretch>
            <a:fillRect/>
          </a:stretch>
        </p:blipFill>
        <p:spPr>
          <a:xfrm>
            <a:off x="755576" y="2766123"/>
            <a:ext cx="7632848" cy="25350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6381328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Мачты освещения стадиона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Продукт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5" name="Рисунок 4" descr="макет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Предназначение продукта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Заинтересовать учеников проблемой создания гимназии нового поколения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Представить модель</a:t>
            </a:r>
            <a:r>
              <a:rPr lang="en-US" sz="2400" dirty="0" smtClean="0"/>
              <a:t> </a:t>
            </a:r>
            <a:r>
              <a:rPr lang="ru-RU" sz="2400" dirty="0" smtClean="0"/>
              <a:t>гимназии на конкурс на тему «Школа будущего»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Проблемы, поднятые в проекте могут быть использованы в улучшении нашей любимой гимназии 1505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Опрос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484784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Все 26 опрошенных хотели бы учиться в такой гимназии.</a:t>
            </a:r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Критерии оценивания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70080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Проект будет успешным, если процент опрошенных учеников из 5, 8 и 11 классов, которым понравился макет гимназии будущего,  будет составлять больше 90%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Проект будет успешен, если наш продукт будет выставлен в гимназии на всеобщее обозрение</a:t>
            </a:r>
          </a:p>
          <a:p>
            <a:pPr lvl="0">
              <a:buFont typeface="Arial" pitchFamily="34" charset="0"/>
              <a:buChar char="•"/>
            </a:pPr>
            <a:endParaRPr lang="ru-RU" sz="2400" dirty="0" smtClean="0"/>
          </a:p>
          <a:p>
            <a:pPr lvl="0">
              <a:buFont typeface="Arial" pitchFamily="34" charset="0"/>
              <a:buChar char="•"/>
            </a:pPr>
            <a:r>
              <a:rPr lang="ru-RU" sz="2400" dirty="0" smtClean="0"/>
              <a:t> Проект будет успешен, если наш макет будет замечен на конкурсе «Школа будущего»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19675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Создать модель гимназии будущего.</a:t>
            </a:r>
            <a:endParaRPr lang="ru-RU" sz="2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7632" y="426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uLnTx/>
                <a:uFillTx/>
                <a:ea typeface="+mj-ea"/>
                <a:cs typeface="+mj-cs"/>
              </a:rPr>
              <a:t>Цель проекта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uLnTx/>
              <a:uFillTx/>
              <a:ea typeface="+mj-ea"/>
              <a:cs typeface="+mj-cs"/>
            </a:endParaRPr>
          </a:p>
        </p:txBody>
      </p:sp>
      <p:pic>
        <p:nvPicPr>
          <p:cNvPr id="8" name="Рисунок 7" descr="маке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6171" y="1772816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Источники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Э.Нойферт</a:t>
            </a:r>
            <a:r>
              <a:rPr lang="ru-RU" b="1" dirty="0" smtClean="0"/>
              <a:t>. Строительное проектирование.</a:t>
            </a:r>
          </a:p>
          <a:p>
            <a:r>
              <a:rPr lang="ru-RU" sz="1400" dirty="0" err="1" smtClean="0"/>
              <a:t>Стройиздат</a:t>
            </a:r>
            <a:r>
              <a:rPr lang="ru-RU" sz="1400" dirty="0" smtClean="0"/>
              <a:t>. Москва. 1991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МГСН 4.06-03 "Общеобразовательные учреждения"</a:t>
            </a:r>
          </a:p>
          <a:p>
            <a:r>
              <a:rPr lang="ru-RU" sz="1400" dirty="0" smtClean="0"/>
              <a:t>Система нормативных документов в строительстве. Московские городские строительные нормы. (ТСН 31-306-2004 г. Москвы. 2004.)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err="1" smtClean="0"/>
              <a:t>СанПиН</a:t>
            </a:r>
            <a:r>
              <a:rPr lang="ru-RU" b="1" dirty="0" smtClean="0"/>
              <a:t> 2.4.2.1178-02 "Гигиенические требования к условиям обучения в общеобразовательных учреждениях"</a:t>
            </a:r>
          </a:p>
          <a:p>
            <a:r>
              <a:rPr lang="ru-RU" sz="1400" dirty="0" smtClean="0"/>
              <a:t>Санитарно-эпидемиологические правила и нормативы. Москва. 2003.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Интернет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348880"/>
            <a:ext cx="8229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ea typeface="+mj-ea"/>
                <a:cs typeface="+mj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latin typeface="+mn-lt"/>
              </a:rPr>
              <a:t>Проблема проекта</a:t>
            </a:r>
            <a:endParaRPr lang="ru-RU" sz="4000" b="1" dirty="0">
              <a:solidFill>
                <a:srgbClr val="66FFFF"/>
              </a:solidFill>
              <a:latin typeface="+mn-lt"/>
            </a:endParaRPr>
          </a:p>
        </p:txBody>
      </p:sp>
      <p:pic>
        <p:nvPicPr>
          <p:cNvPr id="4" name="Рисунок 3" descr="news12391-imgp1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204864"/>
            <a:ext cx="6192688" cy="4113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492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В последнее время происходит процесс слияния нескольких учебных заведений в один образовательный комплекс.</a:t>
            </a:r>
            <a:endParaRPr lang="ru-RU" sz="2300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effectLst/>
                <a:latin typeface="+mn-lt"/>
              </a:rPr>
              <a:t>Ход работы. Эскизы</a:t>
            </a:r>
            <a:endParaRPr lang="ru-RU" sz="4000" b="1" dirty="0">
              <a:solidFill>
                <a:srgbClr val="66FFFF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12776"/>
            <a:ext cx="849694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50" dirty="0" smtClean="0"/>
              <a:t>В начале нашего проекта было создано несколько эскизов, на основе которых мы создавали итоговый вариант.</a:t>
            </a:r>
            <a:endParaRPr lang="ru-RU" sz="235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img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3721" y="3140968"/>
            <a:ext cx="4114743" cy="2880320"/>
          </a:xfrm>
          <a:prstGeom prst="rect">
            <a:avLst/>
          </a:prstGeom>
        </p:spPr>
      </p:pic>
      <p:pic>
        <p:nvPicPr>
          <p:cNvPr id="5" name="Рисунок 4" descr="img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4013386" cy="288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effectLst/>
                <a:latin typeface="+mn-lt"/>
              </a:rPr>
              <a:t>Ход работы. Эскизы</a:t>
            </a:r>
            <a:endParaRPr lang="ru-RU" sz="4000" b="1" dirty="0">
              <a:solidFill>
                <a:srgbClr val="66FFFF"/>
              </a:solidFill>
              <a:effectLst/>
              <a:latin typeface="+mn-lt"/>
            </a:endParaRPr>
          </a:p>
        </p:txBody>
      </p:sp>
      <p:pic>
        <p:nvPicPr>
          <p:cNvPr id="6" name="Рисунок 5" descr="img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45828"/>
            <a:ext cx="3888432" cy="2716646"/>
          </a:xfrm>
          <a:prstGeom prst="rect">
            <a:avLst/>
          </a:prstGeom>
        </p:spPr>
      </p:pic>
      <p:pic>
        <p:nvPicPr>
          <p:cNvPr id="7" name="Рисунок 6" descr="img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40437"/>
            <a:ext cx="3888432" cy="2775464"/>
          </a:xfrm>
          <a:prstGeom prst="rect">
            <a:avLst/>
          </a:prstGeom>
        </p:spPr>
      </p:pic>
      <p:pic>
        <p:nvPicPr>
          <p:cNvPr id="8" name="Рисунок 7" descr="img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628800"/>
            <a:ext cx="3141635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70648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effectLst/>
                <a:latin typeface="+mn-lt"/>
              </a:rPr>
              <a:t>Ход работы. Эскизы</a:t>
            </a:r>
            <a:endParaRPr lang="ru-RU" sz="4000" b="1" dirty="0">
              <a:solidFill>
                <a:srgbClr val="66FFFF"/>
              </a:solidFill>
              <a:effectLst/>
              <a:latin typeface="+mn-lt"/>
            </a:endParaRPr>
          </a:p>
        </p:txBody>
      </p:sp>
      <p:pic>
        <p:nvPicPr>
          <p:cNvPr id="1026" name="Picture 2" descr="F:\ПРОЕКТ\видовые картинки\итоговый эски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7056784" cy="49895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63888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Итоговый эскиз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0032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66FFFF"/>
                </a:solidFill>
                <a:effectLst/>
                <a:latin typeface="+mn-lt"/>
              </a:rPr>
              <a:t>Ход работы. Виртуальная модель</a:t>
            </a:r>
            <a:endParaRPr lang="ru-RU" sz="4000" b="1" dirty="0">
              <a:solidFill>
                <a:srgbClr val="66FFFF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Также в программе </a:t>
            </a:r>
            <a:r>
              <a:rPr lang="en-US" sz="2400" dirty="0" err="1" smtClean="0"/>
              <a:t>SketchUp</a:t>
            </a:r>
            <a:r>
              <a:rPr lang="en-US" sz="2400" dirty="0" smtClean="0"/>
              <a:t> </a:t>
            </a:r>
            <a:r>
              <a:rPr lang="ru-RU" sz="2400" dirty="0" smtClean="0"/>
              <a:t>была создана виртуальная модель гимназии, в которой мы определяли основные элементы здания.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вид 1.jpg"/>
          <p:cNvPicPr>
            <a:picLocks noChangeAspect="1"/>
          </p:cNvPicPr>
          <p:nvPr/>
        </p:nvPicPr>
        <p:blipFill>
          <a:blip r:embed="rId2" cstate="print"/>
          <a:srcRect l="18500" t="15229" r="27163" b="23921"/>
          <a:stretch>
            <a:fillRect/>
          </a:stretch>
        </p:blipFill>
        <p:spPr>
          <a:xfrm>
            <a:off x="2272889" y="2492896"/>
            <a:ext cx="4797533" cy="389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554480"/>
            <a:ext cx="5355292" cy="459025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8003232" cy="1143000"/>
          </a:xfrm>
          <a:prstGeom prst="rect">
            <a:avLst/>
          </a:prstGeom>
        </p:spPr>
        <p:txBody>
          <a:bodyPr vert="horz" lIns="45720" rIns="4572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Ход работы. Виртуальная модель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2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2018</TotalTime>
  <Words>408</Words>
  <Application>Microsoft Office PowerPoint</Application>
  <PresentationFormat>Экран (4:3)</PresentationFormat>
  <Paragraphs>72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Техническая</vt:lpstr>
      <vt:lpstr>ГИМНАЗИЯ БУДУЩЕГО</vt:lpstr>
      <vt:lpstr>Слайд 2</vt:lpstr>
      <vt:lpstr>Слайд 3</vt:lpstr>
      <vt:lpstr>Проблема проекта</vt:lpstr>
      <vt:lpstr>Ход работы. Эскизы</vt:lpstr>
      <vt:lpstr>Ход работы. Эскизы</vt:lpstr>
      <vt:lpstr>Ход работы. Эскизы</vt:lpstr>
      <vt:lpstr>Ход работы. Виртуальная модель</vt:lpstr>
      <vt:lpstr>Слайд 9</vt:lpstr>
      <vt:lpstr>Ход работы. Виртуальная модель</vt:lpstr>
      <vt:lpstr>Ход работы. Виртуальная модель</vt:lpstr>
      <vt:lpstr>Главный форум</vt:lpstr>
      <vt:lpstr>План 1 этажа</vt:lpstr>
      <vt:lpstr>План 2 этажа</vt:lpstr>
      <vt:lpstr>План 3 этажа</vt:lpstr>
      <vt:lpstr>Слайд 16</vt:lpstr>
      <vt:lpstr>Слайд 17</vt:lpstr>
      <vt:lpstr>Интеллектуальное (или умное) здание</vt:lpstr>
      <vt:lpstr>Здание высоких технологий</vt:lpstr>
      <vt:lpstr>Экологическое здание</vt:lpstr>
      <vt:lpstr>Благоустроенная зеленая территория</vt:lpstr>
      <vt:lpstr>Генеральный план территории</vt:lpstr>
      <vt:lpstr>Взаимосвязь физики и архитектуры</vt:lpstr>
      <vt:lpstr>Физика в архитектуре</vt:lpstr>
      <vt:lpstr>Физика в архитектуре</vt:lpstr>
      <vt:lpstr>Продукт</vt:lpstr>
      <vt:lpstr>Предназначение продукта</vt:lpstr>
      <vt:lpstr>Опрос</vt:lpstr>
      <vt:lpstr>Критерии оценивания проекта</vt:lpstr>
      <vt:lpstr>Источники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Троянская война</dc:title>
  <dc:creator>action</dc:creator>
  <cp:lastModifiedBy>Katia_2</cp:lastModifiedBy>
  <cp:revision>185</cp:revision>
  <dcterms:created xsi:type="dcterms:W3CDTF">2012-05-17T17:37:27Z</dcterms:created>
  <dcterms:modified xsi:type="dcterms:W3CDTF">2014-12-26T07:29:07Z</dcterms:modified>
</cp:coreProperties>
</file>