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2" r:id="rId6"/>
    <p:sldId id="263" r:id="rId7"/>
    <p:sldId id="264" r:id="rId8"/>
    <p:sldId id="265" r:id="rId9"/>
    <p:sldId id="266" r:id="rId10"/>
    <p:sldId id="261" r:id="rId11"/>
    <p:sldId id="267" r:id="rId12"/>
    <p:sldId id="260" r:id="rId13"/>
    <p:sldId id="268" r:id="rId14"/>
    <p:sldId id="269"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2336FC0-0008-4D5E-922F-95A03EAB748D}"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EE140E-9DCB-4459-87D9-600AE682FECB}"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442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02336FC0-0008-4D5E-922F-95A03EAB748D}" type="datetimeFigureOut">
              <a:rPr lang="ru-RU" smtClean="0"/>
              <a:t>24.02.2021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3EE140E-9DCB-4459-87D9-600AE682FECB}" type="slidenum">
              <a:rPr lang="ru-RU" smtClean="0"/>
              <a:t>‹#›</a:t>
            </a:fld>
            <a:endParaRPr lang="ru-RU"/>
          </a:p>
        </p:txBody>
      </p:sp>
    </p:spTree>
    <p:extLst>
      <p:ext uri="{BB962C8B-B14F-4D97-AF65-F5344CB8AC3E}">
        <p14:creationId xmlns:p14="http://schemas.microsoft.com/office/powerpoint/2010/main" val="247832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336FC0-0008-4D5E-922F-95A03EAB748D}"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EE140E-9DCB-4459-87D9-600AE682FECB}" type="slidenum">
              <a:rPr lang="ru-RU" smtClean="0"/>
              <a:t>‹#›</a:t>
            </a:fld>
            <a:endParaRPr lang="ru-RU"/>
          </a:p>
        </p:txBody>
      </p:sp>
    </p:spTree>
    <p:extLst>
      <p:ext uri="{BB962C8B-B14F-4D97-AF65-F5344CB8AC3E}">
        <p14:creationId xmlns:p14="http://schemas.microsoft.com/office/powerpoint/2010/main" val="1223939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336FC0-0008-4D5E-922F-95A03EAB748D}"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EE140E-9DCB-4459-87D9-600AE682FECB}"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58485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336FC0-0008-4D5E-922F-95A03EAB748D}"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EE140E-9DCB-4459-87D9-600AE682FECB}" type="slidenum">
              <a:rPr lang="ru-RU" smtClean="0"/>
              <a:t>‹#›</a:t>
            </a:fld>
            <a:endParaRPr lang="ru-RU"/>
          </a:p>
        </p:txBody>
      </p:sp>
    </p:spTree>
    <p:extLst>
      <p:ext uri="{BB962C8B-B14F-4D97-AF65-F5344CB8AC3E}">
        <p14:creationId xmlns:p14="http://schemas.microsoft.com/office/powerpoint/2010/main" val="352375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336FC0-0008-4D5E-922F-95A03EAB748D}"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EE140E-9DCB-4459-87D9-600AE682FECB}"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8986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336FC0-0008-4D5E-922F-95A03EAB748D}"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EE140E-9DCB-4459-87D9-600AE682FECB}" type="slidenum">
              <a:rPr lang="ru-RU" smtClean="0"/>
              <a:t>‹#›</a:t>
            </a:fld>
            <a:endParaRPr lang="ru-RU"/>
          </a:p>
        </p:txBody>
      </p:sp>
    </p:spTree>
    <p:extLst>
      <p:ext uri="{BB962C8B-B14F-4D97-AF65-F5344CB8AC3E}">
        <p14:creationId xmlns:p14="http://schemas.microsoft.com/office/powerpoint/2010/main" val="855187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336FC0-0008-4D5E-922F-95A03EAB748D}"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EE140E-9DCB-4459-87D9-600AE682FECB}" type="slidenum">
              <a:rPr lang="ru-RU" smtClean="0"/>
              <a:t>‹#›</a:t>
            </a:fld>
            <a:endParaRPr lang="ru-RU"/>
          </a:p>
        </p:txBody>
      </p:sp>
    </p:spTree>
    <p:extLst>
      <p:ext uri="{BB962C8B-B14F-4D97-AF65-F5344CB8AC3E}">
        <p14:creationId xmlns:p14="http://schemas.microsoft.com/office/powerpoint/2010/main" val="2258662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336FC0-0008-4D5E-922F-95A03EAB748D}"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EE140E-9DCB-4459-87D9-600AE682FECB}" type="slidenum">
              <a:rPr lang="ru-RU" smtClean="0"/>
              <a:t>‹#›</a:t>
            </a:fld>
            <a:endParaRPr lang="ru-RU"/>
          </a:p>
        </p:txBody>
      </p:sp>
    </p:spTree>
    <p:extLst>
      <p:ext uri="{BB962C8B-B14F-4D97-AF65-F5344CB8AC3E}">
        <p14:creationId xmlns:p14="http://schemas.microsoft.com/office/powerpoint/2010/main" val="282034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336FC0-0008-4D5E-922F-95A03EAB748D}"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EE140E-9DCB-4459-87D9-600AE682FECB}" type="slidenum">
              <a:rPr lang="ru-RU" smtClean="0"/>
              <a:t>‹#›</a:t>
            </a:fld>
            <a:endParaRPr lang="ru-RU"/>
          </a:p>
        </p:txBody>
      </p:sp>
    </p:spTree>
    <p:extLst>
      <p:ext uri="{BB962C8B-B14F-4D97-AF65-F5344CB8AC3E}">
        <p14:creationId xmlns:p14="http://schemas.microsoft.com/office/powerpoint/2010/main" val="150326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336FC0-0008-4D5E-922F-95A03EAB748D}"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EE140E-9DCB-4459-87D9-600AE682FECB}" type="slidenum">
              <a:rPr lang="ru-RU" smtClean="0"/>
              <a:t>‹#›</a:t>
            </a:fld>
            <a:endParaRPr lang="ru-RU"/>
          </a:p>
        </p:txBody>
      </p:sp>
    </p:spTree>
    <p:extLst>
      <p:ext uri="{BB962C8B-B14F-4D97-AF65-F5344CB8AC3E}">
        <p14:creationId xmlns:p14="http://schemas.microsoft.com/office/powerpoint/2010/main" val="176451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336FC0-0008-4D5E-922F-95A03EAB748D}" type="datetimeFigureOut">
              <a:rPr lang="ru-RU" smtClean="0"/>
              <a:t>24.02.2021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3EE140E-9DCB-4459-87D9-600AE682FECB}" type="slidenum">
              <a:rPr lang="ru-RU" smtClean="0"/>
              <a:t>‹#›</a:t>
            </a:fld>
            <a:endParaRPr lang="ru-RU"/>
          </a:p>
        </p:txBody>
      </p:sp>
    </p:spTree>
    <p:extLst>
      <p:ext uri="{BB962C8B-B14F-4D97-AF65-F5344CB8AC3E}">
        <p14:creationId xmlns:p14="http://schemas.microsoft.com/office/powerpoint/2010/main" val="301058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336FC0-0008-4D5E-922F-95A03EAB748D}" type="datetimeFigureOut">
              <a:rPr lang="ru-RU" smtClean="0"/>
              <a:t>24.02.2021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3EE140E-9DCB-4459-87D9-600AE682FECB}" type="slidenum">
              <a:rPr lang="ru-RU" smtClean="0"/>
              <a:t>‹#›</a:t>
            </a:fld>
            <a:endParaRPr lang="ru-RU"/>
          </a:p>
        </p:txBody>
      </p:sp>
    </p:spTree>
    <p:extLst>
      <p:ext uri="{BB962C8B-B14F-4D97-AF65-F5344CB8AC3E}">
        <p14:creationId xmlns:p14="http://schemas.microsoft.com/office/powerpoint/2010/main" val="112619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2336FC0-0008-4D5E-922F-95A03EAB748D}" type="datetimeFigureOut">
              <a:rPr lang="ru-RU" smtClean="0"/>
              <a:t>24.02.2021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3EE140E-9DCB-4459-87D9-600AE682FECB}" type="slidenum">
              <a:rPr lang="ru-RU" smtClean="0"/>
              <a:t>‹#›</a:t>
            </a:fld>
            <a:endParaRPr lang="ru-RU"/>
          </a:p>
        </p:txBody>
      </p:sp>
    </p:spTree>
    <p:extLst>
      <p:ext uri="{BB962C8B-B14F-4D97-AF65-F5344CB8AC3E}">
        <p14:creationId xmlns:p14="http://schemas.microsoft.com/office/powerpoint/2010/main" val="355060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36FC0-0008-4D5E-922F-95A03EAB748D}" type="datetimeFigureOut">
              <a:rPr lang="ru-RU" smtClean="0"/>
              <a:t>24.02.2021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3EE140E-9DCB-4459-87D9-600AE682FECB}" type="slidenum">
              <a:rPr lang="ru-RU" smtClean="0"/>
              <a:t>‹#›</a:t>
            </a:fld>
            <a:endParaRPr lang="ru-RU"/>
          </a:p>
        </p:txBody>
      </p:sp>
    </p:spTree>
    <p:extLst>
      <p:ext uri="{BB962C8B-B14F-4D97-AF65-F5344CB8AC3E}">
        <p14:creationId xmlns:p14="http://schemas.microsoft.com/office/powerpoint/2010/main" val="929653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336FC0-0008-4D5E-922F-95A03EAB748D}" type="datetimeFigureOut">
              <a:rPr lang="ru-RU" smtClean="0"/>
              <a:t>24.02.2021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3EE140E-9DCB-4459-87D9-600AE682FECB}" type="slidenum">
              <a:rPr lang="ru-RU" smtClean="0"/>
              <a:t>‹#›</a:t>
            </a:fld>
            <a:endParaRPr lang="ru-RU"/>
          </a:p>
        </p:txBody>
      </p:sp>
    </p:spTree>
    <p:extLst>
      <p:ext uri="{BB962C8B-B14F-4D97-AF65-F5344CB8AC3E}">
        <p14:creationId xmlns:p14="http://schemas.microsoft.com/office/powerpoint/2010/main" val="349695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336FC0-0008-4D5E-922F-95A03EAB748D}" type="datetimeFigureOut">
              <a:rPr lang="ru-RU" smtClean="0"/>
              <a:t>24.02.2021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3EE140E-9DCB-4459-87D9-600AE682FECB}" type="slidenum">
              <a:rPr lang="ru-RU" smtClean="0"/>
              <a:t>‹#›</a:t>
            </a:fld>
            <a:endParaRPr lang="ru-RU"/>
          </a:p>
        </p:txBody>
      </p:sp>
    </p:spTree>
    <p:extLst>
      <p:ext uri="{BB962C8B-B14F-4D97-AF65-F5344CB8AC3E}">
        <p14:creationId xmlns:p14="http://schemas.microsoft.com/office/powerpoint/2010/main" val="162773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2336FC0-0008-4D5E-922F-95A03EAB748D}" type="datetimeFigureOut">
              <a:rPr lang="ru-RU" smtClean="0"/>
              <a:t>24.02.2021</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3EE140E-9DCB-4459-87D9-600AE682FECB}" type="slidenum">
              <a:rPr lang="ru-RU" smtClean="0"/>
              <a:t>‹#›</a:t>
            </a:fld>
            <a:endParaRPr lang="ru-RU"/>
          </a:p>
        </p:txBody>
      </p:sp>
    </p:spTree>
    <p:extLst>
      <p:ext uri="{BB962C8B-B14F-4D97-AF65-F5344CB8AC3E}">
        <p14:creationId xmlns:p14="http://schemas.microsoft.com/office/powerpoint/2010/main" val="234386458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 </a:t>
            </a:r>
            <a:r>
              <a:rPr lang="ru-RU" b="1" i="1" dirty="0"/>
              <a:t>Могут ли взрослые коты обучиться новым командам.</a:t>
            </a:r>
            <a:r>
              <a:rPr lang="ru-RU" dirty="0"/>
              <a:t/>
            </a:r>
            <a:br>
              <a:rPr lang="ru-RU" dirty="0"/>
            </a:br>
            <a:r>
              <a:rPr lang="ru-RU" dirty="0"/>
              <a:t> </a:t>
            </a:r>
            <a:br>
              <a:rPr lang="ru-RU" dirty="0"/>
            </a:br>
            <a:endParaRPr lang="ru-RU" dirty="0"/>
          </a:p>
        </p:txBody>
      </p:sp>
      <p:sp>
        <p:nvSpPr>
          <p:cNvPr id="3" name="Подзаголовок 2"/>
          <p:cNvSpPr>
            <a:spLocks noGrp="1"/>
          </p:cNvSpPr>
          <p:nvPr>
            <p:ph type="subTitle" idx="1"/>
          </p:nvPr>
        </p:nvSpPr>
        <p:spPr/>
        <p:txBody>
          <a:bodyPr/>
          <a:lstStyle/>
          <a:p>
            <a:r>
              <a:rPr lang="ru-RU" dirty="0" smtClean="0"/>
              <a:t>Проект выполнен </a:t>
            </a:r>
            <a:r>
              <a:rPr lang="ru-RU" dirty="0" err="1" smtClean="0"/>
              <a:t>Адырхаевой</a:t>
            </a:r>
            <a:r>
              <a:rPr lang="ru-RU" dirty="0" smtClean="0"/>
              <a:t> Варварой,</a:t>
            </a:r>
          </a:p>
          <a:p>
            <a:r>
              <a:rPr lang="ru-RU" dirty="0"/>
              <a:t>у</a:t>
            </a:r>
            <a:r>
              <a:rPr lang="ru-RU" dirty="0" smtClean="0"/>
              <a:t>ченицей 3 «В» класса.</a:t>
            </a:r>
          </a:p>
          <a:p>
            <a:r>
              <a:rPr lang="ru-RU" dirty="0" smtClean="0"/>
              <a:t>Консультант </a:t>
            </a:r>
            <a:r>
              <a:rPr lang="ru-RU" dirty="0" err="1" smtClean="0"/>
              <a:t>Хализева</a:t>
            </a:r>
            <a:r>
              <a:rPr lang="ru-RU" dirty="0" smtClean="0"/>
              <a:t> Ирина Никитична.</a:t>
            </a:r>
            <a:endParaRPr lang="ru-RU" dirty="0"/>
          </a:p>
        </p:txBody>
      </p:sp>
    </p:spTree>
    <p:extLst>
      <p:ext uri="{BB962C8B-B14F-4D97-AF65-F5344CB8AC3E}">
        <p14:creationId xmlns:p14="http://schemas.microsoft.com/office/powerpoint/2010/main" val="3689935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982177"/>
            <a:ext cx="6096000" cy="4893647"/>
          </a:xfrm>
          <a:prstGeom prst="rect">
            <a:avLst/>
          </a:prstGeom>
        </p:spPr>
        <p:txBody>
          <a:bodyPr>
            <a:spAutoFit/>
          </a:bodyPr>
          <a:lstStyle/>
          <a:p>
            <a:pPr algn="just">
              <a:spcAft>
                <a:spcPts val="0"/>
              </a:spcAft>
            </a:pPr>
            <a:r>
              <a:rPr lang="ru-RU" sz="2200" kern="150" dirty="0" smtClean="0">
                <a:effectLst/>
                <a:latin typeface="Arial" panose="020B0604020202020204" pitchFamily="34" charset="0"/>
                <a:ea typeface="Tahoma" panose="020B0604030504040204" pitchFamily="34" charset="0"/>
                <a:cs typeface="Noto Sans"/>
              </a:rPr>
              <a:t>5. Этап проверки закрепления навыка.</a:t>
            </a:r>
            <a:endParaRPr lang="ru-RU" sz="32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sz="2200" kern="150" dirty="0" smtClean="0">
                <a:effectLst/>
                <a:latin typeface="Arial" panose="020B0604020202020204" pitchFamily="34" charset="0"/>
                <a:ea typeface="Tahoma" panose="020B0604030504040204" pitchFamily="34" charset="0"/>
                <a:cs typeface="Noto Sans"/>
              </a:rPr>
              <a:t>На этом этапе перестаем просить котика вставать на лапки каждый раз перед едой. А, например один-два раза в день. Если навык закреплен хорошо, котик в любое время встанет на лапки по просьбе. Этот этап занимает примерно месяц. Важно еще, что котик выполняет команду разных людей (знакомых коту).</a:t>
            </a:r>
            <a:endParaRPr lang="ru-RU" sz="32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sz="2600" kern="150" dirty="0" smtClean="0">
                <a:effectLst/>
                <a:latin typeface="Arial" panose="020B0604020202020204" pitchFamily="34" charset="0"/>
                <a:ea typeface="Tahoma" panose="020B0604030504040204" pitchFamily="34" charset="0"/>
                <a:cs typeface="Noto Sans"/>
              </a:rPr>
              <a:t> </a:t>
            </a:r>
            <a:endParaRPr lang="ru-RU" sz="32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sz="2200" u="sng" kern="150" dirty="0" smtClean="0">
                <a:effectLst/>
                <a:latin typeface="Arial" panose="020B0604020202020204" pitchFamily="34" charset="0"/>
                <a:ea typeface="Tahoma" panose="020B0604030504040204" pitchFamily="34" charset="0"/>
                <a:cs typeface="Noto Sans"/>
              </a:rPr>
              <a:t>Заключение: </a:t>
            </a:r>
            <a:r>
              <a:rPr lang="ru-RU" sz="2200" kern="150" dirty="0" smtClean="0">
                <a:effectLst/>
                <a:latin typeface="Arial" panose="020B0604020202020204" pitchFamily="34" charset="0"/>
                <a:ea typeface="Tahoma" panose="020B0604030504040204" pitchFamily="34" charset="0"/>
                <a:cs typeface="Noto Sans"/>
              </a:rPr>
              <a:t>кот Эльф на данный момент прекрасно выполняет команду по просьбе всех членов семьи. Еще сам может встать на лапки, если хочет попросить кушать.</a:t>
            </a:r>
            <a:endParaRPr lang="ru-RU" sz="3200" kern="150" dirty="0">
              <a:effectLst/>
              <a:latin typeface="Arial" panose="020B0604020202020204" pitchFamily="34" charset="0"/>
              <a:ea typeface="Tahoma" panose="020B0604030504040204" pitchFamily="34" charset="0"/>
              <a:cs typeface="Noto Sans"/>
            </a:endParaRPr>
          </a:p>
        </p:txBody>
      </p:sp>
    </p:spTree>
    <p:extLst>
      <p:ext uri="{BB962C8B-B14F-4D97-AF65-F5344CB8AC3E}">
        <p14:creationId xmlns:p14="http://schemas.microsoft.com/office/powerpoint/2010/main" val="16737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612845"/>
            <a:ext cx="6096000" cy="5632311"/>
          </a:xfrm>
          <a:prstGeom prst="rect">
            <a:avLst/>
          </a:prstGeom>
        </p:spPr>
        <p:txBody>
          <a:bodyPr>
            <a:spAutoFit/>
          </a:bodyPr>
          <a:lstStyle/>
          <a:p>
            <a:pPr algn="just">
              <a:spcAft>
                <a:spcPts val="0"/>
              </a:spcAft>
            </a:pPr>
            <a:r>
              <a:rPr lang="ru-RU" i="1" kern="150" dirty="0">
                <a:latin typeface="Arial" panose="020B0604020202020204" pitchFamily="34" charset="0"/>
                <a:ea typeface="Tahoma" panose="020B0604030504040204" pitchFamily="34" charset="0"/>
                <a:cs typeface="Noto Sans"/>
              </a:rPr>
              <a:t>Кот Миша. Выбрали  «прыжок через кольцо». Решили попробовать проверить, поймет ли котик это задание. Для эксперимента взяли 2 детских обруча.</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1. Этап знакомства с Обручами. Показали, дали обнюхать, гладили котика и перемещали обручи по комнате для привлечения внимания.</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2. Выбрали команду «Ап!» и постукивание по полу. Поставили обруч на пол в узком коридоре и привлекли внимание котика вкусным лакомством. Котик просто прошел через кольцо несколько раз. Этот этап занял 3 дня.</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tabLst>
                <a:tab pos="1691005" algn="l"/>
                <a:tab pos="1714500" algn="l"/>
              </a:tabLst>
            </a:pPr>
            <a:r>
              <a:rPr lang="ru-RU" kern="150" dirty="0">
                <a:latin typeface="Arial" panose="020B0604020202020204" pitchFamily="34" charset="0"/>
                <a:ea typeface="Tahoma" panose="020B0604030504040204" pitchFamily="34" charset="0"/>
                <a:cs typeface="Noto Sans"/>
              </a:rPr>
              <a:t>3. Когда котик  в игривом настроении кольцо приподнимаем так, что он не может пройти снизу, а только комфортно перешагнуть через кольцо. Каждый раз получает маленький кусочек лакомства. Так делаем несколько раз в день. Примерно 7-10 дней.</a:t>
            </a:r>
            <a:endParaRPr lang="ru-RU" sz="2400" kern="150" dirty="0">
              <a:effectLst/>
              <a:latin typeface="Arial" panose="020B0604020202020204" pitchFamily="34" charset="0"/>
              <a:ea typeface="Tahoma" panose="020B0604030504040204" pitchFamily="34" charset="0"/>
              <a:cs typeface="Noto Sans"/>
            </a:endParaRPr>
          </a:p>
        </p:txBody>
      </p:sp>
    </p:spTree>
    <p:extLst>
      <p:ext uri="{BB962C8B-B14F-4D97-AF65-F5344CB8AC3E}">
        <p14:creationId xmlns:p14="http://schemas.microsoft.com/office/powerpoint/2010/main" val="169353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751344"/>
            <a:ext cx="6096000" cy="5355312"/>
          </a:xfrm>
          <a:prstGeom prst="rect">
            <a:avLst/>
          </a:prstGeom>
        </p:spPr>
        <p:txBody>
          <a:bodyPr>
            <a:spAutoFit/>
          </a:bodyPr>
          <a:lstStyle/>
          <a:p>
            <a:pPr algn="just">
              <a:spcAft>
                <a:spcPts val="0"/>
              </a:spcAft>
            </a:pPr>
            <a:r>
              <a:rPr lang="ru-RU" kern="150" dirty="0">
                <a:latin typeface="Arial" panose="020B0604020202020204" pitchFamily="34" charset="0"/>
                <a:ea typeface="Tahoma" panose="020B0604030504040204" pitchFamily="34" charset="0"/>
                <a:cs typeface="Noto Sans"/>
              </a:rPr>
              <a:t>4. Следующий этап, котик уже узнает кольцо и команду. При демонстрации кольца смотрит, выбегает, бежит следом, если идти по комнате. Теперь можно приподнять кольцо выше, не боясь, что котик просто пройдет под кольцом. Котик перепрыгивает через кольцо и получает лакомство.</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5. Этап закрепления навыка. Тренировки проходят каждый день в разных местах. Котик ждет команды и прыгает.  Не меньше месяца.</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6. Ставим 2 кольца на расстоянии и котик перепрыгивает.</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На данном этапе кот Миша каждый раз получает лакомство при прыжке. Мы продолжаем тренировку дальше, чтобы он мог  сделать два-три прыжка и потом попросить лакомство.</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a:effectLst/>
              <a:latin typeface="Arial" panose="020B0604020202020204" pitchFamily="34" charset="0"/>
              <a:ea typeface="Tahoma" panose="020B0604030504040204" pitchFamily="34" charset="0"/>
              <a:cs typeface="Noto Sans"/>
            </a:endParaRPr>
          </a:p>
        </p:txBody>
      </p:sp>
    </p:spTree>
    <p:extLst>
      <p:ext uri="{BB962C8B-B14F-4D97-AF65-F5344CB8AC3E}">
        <p14:creationId xmlns:p14="http://schemas.microsoft.com/office/powerpoint/2010/main" val="576792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859066"/>
            <a:ext cx="6096000" cy="5139869"/>
          </a:xfrm>
          <a:prstGeom prst="rect">
            <a:avLst/>
          </a:prstGeom>
        </p:spPr>
        <p:txBody>
          <a:bodyPr>
            <a:spAutoFit/>
          </a:bodyPr>
          <a:lstStyle/>
          <a:p>
            <a:pPr algn="ctr">
              <a:spcAft>
                <a:spcPts val="0"/>
              </a:spcAft>
            </a:pPr>
            <a:r>
              <a:rPr lang="ru-RU" sz="2000" b="1" kern="150" dirty="0" smtClean="0">
                <a:effectLst/>
                <a:latin typeface="Arial" panose="020B0604020202020204" pitchFamily="34" charset="0"/>
                <a:ea typeface="Tahoma" panose="020B0604030504040204" pitchFamily="34" charset="0"/>
                <a:cs typeface="Noto Sans"/>
              </a:rPr>
              <a:t>4. выводы.</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sz="2000" b="1" u="sng" kern="150" dirty="0" smtClean="0">
                <a:effectLst/>
                <a:latin typeface="Arial" panose="020B0604020202020204" pitchFamily="34" charset="0"/>
                <a:ea typeface="Tahoma" panose="020B0604030504040204" pitchFamily="34" charset="0"/>
                <a:cs typeface="Noto Sans"/>
              </a:rPr>
              <a:t>Моя Гипотеза подтвердилась!!!</a:t>
            </a:r>
            <a:r>
              <a:rPr lang="ru-RU" kern="150" dirty="0">
                <a:latin typeface="Arial" panose="020B0604020202020204" pitchFamily="34" charset="0"/>
                <a:ea typeface="Tahoma" panose="020B0604030504040204" pitchFamily="34" charset="0"/>
                <a:cs typeface="Noto Sans"/>
              </a:rPr>
              <a:t> Коты понимают, что от них просят. Кот Миша при виде обруча в руках выбегает с готовностью попрыгать (за лакомство). Кот Эльф по  жесту рук встает на задние лапки и поднимает передние лапки вверх.</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Я   считаю, что этот проект долгосрочный,  и в перспективе  можно пробовать еще другие команды.   </a:t>
            </a:r>
            <a:endParaRPr lang="ru-RU" sz="2400" kern="150" dirty="0" smtClean="0">
              <a:effectLst/>
              <a:latin typeface="Arial" panose="020B0604020202020204" pitchFamily="34" charset="0"/>
              <a:ea typeface="Tahoma" panose="020B0604030504040204" pitchFamily="34" charset="0"/>
              <a:cs typeface="Noto Sans"/>
            </a:endParaRPr>
          </a:p>
          <a:p>
            <a:pPr algn="ctr">
              <a:spcAft>
                <a:spcPts val="0"/>
              </a:spcAft>
              <a:tabLst>
                <a:tab pos="3042920" algn="l"/>
              </a:tabLst>
            </a:pPr>
            <a:r>
              <a:rPr lang="ru-RU" b="1" u="sng" kern="150" dirty="0">
                <a:latin typeface="Arial" panose="020B0604020202020204" pitchFamily="34" charset="0"/>
                <a:ea typeface="Tahoma" panose="020B0604030504040204" pitchFamily="34" charset="0"/>
                <a:cs typeface="Noto Sans"/>
              </a:rPr>
              <a:t>Продукт деятельности :</a:t>
            </a:r>
            <a:r>
              <a:rPr lang="ru-RU" kern="150" dirty="0">
                <a:latin typeface="Arial" panose="020B0604020202020204" pitchFamily="34" charset="0"/>
                <a:ea typeface="Tahoma" panose="020B0604030504040204" pitchFamily="34" charset="0"/>
                <a:cs typeface="Noto Sans"/>
              </a:rPr>
              <a:t> снятие видеоролика  и показ в </a:t>
            </a:r>
            <a:r>
              <a:rPr lang="ru-RU" kern="150" dirty="0" err="1">
                <a:latin typeface="Arial" panose="020B0604020202020204" pitchFamily="34" charset="0"/>
                <a:ea typeface="Tahoma" panose="020B0604030504040204" pitchFamily="34" charset="0"/>
                <a:cs typeface="Noto Sans"/>
              </a:rPr>
              <a:t>ютубе</a:t>
            </a:r>
            <a:r>
              <a:rPr lang="ru-RU" kern="150" dirty="0">
                <a:latin typeface="Arial" panose="020B0604020202020204" pitchFamily="34" charset="0"/>
                <a:ea typeface="Tahoma" panose="020B0604030504040204" pitchFamily="34" charset="0"/>
                <a:cs typeface="Noto Sans"/>
              </a:rPr>
              <a:t>.</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Liberation Serif"/>
                <a:ea typeface="NSimSun" panose="02010609030101010101" pitchFamily="49" charset="-122"/>
                <a:cs typeface="Arial" panose="020B0604020202020204" pitchFamily="34" charset="0"/>
              </a:rPr>
              <a:t>В перспективе можно  сделать интересную книгу для детей по рекомендациям в обучении котов.</a:t>
            </a:r>
            <a:endParaRPr lang="ru-RU" sz="1050" kern="150" dirty="0" smtClean="0">
              <a:effectLst/>
              <a:latin typeface="Liberation Serif"/>
              <a:ea typeface="NSimSun" panose="02010609030101010101" pitchFamily="49" charset="-122"/>
              <a:cs typeface="Arial" panose="020B0604020202020204" pitchFamily="34" charset="0"/>
            </a:endParaRPr>
          </a:p>
          <a:p>
            <a:pPr algn="ctr">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Область применения - информационная! (у меня нет задачи показывать котов в цирке), но нашим экспериментом мы доказали, что коты умные и понимающие и в любом возрасте способны обучаться.</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a:effectLst/>
              <a:latin typeface="Arial" panose="020B0604020202020204" pitchFamily="34" charset="0"/>
              <a:ea typeface="Tahoma" panose="020B0604030504040204" pitchFamily="34" charset="0"/>
              <a:cs typeface="Noto Sans"/>
            </a:endParaRPr>
          </a:p>
        </p:txBody>
      </p:sp>
    </p:spTree>
    <p:extLst>
      <p:ext uri="{BB962C8B-B14F-4D97-AF65-F5344CB8AC3E}">
        <p14:creationId xmlns:p14="http://schemas.microsoft.com/office/powerpoint/2010/main" val="211463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2"/>
          <p:cNvPicPr/>
          <p:nvPr/>
        </p:nvPicPr>
        <p:blipFill>
          <a:blip r:embed="rId2">
            <a:lum/>
            <a:alphaModFix/>
          </a:blip>
          <a:srcRect/>
          <a:stretch>
            <a:fillRect/>
          </a:stretch>
        </p:blipFill>
        <p:spPr>
          <a:xfrm>
            <a:off x="1882522" y="288202"/>
            <a:ext cx="1763395" cy="2771140"/>
          </a:xfrm>
          <a:prstGeom prst="rect">
            <a:avLst/>
          </a:prstGeom>
        </p:spPr>
      </p:pic>
      <p:pic>
        <p:nvPicPr>
          <p:cNvPr id="3" name="Изображение3"/>
          <p:cNvPicPr/>
          <p:nvPr/>
        </p:nvPicPr>
        <p:blipFill>
          <a:blip r:embed="rId3">
            <a:lum/>
            <a:alphaModFix/>
          </a:blip>
          <a:srcRect/>
          <a:stretch>
            <a:fillRect/>
          </a:stretch>
        </p:blipFill>
        <p:spPr>
          <a:xfrm>
            <a:off x="4930523" y="216447"/>
            <a:ext cx="1763395" cy="2771140"/>
          </a:xfrm>
          <a:prstGeom prst="rect">
            <a:avLst/>
          </a:prstGeom>
        </p:spPr>
      </p:pic>
      <p:pic>
        <p:nvPicPr>
          <p:cNvPr id="4" name="Изображение4"/>
          <p:cNvPicPr/>
          <p:nvPr/>
        </p:nvPicPr>
        <p:blipFill>
          <a:blip r:embed="rId4">
            <a:lum/>
            <a:alphaModFix/>
          </a:blip>
          <a:srcRect/>
          <a:stretch>
            <a:fillRect/>
          </a:stretch>
        </p:blipFill>
        <p:spPr>
          <a:xfrm>
            <a:off x="8517233" y="288202"/>
            <a:ext cx="2052320" cy="2699385"/>
          </a:xfrm>
          <a:prstGeom prst="rect">
            <a:avLst/>
          </a:prstGeom>
        </p:spPr>
      </p:pic>
    </p:spTree>
    <p:extLst>
      <p:ext uri="{BB962C8B-B14F-4D97-AF65-F5344CB8AC3E}">
        <p14:creationId xmlns:p14="http://schemas.microsoft.com/office/powerpoint/2010/main" val="4145365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ifeo.ru/wp-content/uploads/kartinka-spasibo-za-vnimanie-dlya-prezentacii-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402"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6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58847"/>
            <a:ext cx="6096000" cy="6001643"/>
          </a:xfrm>
          <a:prstGeom prst="rect">
            <a:avLst/>
          </a:prstGeom>
        </p:spPr>
        <p:txBody>
          <a:bodyPr>
            <a:spAutoFit/>
          </a:bodyPr>
          <a:lstStyle/>
          <a:p>
            <a:pPr>
              <a:spcAft>
                <a:spcPts val="0"/>
              </a:spcAft>
            </a:pPr>
            <a:r>
              <a:rPr lang="ru-RU" sz="1400" kern="150" dirty="0" smtClean="0">
                <a:effectLst/>
                <a:latin typeface="Liberation Serif"/>
                <a:ea typeface="NSimSun" panose="02010609030101010101" pitchFamily="49" charset="-122"/>
                <a:cs typeface="Arial" panose="020B0604020202020204" pitchFamily="34" charset="0"/>
              </a:rPr>
              <a:t> </a:t>
            </a:r>
            <a:endParaRPr lang="ru-RU" sz="1050" kern="150" dirty="0" smtClean="0">
              <a:effectLst/>
              <a:latin typeface="Liberation Serif"/>
              <a:ea typeface="NSimSun" panose="02010609030101010101" pitchFamily="49" charset="-122"/>
              <a:cs typeface="Arial" panose="020B0604020202020204" pitchFamily="34" charset="0"/>
            </a:endParaRPr>
          </a:p>
          <a:p>
            <a:pPr>
              <a:spcAft>
                <a:spcPts val="0"/>
              </a:spcAft>
            </a:pPr>
            <a:r>
              <a:rPr lang="ru-RU" sz="1400" kern="150" dirty="0" smtClean="0">
                <a:effectLst/>
                <a:latin typeface="Liberation Serif"/>
                <a:ea typeface="NSimSun" panose="02010609030101010101" pitchFamily="49" charset="-122"/>
                <a:cs typeface="Arial" panose="020B0604020202020204" pitchFamily="34" charset="0"/>
              </a:rPr>
              <a:t> </a:t>
            </a:r>
            <a:endParaRPr lang="ru-RU" sz="1050" kern="150" dirty="0" smtClean="0">
              <a:effectLst/>
              <a:latin typeface="Liberation Serif"/>
              <a:ea typeface="NSimSun" panose="02010609030101010101" pitchFamily="49" charset="-122"/>
              <a:cs typeface="Arial" panose="020B0604020202020204" pitchFamily="34" charset="0"/>
            </a:endParaRPr>
          </a:p>
          <a:p>
            <a:pPr algn="ctr">
              <a:spcAft>
                <a:spcPts val="0"/>
              </a:spcAft>
            </a:pPr>
            <a:r>
              <a:rPr lang="ru-RU" b="1" u="sng" kern="150" dirty="0">
                <a:latin typeface="Liberation Sans"/>
                <a:ea typeface="Tahoma" panose="020B0604030504040204" pitchFamily="34" charset="0"/>
                <a:cs typeface="Noto Sans"/>
              </a:rPr>
              <a:t>Актуальность.</a:t>
            </a:r>
            <a:endParaRPr lang="ru-RU" sz="2400" kern="150" dirty="0" smtClean="0">
              <a:effectLst/>
              <a:latin typeface="Arial" panose="020B0604020202020204" pitchFamily="34" charset="0"/>
              <a:ea typeface="Tahoma" panose="020B0604030504040204" pitchFamily="34" charset="0"/>
              <a:cs typeface="Noto Sans"/>
            </a:endParaRPr>
          </a:p>
          <a:p>
            <a:pPr algn="ctr">
              <a:spcAft>
                <a:spcPts val="0"/>
              </a:spcAft>
            </a:pPr>
            <a:r>
              <a:rPr lang="ru-RU" b="1" kern="150" dirty="0">
                <a:latin typeface="Liberation Sans"/>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Liberation Sans"/>
                <a:ea typeface="Tahoma" panose="020B0604030504040204" pitchFamily="34" charset="0"/>
                <a:cs typeface="Noto Sans"/>
              </a:rPr>
              <a:t>Коты удивительные и умные животные. К </a:t>
            </a:r>
            <a:r>
              <a:rPr lang="ru-RU" kern="150" dirty="0">
                <a:latin typeface="Arial" panose="020B0604020202020204" pitchFamily="34" charset="0"/>
                <a:ea typeface="Tahoma" panose="020B0604030504040204" pitchFamily="34" charset="0"/>
                <a:cs typeface="Noto Sans"/>
              </a:rPr>
              <a:t>сожалению, мы иногда видим случаи неуважительного и грубого обращения с ними. Некоторые люди считают котов ни на что не способными, особенно уже взрослых. Часто в интернет источниках пишут про обучение только подросших котят 7-10 месяцев, а взрослых котов считают уже ничему не научить.</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Liberation Serif"/>
                <a:ea typeface="NSimSun" panose="02010609030101010101" pitchFamily="49" charset="-122"/>
                <a:cs typeface="Arial" panose="020B0604020202020204" pitchFamily="34" charset="0"/>
              </a:rPr>
              <a:t>Но саму идею моего проекта подсказал наш кот Эльф, которому уже 14 лет. Один раз, прося еду, он неожиданно встал на задние лапки, хотя раньше этого не делал. Эльфа мама подобрала на улице, ему было примерно 4-5 месяцев. В доме живет еще второй кот, Миша, которому 4 года. Кот взят из семьи, абсолютно домашний. Оба животных совершенно разные по характеру и темпераменту.</a:t>
            </a:r>
            <a:endParaRPr lang="ru-RU" sz="1050" kern="150" dirty="0" smtClean="0">
              <a:effectLst/>
              <a:latin typeface="Liberation Serif"/>
              <a:ea typeface="NSimSun" panose="02010609030101010101" pitchFamily="49" charset="-122"/>
              <a:cs typeface="Arial" panose="020B0604020202020204" pitchFamily="34" charset="0"/>
            </a:endParaRPr>
          </a:p>
          <a:p>
            <a:pPr algn="ctr">
              <a:spcAft>
                <a:spcPts val="0"/>
              </a:spcAft>
            </a:pPr>
            <a:r>
              <a:rPr lang="ru-RU" sz="1400" kern="150" dirty="0" smtClean="0">
                <a:effectLst/>
                <a:latin typeface="Liberation Sans"/>
                <a:ea typeface="Tahoma" panose="020B0604030504040204" pitchFamily="34" charset="0"/>
                <a:cs typeface="Noto Sans"/>
              </a:rPr>
              <a:t> </a:t>
            </a:r>
            <a:endParaRPr lang="ru-RU" sz="2400" kern="150" dirty="0">
              <a:effectLst/>
              <a:latin typeface="Arial" panose="020B0604020202020204" pitchFamily="34" charset="0"/>
              <a:ea typeface="Tahoma" panose="020B0604030504040204" pitchFamily="34" charset="0"/>
              <a:cs typeface="Noto Sans"/>
            </a:endParaRPr>
          </a:p>
        </p:txBody>
      </p:sp>
    </p:spTree>
    <p:extLst>
      <p:ext uri="{BB962C8B-B14F-4D97-AF65-F5344CB8AC3E}">
        <p14:creationId xmlns:p14="http://schemas.microsoft.com/office/powerpoint/2010/main" val="2649142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1"/>
          <p:cNvPicPr/>
          <p:nvPr/>
        </p:nvPicPr>
        <p:blipFill>
          <a:blip r:embed="rId2">
            <a:lum/>
            <a:alphaModFix/>
          </a:blip>
          <a:srcRect/>
          <a:stretch>
            <a:fillRect/>
          </a:stretch>
        </p:blipFill>
        <p:spPr>
          <a:xfrm>
            <a:off x="3731173" y="1177159"/>
            <a:ext cx="4441310" cy="4498427"/>
          </a:xfrm>
          <a:prstGeom prst="rect">
            <a:avLst/>
          </a:prstGeom>
        </p:spPr>
      </p:pic>
    </p:spTree>
    <p:extLst>
      <p:ext uri="{BB962C8B-B14F-4D97-AF65-F5344CB8AC3E}">
        <p14:creationId xmlns:p14="http://schemas.microsoft.com/office/powerpoint/2010/main" val="380380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7890" y="608609"/>
            <a:ext cx="7441324" cy="6740307"/>
          </a:xfrm>
          <a:prstGeom prst="rect">
            <a:avLst/>
          </a:prstGeom>
        </p:spPr>
        <p:txBody>
          <a:bodyPr wrap="square">
            <a:spAutoFit/>
          </a:bodyPr>
          <a:lstStyle/>
          <a:p>
            <a:pPr algn="ctr">
              <a:spcAft>
                <a:spcPts val="0"/>
              </a:spcAft>
            </a:pPr>
            <a:r>
              <a:rPr lang="ru-RU" b="1" i="1" u="sng" kern="150" dirty="0">
                <a:latin typeface="Liberation Sans"/>
                <a:ea typeface="Tahoma" panose="020B0604030504040204" pitchFamily="34" charset="0"/>
                <a:cs typeface="Noto Sans"/>
              </a:rPr>
              <a:t>2. Гипотеза.</a:t>
            </a:r>
            <a:endParaRPr lang="ru-RU" sz="2400" kern="150" dirty="0" smtClean="0">
              <a:effectLst/>
              <a:latin typeface="Arial" panose="020B0604020202020204" pitchFamily="34" charset="0"/>
              <a:ea typeface="Tahoma" panose="020B0604030504040204" pitchFamily="34" charset="0"/>
              <a:cs typeface="Noto Sans"/>
            </a:endParaRPr>
          </a:p>
          <a:p>
            <a:pPr algn="ctr">
              <a:spcAft>
                <a:spcPts val="0"/>
              </a:spcAft>
            </a:pPr>
            <a:r>
              <a:rPr lang="ru-RU" b="1" i="1" kern="150" dirty="0">
                <a:latin typeface="Liberation Sans"/>
                <a:ea typeface="Tahoma" panose="020B0604030504040204" pitchFamily="34" charset="0"/>
                <a:cs typeface="Noto Sans"/>
              </a:rPr>
              <a:t>Сможем  ли мы научить котов новым командам, если коты уже взрослые.</a:t>
            </a:r>
            <a:endParaRPr lang="ru-RU" sz="2400" kern="150" dirty="0" smtClean="0">
              <a:effectLst/>
              <a:latin typeface="Arial" panose="020B0604020202020204" pitchFamily="34" charset="0"/>
              <a:ea typeface="Tahoma" panose="020B0604030504040204" pitchFamily="34" charset="0"/>
              <a:cs typeface="Noto Sans"/>
            </a:endParaRPr>
          </a:p>
          <a:p>
            <a:r>
              <a:rPr lang="ru-RU" dirty="0">
                <a:latin typeface="Liberation Sans"/>
                <a:ea typeface="NSimSun" panose="02010609030101010101" pitchFamily="49" charset="-122"/>
                <a:cs typeface="Arial" panose="020B0604020202020204" pitchFamily="34" charset="0"/>
              </a:rPr>
              <a:t> Мне стало интересно,  </a:t>
            </a:r>
            <a:r>
              <a:rPr lang="ru-RU" i="1" dirty="0">
                <a:latin typeface="Liberation Sans"/>
                <a:ea typeface="NSimSun" panose="02010609030101010101" pitchFamily="49" charset="-122"/>
                <a:cs typeface="Arial" panose="020B0604020202020204" pitchFamily="34" charset="0"/>
              </a:rPr>
              <a:t>сможет ли кот </a:t>
            </a:r>
            <a:r>
              <a:rPr lang="ru-RU" i="1" u="sng" dirty="0">
                <a:latin typeface="Liberation Sans"/>
                <a:ea typeface="NSimSun" panose="02010609030101010101" pitchFamily="49" charset="-122"/>
                <a:cs typeface="Arial" panose="020B0604020202020204" pitchFamily="34" charset="0"/>
              </a:rPr>
              <a:t>еще раз повторить подъем на лапках, если его попросить это сделать  по</a:t>
            </a:r>
            <a:r>
              <a:rPr lang="ru-RU" i="1" u="sng" dirty="0">
                <a:latin typeface="Liberation Serif"/>
                <a:ea typeface="NSimSun" panose="02010609030101010101" pitchFamily="49" charset="-122"/>
                <a:cs typeface="Arial" panose="020B0604020202020204" pitchFamily="34" charset="0"/>
              </a:rPr>
              <a:t> команде</a:t>
            </a:r>
            <a:r>
              <a:rPr lang="ru-RU" i="1" dirty="0">
                <a:latin typeface="Liberation Serif"/>
                <a:ea typeface="NSimSun" panose="02010609030101010101" pitchFamily="49" charset="-122"/>
                <a:cs typeface="Arial" panose="020B0604020202020204" pitchFamily="34" charset="0"/>
              </a:rPr>
              <a:t> и закрепить в дальнейшем.   А другого кота  попробовать </a:t>
            </a:r>
            <a:r>
              <a:rPr lang="ru-RU" i="1" u="sng" dirty="0">
                <a:latin typeface="Liberation Serif"/>
                <a:ea typeface="NSimSun" panose="02010609030101010101" pitchFamily="49" charset="-122"/>
                <a:cs typeface="Arial" panose="020B0604020202020204" pitchFamily="34" charset="0"/>
              </a:rPr>
              <a:t>научить новому трюку, </a:t>
            </a:r>
            <a:r>
              <a:rPr lang="ru-RU" i="1" dirty="0">
                <a:latin typeface="Liberation Serif"/>
                <a:ea typeface="NSimSun" panose="02010609030101010101" pitchFamily="49" charset="-122"/>
                <a:cs typeface="Arial" panose="020B0604020202020204" pitchFamily="34" charset="0"/>
              </a:rPr>
              <a:t> опираясь на его возможности.  Котик очень подвижный, легко залезает на деревья, прыгает на ручку двери, поднимается по лесенке на второй этаж </a:t>
            </a:r>
            <a:r>
              <a:rPr lang="ru-RU" i="1" dirty="0" smtClean="0">
                <a:latin typeface="Liberation Serif"/>
                <a:ea typeface="NSimSun" panose="02010609030101010101" pitchFamily="49" charset="-122"/>
                <a:cs typeface="Arial" panose="020B0604020202020204" pitchFamily="34" charset="0"/>
              </a:rPr>
              <a:t>кровати</a:t>
            </a:r>
          </a:p>
          <a:p>
            <a:r>
              <a:rPr lang="ru-RU" i="1" dirty="0" smtClean="0">
                <a:latin typeface="Liberation Serif"/>
                <a:ea typeface="NSimSun" panose="02010609030101010101" pitchFamily="49" charset="-122"/>
                <a:cs typeface="Arial" panose="020B0604020202020204" pitchFamily="34" charset="0"/>
              </a:rPr>
              <a:t>    </a:t>
            </a:r>
          </a:p>
          <a:p>
            <a:endParaRPr lang="ru-RU" i="1" dirty="0">
              <a:latin typeface="Liberation Serif"/>
              <a:ea typeface="NSimSun" panose="02010609030101010101" pitchFamily="49" charset="-122"/>
              <a:cs typeface="Arial" panose="020B0604020202020204" pitchFamily="34" charset="0"/>
            </a:endParaRPr>
          </a:p>
          <a:p>
            <a:r>
              <a:rPr lang="ru-RU" b="1" i="1" u="sng" dirty="0"/>
              <a:t>Цель.</a:t>
            </a:r>
            <a:endParaRPr lang="ru-RU" dirty="0"/>
          </a:p>
          <a:p>
            <a:r>
              <a:rPr lang="ru-RU" i="1" dirty="0"/>
              <a:t>Научить котов трюкам по команде.  </a:t>
            </a:r>
            <a:endParaRPr lang="ru-RU" dirty="0"/>
          </a:p>
          <a:p>
            <a:r>
              <a:rPr lang="ru-RU" b="1" dirty="0"/>
              <a:t> </a:t>
            </a:r>
            <a:endParaRPr lang="ru-RU" dirty="0"/>
          </a:p>
          <a:p>
            <a:endParaRPr lang="ru-RU" i="1" dirty="0" smtClean="0">
              <a:latin typeface="Liberation Serif"/>
              <a:ea typeface="NSimSun" panose="02010609030101010101" pitchFamily="49" charset="-122"/>
              <a:cs typeface="Arial" panose="020B0604020202020204" pitchFamily="34" charset="0"/>
            </a:endParaRPr>
          </a:p>
          <a:p>
            <a:endParaRPr lang="ru-RU" i="1" dirty="0">
              <a:latin typeface="Liberation Serif"/>
              <a:ea typeface="NSimSun" panose="02010609030101010101" pitchFamily="49" charset="-122"/>
              <a:cs typeface="Arial" panose="020B0604020202020204" pitchFamily="34" charset="0"/>
            </a:endParaRPr>
          </a:p>
          <a:p>
            <a:endParaRPr lang="ru-RU" i="1" dirty="0" smtClean="0">
              <a:latin typeface="Liberation Serif"/>
              <a:ea typeface="NSimSun" panose="02010609030101010101" pitchFamily="49" charset="-122"/>
              <a:cs typeface="Arial" panose="020B0604020202020204" pitchFamily="34" charset="0"/>
            </a:endParaRPr>
          </a:p>
          <a:p>
            <a:endParaRPr lang="ru-RU" i="1" dirty="0">
              <a:latin typeface="Liberation Serif"/>
              <a:ea typeface="NSimSun" panose="02010609030101010101" pitchFamily="49" charset="-122"/>
              <a:cs typeface="Arial" panose="020B0604020202020204" pitchFamily="34" charset="0"/>
            </a:endParaRPr>
          </a:p>
          <a:p>
            <a:endParaRPr lang="ru-RU" i="1" dirty="0" smtClean="0">
              <a:latin typeface="Liberation Serif"/>
              <a:ea typeface="NSimSun" panose="02010609030101010101" pitchFamily="49" charset="-122"/>
              <a:cs typeface="Arial" panose="020B0604020202020204" pitchFamily="34" charset="0"/>
            </a:endParaRPr>
          </a:p>
          <a:p>
            <a:endParaRPr lang="ru-RU" i="1" dirty="0">
              <a:latin typeface="Liberation Serif"/>
              <a:ea typeface="NSimSun" panose="02010609030101010101" pitchFamily="49" charset="-122"/>
              <a:cs typeface="Arial" panose="020B0604020202020204" pitchFamily="34" charset="0"/>
            </a:endParaRPr>
          </a:p>
          <a:p>
            <a:endParaRPr lang="ru-RU" i="1" dirty="0" smtClean="0">
              <a:latin typeface="Liberation Serif"/>
              <a:ea typeface="NSimSun" panose="02010609030101010101" pitchFamily="49" charset="-122"/>
              <a:cs typeface="Arial" panose="020B0604020202020204" pitchFamily="34" charset="0"/>
            </a:endParaRPr>
          </a:p>
          <a:p>
            <a:endParaRPr lang="ru-RU" i="1" dirty="0">
              <a:latin typeface="Liberation Serif"/>
              <a:ea typeface="NSimSun" panose="02010609030101010101" pitchFamily="49" charset="-122"/>
              <a:cs typeface="Arial" panose="020B0604020202020204" pitchFamily="34" charset="0"/>
            </a:endParaRPr>
          </a:p>
          <a:p>
            <a:endParaRPr lang="ru-RU" i="1" dirty="0" smtClean="0">
              <a:latin typeface="Liberation Serif"/>
              <a:ea typeface="NSimSun" panose="02010609030101010101" pitchFamily="49" charset="-122"/>
              <a:cs typeface="Arial" panose="020B0604020202020204" pitchFamily="34" charset="0"/>
            </a:endParaRPr>
          </a:p>
          <a:p>
            <a:endParaRPr lang="ru-RU" dirty="0"/>
          </a:p>
        </p:txBody>
      </p:sp>
    </p:spTree>
    <p:extLst>
      <p:ext uri="{BB962C8B-B14F-4D97-AF65-F5344CB8AC3E}">
        <p14:creationId xmlns:p14="http://schemas.microsoft.com/office/powerpoint/2010/main" val="199998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27283" y="559613"/>
            <a:ext cx="6096000" cy="5909310"/>
          </a:xfrm>
          <a:prstGeom prst="rect">
            <a:avLst/>
          </a:prstGeom>
        </p:spPr>
        <p:txBody>
          <a:bodyPr>
            <a:spAutoFit/>
          </a:bodyPr>
          <a:lstStyle/>
          <a:p>
            <a:pPr algn="ctr">
              <a:spcAft>
                <a:spcPts val="0"/>
              </a:spcAft>
            </a:pPr>
            <a:r>
              <a:rPr lang="ru-RU" b="1" i="1" u="sng" kern="150" dirty="0">
                <a:latin typeface="Arial" panose="020B0604020202020204" pitchFamily="34" charset="0"/>
                <a:ea typeface="Tahoma" panose="020B0604030504040204" pitchFamily="34" charset="0"/>
                <a:cs typeface="Noto Sans"/>
              </a:rPr>
              <a:t>Задачи.</a:t>
            </a:r>
            <a:endParaRPr lang="ru-RU" sz="2400" kern="150" dirty="0" smtClean="0">
              <a:effectLst/>
              <a:latin typeface="Arial" panose="020B0604020202020204" pitchFamily="34" charset="0"/>
              <a:ea typeface="Tahoma" panose="020B0604030504040204" pitchFamily="34" charset="0"/>
              <a:cs typeface="Noto Sans"/>
            </a:endParaRPr>
          </a:p>
          <a:p>
            <a:pPr algn="ctr">
              <a:spcAft>
                <a:spcPts val="0"/>
              </a:spcAft>
            </a:pPr>
            <a:r>
              <a:rPr lang="ru-RU" b="1" i="1"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i="1" kern="150" dirty="0">
                <a:latin typeface="Arial" panose="020B0604020202020204" pitchFamily="34" charset="0"/>
                <a:ea typeface="Tahoma" panose="020B0604030504040204" pitchFamily="34" charset="0"/>
                <a:cs typeface="Noto Sans"/>
              </a:rPr>
              <a:t>Что я </a:t>
            </a:r>
            <a:r>
              <a:rPr lang="ru-RU" i="1" kern="150" dirty="0" err="1">
                <a:latin typeface="Arial" panose="020B0604020202020204" pitchFamily="34" charset="0"/>
                <a:ea typeface="Tahoma" panose="020B0604030504040204" pitchFamily="34" charset="0"/>
                <a:cs typeface="Noto Sans"/>
              </a:rPr>
              <a:t>долджна</a:t>
            </a:r>
            <a:r>
              <a:rPr lang="ru-RU" i="1" kern="150" dirty="0">
                <a:latin typeface="Arial" panose="020B0604020202020204" pitchFamily="34" charset="0"/>
                <a:ea typeface="Tahoma" panose="020B0604030504040204" pitchFamily="34" charset="0"/>
                <a:cs typeface="Noto Sans"/>
              </a:rPr>
              <a:t> сделать, чтобы узнать методы и различные способы дрессировки котов.</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i="1" kern="150" dirty="0">
                <a:latin typeface="Arial" panose="020B0604020202020204" pitchFamily="34" charset="0"/>
                <a:ea typeface="Tahoma" panose="020B0604030504040204" pitchFamily="34" charset="0"/>
                <a:cs typeface="Noto Sans"/>
              </a:rPr>
              <a:t>1. Изучить литературу про котов.</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i="1" kern="150" dirty="0">
                <a:latin typeface="Arial" panose="020B0604020202020204" pitchFamily="34" charset="0"/>
                <a:ea typeface="Tahoma" panose="020B0604030504040204" pitchFamily="34" charset="0"/>
                <a:cs typeface="Noto Sans"/>
              </a:rPr>
              <a:t>2. Найти в интернете видео про методы обучения котов.</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i="1" kern="150" dirty="0">
                <a:latin typeface="Arial" panose="020B0604020202020204" pitchFamily="34" charset="0"/>
                <a:ea typeface="Tahoma" panose="020B0604030504040204" pitchFamily="34" charset="0"/>
                <a:cs typeface="Noto Sans"/>
              </a:rPr>
              <a:t>3. Провести анкетирование в классе, чтобы узнать тренировал ли кто  </a:t>
            </a:r>
            <a:r>
              <a:rPr lang="ru-RU" i="1" kern="150" dirty="0" err="1">
                <a:latin typeface="Arial" panose="020B0604020202020204" pitchFamily="34" charset="0"/>
                <a:ea typeface="Tahoma" panose="020B0604030504040204" pitchFamily="34" charset="0"/>
                <a:cs typeface="Noto Sans"/>
              </a:rPr>
              <a:t>нибудь</a:t>
            </a:r>
            <a:r>
              <a:rPr lang="ru-RU" i="1" kern="150" dirty="0">
                <a:latin typeface="Arial" panose="020B0604020202020204" pitchFamily="34" charset="0"/>
                <a:ea typeface="Tahoma" panose="020B0604030504040204" pitchFamily="34" charset="0"/>
                <a:cs typeface="Noto Sans"/>
              </a:rPr>
              <a:t> котов.</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i="1" kern="150" dirty="0">
                <a:latin typeface="Arial" panose="020B0604020202020204" pitchFamily="34" charset="0"/>
                <a:ea typeface="Tahoma" panose="020B0604030504040204" pitchFamily="34" charset="0"/>
                <a:cs typeface="Noto Sans"/>
              </a:rPr>
              <a:t>4. Провести опрос в «</a:t>
            </a:r>
            <a:r>
              <a:rPr lang="ru-RU" i="1" kern="150" dirty="0" err="1">
                <a:latin typeface="Arial" panose="020B0604020202020204" pitchFamily="34" charset="0"/>
                <a:ea typeface="Tahoma" panose="020B0604030504040204" pitchFamily="34" charset="0"/>
                <a:cs typeface="Noto Sans"/>
              </a:rPr>
              <a:t>Фейсбуке</a:t>
            </a:r>
            <a:r>
              <a:rPr lang="ru-RU" i="1" kern="150" dirty="0">
                <a:latin typeface="Arial" panose="020B0604020202020204" pitchFamily="34" charset="0"/>
                <a:ea typeface="Tahoma" panose="020B0604030504040204" pitchFamily="34" charset="0"/>
                <a:cs typeface="Noto Sans"/>
              </a:rPr>
              <a:t>», чтобы узнать истории других людей про своих любимых питомцев.</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i="1"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Теоретическая база:</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Книга </a:t>
            </a:r>
            <a:r>
              <a:rPr lang="ru-RU" kern="150" dirty="0" err="1">
                <a:latin typeface="Arial" panose="020B0604020202020204" pitchFamily="34" charset="0"/>
                <a:ea typeface="Tahoma" panose="020B0604030504040204" pitchFamily="34" charset="0"/>
                <a:cs typeface="Noto Sans"/>
              </a:rPr>
              <a:t>Педди</a:t>
            </a:r>
            <a:r>
              <a:rPr lang="ru-RU" kern="150" dirty="0">
                <a:latin typeface="Arial" panose="020B0604020202020204" pitchFamily="34" charset="0"/>
                <a:ea typeface="Tahoma" panose="020B0604030504040204" pitchFamily="34" charset="0"/>
                <a:cs typeface="Noto Sans"/>
              </a:rPr>
              <a:t> </a:t>
            </a:r>
            <a:r>
              <a:rPr lang="ru-RU" kern="150" dirty="0" err="1">
                <a:latin typeface="Arial" panose="020B0604020202020204" pitchFamily="34" charset="0"/>
                <a:ea typeface="Tahoma" panose="020B0604030504040204" pitchFamily="34" charset="0"/>
                <a:cs typeface="Noto Sans"/>
              </a:rPr>
              <a:t>Каттс</a:t>
            </a:r>
            <a:r>
              <a:rPr lang="ru-RU" kern="150" dirty="0">
                <a:latin typeface="Arial" panose="020B0604020202020204" pitchFamily="34" charset="0"/>
                <a:ea typeface="Tahoma" panose="020B0604030504040204" pitchFamily="34" charset="0"/>
                <a:cs typeface="Noto Sans"/>
              </a:rPr>
              <a:t> «Все о кошках».</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Представление  Куклачева,  где коты показывали удивительные трюки.</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Интервью в интернет ресурсах:</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Ю. Куклачев «Основы дрессуры кошек».</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err="1">
                <a:latin typeface="Arial" panose="020B0604020202020204" pitchFamily="34" charset="0"/>
                <a:ea typeface="Tahoma" panose="020B0604030504040204" pitchFamily="34" charset="0"/>
                <a:cs typeface="Noto Sans"/>
              </a:rPr>
              <a:t>Ю.Куклачев</a:t>
            </a:r>
            <a:r>
              <a:rPr lang="ru-RU" kern="150" dirty="0">
                <a:latin typeface="Arial" panose="020B0604020202020204" pitchFamily="34" charset="0"/>
                <a:ea typeface="Tahoma" panose="020B0604030504040204" pitchFamily="34" charset="0"/>
                <a:cs typeface="Noto Sans"/>
              </a:rPr>
              <a:t> «О кошках и не только».</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Ю. Куклачев «Моя история».</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p:txBody>
      </p:sp>
    </p:spTree>
    <p:extLst>
      <p:ext uri="{BB962C8B-B14F-4D97-AF65-F5344CB8AC3E}">
        <p14:creationId xmlns:p14="http://schemas.microsoft.com/office/powerpoint/2010/main" val="215158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750566" cy="3231654"/>
          </a:xfrm>
          <a:prstGeom prst="rect">
            <a:avLst/>
          </a:prstGeom>
        </p:spPr>
        <p:txBody>
          <a:bodyPr wrap="square">
            <a:spAutoFit/>
          </a:bodyPr>
          <a:lstStyle/>
          <a:p>
            <a:pPr algn="just">
              <a:spcAft>
                <a:spcPts val="0"/>
              </a:spcAft>
            </a:pPr>
            <a:r>
              <a:rPr lang="ru-RU" kern="150" dirty="0">
                <a:latin typeface="Arial" panose="020B0604020202020204" pitchFamily="34" charset="0"/>
                <a:ea typeface="Tahoma" panose="020B0604030504040204" pitchFamily="34" charset="0"/>
                <a:cs typeface="Noto Sans"/>
              </a:rPr>
              <a:t>Чтобы узнать мнение других, </a:t>
            </a:r>
            <a:r>
              <a:rPr lang="ru-RU" u="sng" kern="150" dirty="0">
                <a:latin typeface="Arial" panose="020B0604020202020204" pitchFamily="34" charset="0"/>
                <a:ea typeface="Tahoma" panose="020B0604030504040204" pitchFamily="34" charset="0"/>
                <a:cs typeface="Noto Sans"/>
              </a:rPr>
              <a:t>я провела анкетирование</a:t>
            </a:r>
            <a:r>
              <a:rPr lang="ru-RU" kern="150" dirty="0">
                <a:latin typeface="Arial" panose="020B0604020202020204" pitchFamily="34" charset="0"/>
                <a:ea typeface="Tahoma" panose="020B0604030504040204" pitchFamily="34" charset="0"/>
                <a:cs typeface="Noto Sans"/>
              </a:rPr>
              <a:t> в классе, спросив,  пробовал ли  кто дрессировать котов? Девять человек ответили положительно.</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На данный момент мы с мамой проводим опрос в «</a:t>
            </a:r>
            <a:r>
              <a:rPr lang="ru-RU" kern="150" dirty="0" err="1">
                <a:latin typeface="Arial" panose="020B0604020202020204" pitchFamily="34" charset="0"/>
                <a:ea typeface="Tahoma" panose="020B0604030504040204" pitchFamily="34" charset="0"/>
                <a:cs typeface="Noto Sans"/>
              </a:rPr>
              <a:t>Фейсбуке</a:t>
            </a:r>
            <a:r>
              <a:rPr lang="ru-RU" kern="150" dirty="0">
                <a:latin typeface="Arial" panose="020B0604020202020204" pitchFamily="34" charset="0"/>
                <a:ea typeface="Tahoma" panose="020B0604030504040204" pitchFamily="34" charset="0"/>
                <a:cs typeface="Noto Sans"/>
              </a:rPr>
              <a:t>» среди друзей и знакомых, чтобы они рассказали истории о своих котах, и что они умеют.  Большое количество людей пишет какие коты умные и способные животные. Не важно подобраны ли на улице или взяты из семьи.  Историй очень много, и все написаны  с любовью и уважением к своим домашним питомцам.  </a:t>
            </a:r>
            <a:endParaRPr lang="ru-RU" kern="150" dirty="0" smtClean="0">
              <a:latin typeface="Arial" panose="020B0604020202020204" pitchFamily="34" charset="0"/>
              <a:ea typeface="Tahoma" panose="020B0604030504040204" pitchFamily="34" charset="0"/>
              <a:cs typeface="Noto Sans"/>
            </a:endParaRPr>
          </a:p>
          <a:p>
            <a:pPr algn="just">
              <a:spcAft>
                <a:spcPts val="0"/>
              </a:spcAft>
            </a:pPr>
            <a:endParaRPr lang="ru-RU" sz="2400" kern="150" dirty="0">
              <a:effectLst/>
              <a:latin typeface="Arial" panose="020B0604020202020204" pitchFamily="34" charset="0"/>
              <a:ea typeface="Tahoma" panose="020B0604030504040204" pitchFamily="34" charset="0"/>
              <a:cs typeface="Noto Sans"/>
            </a:endParaRPr>
          </a:p>
          <a:p>
            <a:pPr algn="just">
              <a:spcAft>
                <a:spcPts val="0"/>
              </a:spcAft>
            </a:pPr>
            <a:endParaRPr lang="ru-RU" sz="2400" kern="150" dirty="0" smtClean="0">
              <a:latin typeface="Arial" panose="020B0604020202020204" pitchFamily="34" charset="0"/>
              <a:ea typeface="Tahoma" panose="020B0604030504040204" pitchFamily="34" charset="0"/>
              <a:cs typeface="Noto Sans"/>
            </a:endParaRPr>
          </a:p>
          <a:p>
            <a:pPr algn="just">
              <a:spcAft>
                <a:spcPts val="0"/>
              </a:spcAft>
            </a:pPr>
            <a:endParaRPr lang="ru-RU" sz="2400" kern="150" dirty="0">
              <a:effectLst/>
              <a:latin typeface="Arial" panose="020B0604020202020204" pitchFamily="34" charset="0"/>
              <a:ea typeface="Tahoma" panose="020B0604030504040204" pitchFamily="34" charset="0"/>
              <a:cs typeface="Noto Sans"/>
            </a:endParaRPr>
          </a:p>
          <a:p>
            <a:pPr algn="just">
              <a:spcAft>
                <a:spcPts val="0"/>
              </a:spcAft>
            </a:pPr>
            <a:endParaRPr lang="ru-RU" sz="2400" kern="150" dirty="0">
              <a:effectLst/>
              <a:latin typeface="Arial" panose="020B0604020202020204" pitchFamily="34" charset="0"/>
              <a:ea typeface="Tahoma" panose="020B0604030504040204" pitchFamily="34" charset="0"/>
              <a:cs typeface="Noto Sans"/>
            </a:endParaRPr>
          </a:p>
        </p:txBody>
      </p:sp>
      <p:pic>
        <p:nvPicPr>
          <p:cNvPr id="1026" name="Picture 2" descr="https://manikyur.ru-best.com/sites/default/files/manikyur/5-12/0ebcb57541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506" y="1969376"/>
            <a:ext cx="476250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675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1166843"/>
            <a:ext cx="6096000" cy="4524315"/>
          </a:xfrm>
          <a:prstGeom prst="rect">
            <a:avLst/>
          </a:prstGeom>
        </p:spPr>
        <p:txBody>
          <a:bodyPr>
            <a:spAutoFit/>
          </a:bodyPr>
          <a:lstStyle/>
          <a:p>
            <a:pPr algn="ctr">
              <a:spcAft>
                <a:spcPts val="0"/>
              </a:spcAft>
            </a:pPr>
            <a:r>
              <a:rPr lang="ru-RU" b="1" kern="150" dirty="0">
                <a:latin typeface="Arial" panose="020B0604020202020204" pitchFamily="34" charset="0"/>
                <a:ea typeface="Tahoma" panose="020B0604030504040204" pitchFamily="34" charset="0"/>
                <a:cs typeface="Noto Sans"/>
              </a:rPr>
              <a:t>Практическая часть:</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Мы приступили к эксперименту. Кот Эльф учился вставать на лапки по просьбе, а кот Миша прыгать через обруч по команде  « Ап!» и стук по полу.</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Период  обучения проходил с 20 октября по 1 декабря - начальный этап, и дальше, закрепление навыков  еще 1 месяц .</a:t>
            </a:r>
            <a:endParaRPr lang="ru-RU" sz="2400" kern="150" dirty="0" smtClean="0">
              <a:effectLst/>
              <a:latin typeface="Arial" panose="020B0604020202020204" pitchFamily="34" charset="0"/>
              <a:ea typeface="Tahoma" panose="020B0604030504040204" pitchFamily="34" charset="0"/>
              <a:cs typeface="Noto Sans"/>
            </a:endParaRPr>
          </a:p>
          <a:p>
            <a:pPr algn="ctr">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ctr">
              <a:spcAft>
                <a:spcPts val="0"/>
              </a:spcAft>
            </a:pPr>
            <a:r>
              <a:rPr lang="ru-RU" b="1" u="sng" kern="150" dirty="0">
                <a:latin typeface="Arial" panose="020B0604020202020204" pitchFamily="34" charset="0"/>
                <a:ea typeface="Tahoma" panose="020B0604030504040204" pitchFamily="34" charset="0"/>
                <a:cs typeface="Noto Sans"/>
              </a:rPr>
              <a:t>Этапы и методы обучения  котов:</a:t>
            </a:r>
            <a:endParaRPr lang="ru-RU" sz="2400" kern="150" dirty="0" smtClean="0">
              <a:effectLst/>
              <a:latin typeface="Arial" panose="020B0604020202020204" pitchFamily="34" charset="0"/>
              <a:ea typeface="Tahoma" panose="020B0604030504040204" pitchFamily="34" charset="0"/>
              <a:cs typeface="Noto Sans"/>
            </a:endParaRPr>
          </a:p>
          <a:p>
            <a:pPr algn="ctr">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Рассмотрим два  способа обучения.</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b="1" kern="150" dirty="0">
                <a:latin typeface="Arial" panose="020B0604020202020204" pitchFamily="34" charset="0"/>
                <a:ea typeface="Tahoma" panose="020B0604030504040204" pitchFamily="34" charset="0"/>
                <a:cs typeface="Noto Sans"/>
              </a:rPr>
              <a:t>Первый </a:t>
            </a:r>
            <a:r>
              <a:rPr lang="ru-RU" kern="150" dirty="0">
                <a:latin typeface="Arial" panose="020B0604020202020204" pitchFamily="34" charset="0"/>
                <a:ea typeface="Tahoma" panose="020B0604030504040204" pitchFamily="34" charset="0"/>
                <a:cs typeface="Noto Sans"/>
              </a:rPr>
              <a:t>— когда котик сам показал  действие, и мы знаем, что он может его выполнить. Теперь мы попробуем закрепить это умение, чтобы кот повторил его  в любое время по нашей команде.</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a:effectLst/>
              <a:latin typeface="Arial" panose="020B0604020202020204" pitchFamily="34" charset="0"/>
              <a:ea typeface="Tahoma" panose="020B0604030504040204" pitchFamily="34" charset="0"/>
              <a:cs typeface="Noto Sans"/>
            </a:endParaRPr>
          </a:p>
        </p:txBody>
      </p:sp>
    </p:spTree>
    <p:extLst>
      <p:ext uri="{BB962C8B-B14F-4D97-AF65-F5344CB8AC3E}">
        <p14:creationId xmlns:p14="http://schemas.microsoft.com/office/powerpoint/2010/main" val="261163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889844"/>
            <a:ext cx="6096000" cy="5078313"/>
          </a:xfrm>
          <a:prstGeom prst="rect">
            <a:avLst/>
          </a:prstGeom>
        </p:spPr>
        <p:txBody>
          <a:bodyPr>
            <a:spAutoFit/>
          </a:bodyPr>
          <a:lstStyle/>
          <a:p>
            <a:pPr algn="just">
              <a:spcAft>
                <a:spcPts val="0"/>
              </a:spcAft>
            </a:pPr>
            <a:r>
              <a:rPr lang="ru-RU" b="1" kern="150" dirty="0">
                <a:latin typeface="Arial" panose="020B0604020202020204" pitchFamily="34" charset="0"/>
                <a:ea typeface="Tahoma" panose="020B0604030504040204" pitchFamily="34" charset="0"/>
                <a:cs typeface="Noto Sans"/>
              </a:rPr>
              <a:t>Второй</a:t>
            </a:r>
            <a:r>
              <a:rPr lang="ru-RU" kern="150" dirty="0">
                <a:latin typeface="Arial" panose="020B0604020202020204" pitchFamily="34" charset="0"/>
                <a:ea typeface="Tahoma" panose="020B0604030504040204" pitchFamily="34" charset="0"/>
                <a:cs typeface="Noto Sans"/>
              </a:rPr>
              <a:t> — обучение новому навыку, опираясь на умение кота выполнять </a:t>
            </a:r>
            <a:r>
              <a:rPr lang="ru-RU" u="sng" kern="150" dirty="0">
                <a:latin typeface="Arial" panose="020B0604020202020204" pitchFamily="34" charset="0"/>
                <a:ea typeface="Tahoma" panose="020B0604030504040204" pitchFamily="34" charset="0"/>
                <a:cs typeface="Noto Sans"/>
              </a:rPr>
              <a:t>похожие </a:t>
            </a:r>
            <a:r>
              <a:rPr lang="ru-RU" kern="150" dirty="0">
                <a:latin typeface="Arial" panose="020B0604020202020204" pitchFamily="34" charset="0"/>
                <a:ea typeface="Tahoma" panose="020B0604030504040204" pitchFamily="34" charset="0"/>
                <a:cs typeface="Noto Sans"/>
              </a:rPr>
              <a:t>действия. Например, умение высоко прыгать и быстро бегать.</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i="1"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i="1"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i="1" kern="150" dirty="0">
                <a:latin typeface="Arial" panose="020B0604020202020204" pitchFamily="34" charset="0"/>
                <a:ea typeface="Tahoma" panose="020B0604030504040204" pitchFamily="34" charset="0"/>
                <a:cs typeface="Noto Sans"/>
              </a:rPr>
              <a:t>Кот Эльф. Показал один раз подъем на задних лапках.</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1. Выбираем жест и команду.</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В нашем случае команда «вставай» и жест руками.</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2. Воспроизводим ситуацию, когда котик сам встал на лапки. Каждый раз перед едой «просим» его встать на лапки. Это этап формирования привычки. Необходимо говорить команду «вставай» и делать жест руками всегда, когда собираемся покормить. Можно аккуратно приподнять котика и сразу погладить и покормить. Этот этап занял примерно 12 дней.</a:t>
            </a:r>
            <a:endParaRPr lang="ru-RU" sz="2400" kern="150" dirty="0">
              <a:effectLst/>
              <a:latin typeface="Arial" panose="020B0604020202020204" pitchFamily="34" charset="0"/>
              <a:ea typeface="Tahoma" panose="020B0604030504040204" pitchFamily="34" charset="0"/>
              <a:cs typeface="Noto Sans"/>
            </a:endParaRPr>
          </a:p>
        </p:txBody>
      </p:sp>
    </p:spTree>
    <p:extLst>
      <p:ext uri="{BB962C8B-B14F-4D97-AF65-F5344CB8AC3E}">
        <p14:creationId xmlns:p14="http://schemas.microsoft.com/office/powerpoint/2010/main" val="359677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1064538"/>
            <a:ext cx="6096000" cy="400110"/>
          </a:xfrm>
          <a:prstGeom prst="rect">
            <a:avLst/>
          </a:prstGeom>
        </p:spPr>
        <p:txBody>
          <a:bodyPr>
            <a:spAutoFit/>
          </a:bodyPr>
          <a:lstStyle/>
          <a:p>
            <a:pPr algn="just">
              <a:spcAft>
                <a:spcPts val="0"/>
              </a:spcAft>
            </a:pPr>
            <a:r>
              <a:rPr lang="ru-RU" sz="2000" kern="150" dirty="0" smtClean="0">
                <a:effectLst/>
                <a:latin typeface="Arial" panose="020B0604020202020204" pitchFamily="34" charset="0"/>
                <a:ea typeface="Tahoma" panose="020B0604030504040204" pitchFamily="34" charset="0"/>
                <a:cs typeface="Noto Sans"/>
              </a:rPr>
              <a:t> </a:t>
            </a:r>
            <a:endParaRPr lang="ru-RU" sz="2400" kern="150" dirty="0">
              <a:effectLst/>
              <a:latin typeface="Arial" panose="020B0604020202020204" pitchFamily="34" charset="0"/>
              <a:ea typeface="Tahoma" panose="020B0604030504040204" pitchFamily="34" charset="0"/>
              <a:cs typeface="Noto Sans"/>
            </a:endParaRPr>
          </a:p>
        </p:txBody>
      </p:sp>
      <p:sp>
        <p:nvSpPr>
          <p:cNvPr id="3" name="Прямоугольник 2"/>
          <p:cNvSpPr/>
          <p:nvPr/>
        </p:nvSpPr>
        <p:spPr>
          <a:xfrm>
            <a:off x="3048000" y="1720840"/>
            <a:ext cx="6096000" cy="3416320"/>
          </a:xfrm>
          <a:prstGeom prst="rect">
            <a:avLst/>
          </a:prstGeom>
        </p:spPr>
        <p:txBody>
          <a:bodyPr>
            <a:spAutoFit/>
          </a:bodyPr>
          <a:lstStyle/>
          <a:p>
            <a:pPr algn="just">
              <a:spcAft>
                <a:spcPts val="0"/>
              </a:spcAft>
            </a:pPr>
            <a:r>
              <a:rPr lang="ru-RU" kern="150" dirty="0">
                <a:latin typeface="Arial" panose="020B0604020202020204" pitchFamily="34" charset="0"/>
                <a:ea typeface="Tahoma" panose="020B0604030504040204" pitchFamily="34" charset="0"/>
                <a:cs typeface="Noto Sans"/>
              </a:rPr>
              <a:t>3. Котик уже хорошо понимает, что от него просят. Он смотрит, мяукает, теперь нужно дождаться, когда он встанет сам.  Это период терпеливого ожидания. Может минуту думать. Этот этап занял около 14 дней. Котик то долго ждет, то быстро встает.  Этот период требует большого терпения. Всегда сразу гладим и даем лакомство.</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4. Котик встает на лапки по первой просьбе, и сейчас важно продолжать делать упражнение каждый день. Этот этап около недели.</a:t>
            </a:r>
            <a:endParaRPr lang="ru-RU" sz="2400" kern="150" dirty="0" smtClean="0">
              <a:effectLst/>
              <a:latin typeface="Arial" panose="020B0604020202020204" pitchFamily="34" charset="0"/>
              <a:ea typeface="Tahoma" panose="020B0604030504040204" pitchFamily="34" charset="0"/>
              <a:cs typeface="Noto Sans"/>
            </a:endParaRPr>
          </a:p>
          <a:p>
            <a:pPr algn="just">
              <a:spcAft>
                <a:spcPts val="0"/>
              </a:spcAft>
            </a:pPr>
            <a:r>
              <a:rPr lang="ru-RU" kern="150" dirty="0">
                <a:latin typeface="Arial" panose="020B0604020202020204" pitchFamily="34" charset="0"/>
                <a:ea typeface="Tahoma" panose="020B0604030504040204" pitchFamily="34" charset="0"/>
                <a:cs typeface="Noto Sans"/>
              </a:rPr>
              <a:t> </a:t>
            </a:r>
            <a:endParaRPr lang="ru-RU" sz="2400" kern="150" dirty="0">
              <a:effectLst/>
              <a:latin typeface="Arial" panose="020B0604020202020204" pitchFamily="34" charset="0"/>
              <a:ea typeface="Tahoma" panose="020B0604030504040204" pitchFamily="34" charset="0"/>
              <a:cs typeface="Noto Sans"/>
            </a:endParaRPr>
          </a:p>
        </p:txBody>
      </p:sp>
    </p:spTree>
    <p:extLst>
      <p:ext uri="{BB962C8B-B14F-4D97-AF65-F5344CB8AC3E}">
        <p14:creationId xmlns:p14="http://schemas.microsoft.com/office/powerpoint/2010/main" val="903642332"/>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21</TotalTime>
  <Words>600</Words>
  <Application>Microsoft Office PowerPoint</Application>
  <PresentationFormat>Широкоэкранный</PresentationFormat>
  <Paragraphs>100</Paragraphs>
  <Slides>15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15</vt:i4>
      </vt:variant>
    </vt:vector>
  </HeadingPairs>
  <TitlesOfParts>
    <vt:vector size="24" baseType="lpstr">
      <vt:lpstr>NSimSun</vt:lpstr>
      <vt:lpstr>Arial</vt:lpstr>
      <vt:lpstr>Century Gothic</vt:lpstr>
      <vt:lpstr>Liberation Sans</vt:lpstr>
      <vt:lpstr>Liberation Serif</vt:lpstr>
      <vt:lpstr>Noto Sans</vt:lpstr>
      <vt:lpstr>Tahoma</vt:lpstr>
      <vt:lpstr>Wingdings 3</vt:lpstr>
      <vt:lpstr>Сектор</vt:lpstr>
      <vt:lpstr> Могут ли взрослые коты обучиться новым командам.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4</cp:revision>
  <dcterms:created xsi:type="dcterms:W3CDTF">2021-02-24T10:24:37Z</dcterms:created>
  <dcterms:modified xsi:type="dcterms:W3CDTF">2021-02-24T10:46:18Z</dcterms:modified>
</cp:coreProperties>
</file>