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7102475" cy="9388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1" autoAdjust="0"/>
  </p:normalViewPr>
  <p:slideViewPr>
    <p:cSldViewPr>
      <p:cViewPr varScale="1">
        <p:scale>
          <a:sx n="85" d="100"/>
          <a:sy n="85" d="100"/>
        </p:scale>
        <p:origin x="-202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94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2211975397014772"/>
          <c:y val="5.570109024833438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респонденты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натуральные красители</c:v>
                </c:pt>
                <c:pt idx="1">
                  <c:v>искусственные красители</c:v>
                </c:pt>
                <c:pt idx="2">
                  <c:v>и натуральные, и искусственные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40066187378756"/>
          <c:y val="0.18273606787523664"/>
          <c:w val="0.27314578396147082"/>
          <c:h val="0.4675285232203119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42169BC-C17A-4D7B-A9C4-D150843F899F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8E476E-C6D3-408B-9BB5-35999C67C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960AE2-0EE8-4FE4-9D21-756F152EAC22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7140-5D7A-4A34-8644-672E98DB031B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34A0-B981-4239-901C-BB43188EFDA4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44D406-A952-41DD-8F40-4D5E0EBB7FA0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CD24F1-1C2D-431C-ACB2-F81AB958A28B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76D7-6E6C-44B9-A0B5-36C370A6C58B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25F-EB52-4BEE-973A-B292C7D45124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FD2244-1967-4AA4-BC55-BF5666BE768A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A054-6533-4C08-825C-C064B477EF9E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49F4E9-E7C3-4AC9-BED2-B7B64E6828AA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D144ED-3C1B-4154-99FB-496D266F8751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F7CE1C-90D7-4424-B3FD-2C30D0837F9B}" type="datetime1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AE8377-20D2-4325-AEA9-C96E21486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477000" cy="1371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Выполнил: Ратников Павел 3 «В»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Руководитель: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Хализева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И.Н.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914400"/>
            <a:ext cx="7239000" cy="184665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КРАСИТЕЛИ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Natalia\Desktop\вариан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3352800" cy="2272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Окрашивание яиц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 descr="C:\Users\Natalia\Desktop\project\IMG_8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4165600" cy="3124200"/>
          </a:xfrm>
          <a:prstGeom prst="rect">
            <a:avLst/>
          </a:prstGeom>
          <a:noFill/>
        </p:spPr>
      </p:pic>
      <p:pic>
        <p:nvPicPr>
          <p:cNvPr id="7171" name="Picture 3" descr="C:\Users\Natalia\Desktop\project\IMG_8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15000" y="1524000"/>
            <a:ext cx="3048000" cy="2286000"/>
          </a:xfrm>
          <a:prstGeom prst="rect">
            <a:avLst/>
          </a:prstGeom>
          <a:noFill/>
        </p:spPr>
      </p:pic>
      <p:pic>
        <p:nvPicPr>
          <p:cNvPr id="7172" name="Picture 4" descr="C:\Users\Natalia\Desktop\project\IMG_8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66875" y="4657725"/>
            <a:ext cx="2514600" cy="1885950"/>
          </a:xfrm>
          <a:prstGeom prst="rect">
            <a:avLst/>
          </a:prstGeom>
          <a:noFill/>
        </p:spPr>
      </p:pic>
      <p:pic>
        <p:nvPicPr>
          <p:cNvPr id="7173" name="Picture 5" descr="C:\Users\Natalia\Desktop\project\IMG_8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3815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38400" y="419352"/>
            <a:ext cx="396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21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проекта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ПРИРОДНЫЕ КРАСИТЕЛИ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905000"/>
          <a:ext cx="3657600" cy="35814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481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Окрашиваете ли Вы яйца на Пасху?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Какие красители Вы используете для этого: покупные или природные?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Знаете ли Вы, какие природные красители можно использовать для окрашивания яиц?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Если Вы используете природные красители, чем именно окрашиваете яйца?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какой причине предпочитаете те, или иные красители.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Users\Natalia\Desktop\depositphotos_7006103-stock-illustration-crowd-coloful-suloue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152900" cy="292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Результаты опроса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09600" y="914400"/>
          <a:ext cx="7848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4648200"/>
            <a:ext cx="7467600" cy="1828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Опрошено: 30 чел.</a:t>
            </a:r>
          </a:p>
          <a:p>
            <a:pPr>
              <a:buNone/>
            </a:pPr>
            <a:r>
              <a:rPr lang="ru-RU" dirty="0" smtClean="0"/>
              <a:t>Из них: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15 чел. </a:t>
            </a:r>
            <a:r>
              <a:rPr lang="ru-RU" dirty="0" smtClean="0"/>
              <a:t>используют природные красители</a:t>
            </a:r>
          </a:p>
          <a:p>
            <a:pPr>
              <a:buNone/>
            </a:pPr>
            <a:r>
              <a:rPr lang="ru-RU" dirty="0" smtClean="0"/>
              <a:t>		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8 чел. </a:t>
            </a:r>
            <a:r>
              <a:rPr lang="ru-RU" dirty="0" smtClean="0"/>
              <a:t>покупные красители</a:t>
            </a:r>
          </a:p>
          <a:p>
            <a:pPr>
              <a:buNone/>
            </a:pPr>
            <a:r>
              <a:rPr lang="ru-RU" dirty="0" smtClean="0"/>
              <a:t>		   </a:t>
            </a:r>
            <a:r>
              <a:rPr lang="ru-RU" b="1" dirty="0" smtClean="0">
                <a:solidFill>
                  <a:schemeClr val="accent3"/>
                </a:solidFill>
              </a:rPr>
              <a:t>7 чел</a:t>
            </a:r>
            <a:r>
              <a:rPr lang="ru-RU" dirty="0" smtClean="0"/>
              <a:t>. и природные, и покупные красители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atalia\Desktop\лу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1371600" cy="24140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Результаты опроса по использованию природных        красителей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1752600"/>
            <a:ext cx="205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№ 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2971800"/>
            <a:ext cx="8229600" cy="3581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800" u="sng" dirty="0" smtClean="0">
                <a:solidFill>
                  <a:srgbClr val="00B050"/>
                </a:solidFill>
              </a:rPr>
              <a:t>Какими окрашивают: </a:t>
            </a:r>
            <a:r>
              <a:rPr lang="ru-RU" sz="2400" dirty="0" smtClean="0"/>
              <a:t>шелуха лука, куркума, свекла, кора дуба, шпинат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</a:t>
            </a:r>
            <a:r>
              <a:rPr kumimoji="0" lang="ru-RU" sz="2800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знают: </a:t>
            </a:r>
            <a:r>
              <a:rPr kumimoji="0" lang="ru-RU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шелуха лука, роза, </a:t>
            </a:r>
            <a:r>
              <a:rPr kumimoji="0" lang="ru-RU" sz="24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папортник</a:t>
            </a:r>
            <a:r>
              <a:rPr kumimoji="0" lang="ru-RU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кора дуба, свекла, морковь, куркума, шпинат, чай, травы</a:t>
            </a:r>
            <a:endParaRPr kumimoji="0" lang="ru-RU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Причины использования природных красителей: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безопасность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традиции (так красили мама и бабушка)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нравится цвет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всегда под рукой </a:t>
            </a:r>
            <a:endParaRPr kumimoji="0" lang="ru-RU" sz="2800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8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Сравнение цвета натуральных и химических красителей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3200400"/>
            <a:ext cx="2269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 – натуральные </a:t>
            </a:r>
          </a:p>
          <a:p>
            <a:r>
              <a:rPr lang="ru-RU" dirty="0" smtClean="0"/>
              <a:t>       красители</a:t>
            </a:r>
          </a:p>
          <a:p>
            <a:r>
              <a:rPr lang="ru-RU" dirty="0" smtClean="0"/>
              <a:t>И – искусственные </a:t>
            </a:r>
          </a:p>
          <a:p>
            <a:r>
              <a:rPr lang="ru-RU" dirty="0" smtClean="0"/>
              <a:t>       красители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Вывод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Гипотеза НЕ доказана. </a:t>
            </a:r>
          </a:p>
          <a:p>
            <a:pPr algn="ctr">
              <a:buNone/>
            </a:pPr>
            <a:r>
              <a:rPr lang="ru-RU" dirty="0" smtClean="0"/>
              <a:t>Большинство людей, исходя из данных опроса, предпочитают использовать натуральные красители.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Цель достигнута.</a:t>
            </a:r>
          </a:p>
          <a:p>
            <a:pPr algn="ctr">
              <a:buNone/>
            </a:pPr>
            <a:r>
              <a:rPr lang="ru-RU" dirty="0" smtClean="0"/>
              <a:t>Познакомился в ходе практических опытов с натуральными красителями:</a:t>
            </a:r>
          </a:p>
          <a:p>
            <a:pPr algn="ctr">
              <a:buNone/>
            </a:pPr>
            <a:r>
              <a:rPr lang="ru-RU" dirty="0" smtClean="0"/>
              <a:t>хна, басма, кора дуба, кора крушины, шпинат, куркума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828800"/>
            <a:ext cx="53367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86400" cy="55626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>Гипотеза: </a:t>
            </a:r>
            <a:r>
              <a:rPr lang="ru-RU" dirty="0" smtClean="0"/>
              <a:t>большинство людей не задумываются над тем, что химические красители вредны и не ищут им замены в виде </a:t>
            </a:r>
            <a:br>
              <a:rPr lang="ru-RU" dirty="0" smtClean="0"/>
            </a:br>
            <a:r>
              <a:rPr lang="ru-RU" dirty="0" smtClean="0"/>
              <a:t>природных красителей. Натуральные красители просты в применении для повседневной жизни.</a:t>
            </a:r>
            <a:br>
              <a:rPr lang="ru-RU" dirty="0" smtClean="0"/>
            </a:br>
            <a:r>
              <a:rPr lang="ru-RU" b="1" u="sng" dirty="0" smtClean="0">
                <a:solidFill>
                  <a:srgbClr val="00B050"/>
                </a:solidFill>
              </a:rPr>
              <a:t>Цель: </a:t>
            </a:r>
            <a:r>
              <a:rPr lang="ru-RU" dirty="0" smtClean="0"/>
              <a:t>познакомиться с природными красителями и провести опыты окрашивания природными красителями.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3" name="Picture 5" descr="C:\Users\Natalia\Desktop\вопрос-о-метки-зеленого-человека-дела-3d-17814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291806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2484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Задачи проекта:</a:t>
            </a:r>
          </a:p>
          <a:p>
            <a:endParaRPr lang="ru-RU" sz="28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dirty="0" smtClean="0"/>
              <a:t>опросить</a:t>
            </a:r>
            <a:r>
              <a:rPr lang="ru-RU" sz="2000" b="1" dirty="0" smtClean="0"/>
              <a:t>   </a:t>
            </a:r>
            <a:r>
              <a:rPr lang="ru-RU" sz="2000" dirty="0" smtClean="0"/>
              <a:t>респондентов на тему использования красителей для окрашивания яиц (какие используют и по какой причине)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провести практические опыты по окрашиванию:</a:t>
            </a:r>
          </a:p>
          <a:p>
            <a:pPr>
              <a:buNone/>
            </a:pPr>
            <a:r>
              <a:rPr lang="ru-RU" sz="2000" dirty="0" smtClean="0">
                <a:sym typeface="Wingdings"/>
              </a:rPr>
              <a:t>прядей волос</a:t>
            </a:r>
          </a:p>
          <a:p>
            <a:pPr>
              <a:buNone/>
            </a:pPr>
            <a:r>
              <a:rPr lang="ru-RU" sz="2000" dirty="0" smtClean="0">
                <a:sym typeface="Wingdings"/>
              </a:rPr>
              <a:t>шерсти</a:t>
            </a:r>
          </a:p>
          <a:p>
            <a:pPr>
              <a:buNone/>
            </a:pPr>
            <a:r>
              <a:rPr lang="ru-RU" sz="2000" dirty="0" smtClean="0">
                <a:sym typeface="Wingdings"/>
              </a:rPr>
              <a:t>продуктов питания (яиц, пасты)</a:t>
            </a:r>
          </a:p>
          <a:p>
            <a:pPr>
              <a:buNone/>
            </a:pPr>
            <a:endParaRPr lang="ru-RU" sz="2000" dirty="0" smtClean="0">
              <a:sym typeface="Wingdings"/>
            </a:endParaRPr>
          </a:p>
          <a:p>
            <a:pPr>
              <a:buNone/>
            </a:pPr>
            <a:endParaRPr lang="ru-RU" sz="2000" dirty="0" smtClean="0">
              <a:sym typeface="Wingdings"/>
            </a:endParaRPr>
          </a:p>
          <a:p>
            <a:pPr>
              <a:buNone/>
            </a:pPr>
            <a:endParaRPr lang="ru-RU" sz="2000" dirty="0" smtClean="0">
              <a:sym typeface="Wingdings"/>
            </a:endParaRPr>
          </a:p>
          <a:p>
            <a:pPr>
              <a:buNone/>
            </a:pPr>
            <a:r>
              <a:rPr lang="ru-RU" sz="2000" dirty="0" smtClean="0">
                <a:sym typeface="Wingdings"/>
              </a:rPr>
              <a:t>сделать выводы для подтверждения или опровержения гипотезы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800" b="1" u="sng" dirty="0" smtClean="0">
              <a:solidFill>
                <a:srgbClr val="00B050"/>
              </a:solidFill>
            </a:endParaRPr>
          </a:p>
          <a:p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62400" y="4953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86200" y="2209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Окрашивание белых шерстяных ниток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Natalia\Desktop\project\IMG_9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2971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Natalia\Desktop\project\IMG_9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81575" y="1266825"/>
            <a:ext cx="2819400" cy="2114550"/>
          </a:xfrm>
          <a:prstGeom prst="rect">
            <a:avLst/>
          </a:prstGeom>
          <a:noFill/>
        </p:spPr>
      </p:pic>
      <p:pic>
        <p:nvPicPr>
          <p:cNvPr id="1028" name="Picture 4" descr="C:\Users\Natalia\Desktop\project\IMG_9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81575" y="4086225"/>
            <a:ext cx="2819400" cy="2114550"/>
          </a:xfrm>
          <a:prstGeom prst="rect">
            <a:avLst/>
          </a:prstGeom>
          <a:noFill/>
        </p:spPr>
      </p:pic>
      <p:sp>
        <p:nvSpPr>
          <p:cNvPr id="8" name="Двойная стрелка влево/вверх 7"/>
          <p:cNvSpPr/>
          <p:nvPr/>
        </p:nvSpPr>
        <p:spPr>
          <a:xfrm rot="7847521">
            <a:off x="3122275" y="2152965"/>
            <a:ext cx="2289847" cy="2251274"/>
          </a:xfrm>
          <a:prstGeom prst="leftUpArrow">
            <a:avLst>
              <a:gd name="adj1" fmla="val 10529"/>
              <a:gd name="adj2" fmla="val 15295"/>
              <a:gd name="adj3" fmla="val 11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410200"/>
            <a:ext cx="3263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 дуба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7620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крушины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Процесс кипячения и вымачивания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Users\Natalia\Desktop\project\IMG_9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1817" y="1970617"/>
            <a:ext cx="2353733" cy="1765300"/>
          </a:xfrm>
          <a:prstGeom prst="rect">
            <a:avLst/>
          </a:prstGeom>
          <a:noFill/>
        </p:spPr>
      </p:pic>
      <p:pic>
        <p:nvPicPr>
          <p:cNvPr id="2052" name="Picture 4" descr="C:\Users\Natalia\Desktop\project\IMG_9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33525" y="1971675"/>
            <a:ext cx="2362201" cy="1771651"/>
          </a:xfrm>
          <a:prstGeom prst="rect">
            <a:avLst/>
          </a:prstGeom>
          <a:noFill/>
        </p:spPr>
      </p:pic>
      <p:pic>
        <p:nvPicPr>
          <p:cNvPr id="2053" name="Picture 5" descr="C:\Users\Natalia\Desktop\project\IMG_9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76400"/>
            <a:ext cx="3149600" cy="2362200"/>
          </a:xfrm>
          <a:prstGeom prst="rect">
            <a:avLst/>
          </a:prstGeom>
          <a:noFill/>
        </p:spPr>
      </p:pic>
      <p:pic>
        <p:nvPicPr>
          <p:cNvPr id="2055" name="Picture 7" descr="C:\Users\Natalia\Desktop\project\IMG_9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10324" y="1971675"/>
            <a:ext cx="2362201" cy="1771651"/>
          </a:xfrm>
          <a:prstGeom prst="rect">
            <a:avLst/>
          </a:prstGeom>
          <a:noFill/>
        </p:spPr>
      </p:pic>
      <p:pic>
        <p:nvPicPr>
          <p:cNvPr id="2056" name="Picture 8" descr="C:\Users\Natalia\Desktop\project\IMG_9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400550"/>
            <a:ext cx="3276600" cy="24574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0400" y="3810000"/>
            <a:ext cx="3034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Окрашивание натуральной пряди волос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C:\Users\Natalia\Desktop\project\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2844800" cy="2133600"/>
          </a:xfrm>
          <a:prstGeom prst="rect">
            <a:avLst/>
          </a:prstGeom>
          <a:noFill/>
        </p:spPr>
      </p:pic>
      <p:pic>
        <p:nvPicPr>
          <p:cNvPr id="3075" name="Picture 3" descr="C:\Users\Natalia\Desktop\project\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3962400" cy="2971800"/>
          </a:xfrm>
          <a:prstGeom prst="rect">
            <a:avLst/>
          </a:prstGeom>
          <a:noFill/>
        </p:spPr>
      </p:pic>
      <p:pic>
        <p:nvPicPr>
          <p:cNvPr id="3076" name="Picture 4" descr="C:\Users\Natalia\Desktop\project\image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3886200" cy="291465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105400" y="4953000"/>
            <a:ext cx="2743200" cy="76200"/>
          </a:xfrm>
          <a:prstGeom prst="line">
            <a:avLst/>
          </a:prstGeom>
          <a:ln w="635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76400" y="5029200"/>
            <a:ext cx="1524000" cy="0"/>
          </a:xfrm>
          <a:prstGeom prst="line">
            <a:avLst/>
          </a:prstGeom>
          <a:ln w="635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Окрашивание. Процесс.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Users\Natalia\Desktop\project\IMG_8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2641600" cy="1981200"/>
          </a:xfrm>
          <a:prstGeom prst="rect">
            <a:avLst/>
          </a:prstGeom>
          <a:noFill/>
        </p:spPr>
      </p:pic>
      <p:pic>
        <p:nvPicPr>
          <p:cNvPr id="4099" name="Picture 3" descr="C:\Users\Natalia\Desktop\project\IMG_8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2590800" cy="1943100"/>
          </a:xfrm>
          <a:prstGeom prst="rect">
            <a:avLst/>
          </a:prstGeom>
          <a:noFill/>
        </p:spPr>
      </p:pic>
      <p:pic>
        <p:nvPicPr>
          <p:cNvPr id="4100" name="Picture 4" descr="C:\Users\Natalia\Desktop\project\IMG_8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2590800" cy="1943100"/>
          </a:xfrm>
          <a:prstGeom prst="rect">
            <a:avLst/>
          </a:prstGeom>
          <a:noFill/>
        </p:spPr>
      </p:pic>
      <p:pic>
        <p:nvPicPr>
          <p:cNvPr id="4101" name="Picture 5" descr="C:\Users\Natalia\Desktop\project\image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667129" y="3962271"/>
            <a:ext cx="3047742" cy="228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0" y="4800600"/>
            <a:ext cx="91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хна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1400" y="3886200"/>
            <a:ext cx="1460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басма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9600" y="5257800"/>
            <a:ext cx="2441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хна+басма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Паста со шпинатом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 descr="C:\Users\Natalia\Desktop\project\IMG_9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336800" cy="1752600"/>
          </a:xfrm>
          <a:prstGeom prst="rect">
            <a:avLst/>
          </a:prstGeom>
          <a:noFill/>
        </p:spPr>
      </p:pic>
      <p:pic>
        <p:nvPicPr>
          <p:cNvPr id="5123" name="Picture 3" descr="C:\Users\Natalia\Desktop\project\IMG_9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2336800" cy="1752600"/>
          </a:xfrm>
          <a:prstGeom prst="rect">
            <a:avLst/>
          </a:prstGeom>
          <a:noFill/>
        </p:spPr>
      </p:pic>
      <p:pic>
        <p:nvPicPr>
          <p:cNvPr id="5124" name="Picture 4" descr="C:\Users\Natalia\Desktop\project\IMG_9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76500" y="1714500"/>
            <a:ext cx="2133600" cy="1600200"/>
          </a:xfrm>
          <a:prstGeom prst="rect">
            <a:avLst/>
          </a:prstGeom>
          <a:noFill/>
        </p:spPr>
      </p:pic>
      <p:pic>
        <p:nvPicPr>
          <p:cNvPr id="5125" name="Picture 5" descr="C:\Users\Natalia\Desktop\project\IMG_9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67500" y="1714500"/>
            <a:ext cx="2133600" cy="1600200"/>
          </a:xfrm>
          <a:prstGeom prst="rect">
            <a:avLst/>
          </a:prstGeom>
          <a:noFill/>
        </p:spPr>
      </p:pic>
      <p:pic>
        <p:nvPicPr>
          <p:cNvPr id="5126" name="Picture 6" descr="C:\Users\Natalia\Desktop\project\IMG_9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02100" y="3746500"/>
            <a:ext cx="3149600" cy="2362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400" y="914400"/>
            <a:ext cx="1745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шпинат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5600" y="914400"/>
            <a:ext cx="11801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мука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9200" y="990600"/>
            <a:ext cx="121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яйцо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600" y="4343400"/>
            <a:ext cx="26493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збивание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блендером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Natalia\Desktop\project\IMG_9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5150" y="3905250"/>
            <a:ext cx="3200400" cy="2400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Паста готова 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E8377-20D2-4325-AEA9-C96E21486CC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 descr="C:\Users\Natalia\Desktop\project\IMG_9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100" y="1638300"/>
            <a:ext cx="2743200" cy="2057400"/>
          </a:xfrm>
          <a:prstGeom prst="rect">
            <a:avLst/>
          </a:prstGeom>
          <a:noFill/>
        </p:spPr>
      </p:pic>
      <p:pic>
        <p:nvPicPr>
          <p:cNvPr id="6147" name="Picture 3" descr="C:\Users\Natalia\Desktop\project\IMG_9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3505200" cy="2628900"/>
          </a:xfrm>
          <a:prstGeom prst="rect">
            <a:avLst/>
          </a:prstGeom>
          <a:noFill/>
        </p:spPr>
      </p:pic>
      <p:pic>
        <p:nvPicPr>
          <p:cNvPr id="6148" name="Picture 4" descr="C:\Users\Natalia\Desktop\project\IMG_9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97600" y="1574800"/>
            <a:ext cx="2844800" cy="21336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572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7447</TotalTime>
  <Words>318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       Гипотеза: большинство людей не задумываются над тем, что химические красители вредны и не ищут им замены в виде  природных красителей. Натуральные красители просты в применении для повседневной жизни. Цель: познакомиться с природными красителями и провести опыты окрашивания природными красителями. </vt:lpstr>
      <vt:lpstr>Слайд 3</vt:lpstr>
      <vt:lpstr>Окрашивание белых шерстяных ниток</vt:lpstr>
      <vt:lpstr>Процесс кипячения и вымачивания</vt:lpstr>
      <vt:lpstr>Окрашивание натуральной пряди волос</vt:lpstr>
      <vt:lpstr>Окрашивание. Процесс.</vt:lpstr>
      <vt:lpstr>Паста со шпинатом</vt:lpstr>
      <vt:lpstr>Паста готова !</vt:lpstr>
      <vt:lpstr>Окрашивание яиц</vt:lpstr>
      <vt:lpstr>Слайд 11</vt:lpstr>
      <vt:lpstr>Результаты опроса</vt:lpstr>
      <vt:lpstr>Результаты опроса по использованию природных        красителей</vt:lpstr>
      <vt:lpstr>Сравнение цвета натуральных и химических красителей</vt:lpstr>
      <vt:lpstr>Вывод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 Ratnikov</dc:creator>
  <cp:lastModifiedBy>Victor Ratnikov</cp:lastModifiedBy>
  <cp:revision>22</cp:revision>
  <dcterms:created xsi:type="dcterms:W3CDTF">2020-12-02T14:30:10Z</dcterms:created>
  <dcterms:modified xsi:type="dcterms:W3CDTF">2021-02-14T17:22:32Z</dcterms:modified>
</cp:coreProperties>
</file>