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82" r:id="rId4"/>
    <p:sldId id="259" r:id="rId5"/>
    <p:sldId id="261" r:id="rId6"/>
    <p:sldId id="283" r:id="rId7"/>
    <p:sldId id="278" r:id="rId8"/>
    <p:sldId id="274" r:id="rId9"/>
    <p:sldId id="28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34563" autoAdjust="0"/>
    <p:restoredTop sz="94629" autoAdjust="0"/>
  </p:normalViewPr>
  <p:slideViewPr>
    <p:cSldViewPr showGuides="1">
      <p:cViewPr>
        <p:scale>
          <a:sx n="93" d="100"/>
          <a:sy n="93" d="100"/>
        </p:scale>
        <p:origin x="-234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2;&#1080;&#1082;&#1090;&#1086;&#1088;&#1080;&#1103;\Downloads\Oprosy_Diagramm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[Oprosy_Diagramma.xlsx]Лист1!$A$1:$G$1</c:f>
              <c:strCache>
                <c:ptCount val="7"/>
                <c:pt idx="0">
                  <c:v>Война</c:v>
                </c:pt>
                <c:pt idx="1">
                  <c:v>Мир</c:v>
                </c:pt>
                <c:pt idx="2">
                  <c:v>Часть в Россию, часть в США</c:v>
                </c:pt>
                <c:pt idx="3">
                  <c:v>Не знаю</c:v>
                </c:pt>
                <c:pt idx="4">
                  <c:v>Россия зависит от США</c:v>
                </c:pt>
                <c:pt idx="5">
                  <c:v>Возвращение в Россию</c:v>
                </c:pt>
                <c:pt idx="6">
                  <c:v>Захват Украины США</c:v>
                </c:pt>
              </c:strCache>
            </c:strRef>
          </c:cat>
          <c:val>
            <c:numRef>
              <c:f>[Oprosy_Diagramma.xlsx]Лист1!$A$2:$G$2</c:f>
              <c:numCache>
                <c:formatCode>0%</c:formatCode>
                <c:ptCount val="7"/>
                <c:pt idx="0">
                  <c:v>0.31000000000000005</c:v>
                </c:pt>
                <c:pt idx="1">
                  <c:v>0.29000000000000004</c:v>
                </c:pt>
                <c:pt idx="2">
                  <c:v>0.14000000000000001</c:v>
                </c:pt>
                <c:pt idx="3">
                  <c:v>0.12000000000000001</c:v>
                </c:pt>
                <c:pt idx="4">
                  <c:v>6.0000000000000005E-2</c:v>
                </c:pt>
                <c:pt idx="5">
                  <c:v>4.0000000000000008E-2</c:v>
                </c:pt>
                <c:pt idx="6">
                  <c:v>4.0000000000000008E-2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887D9-92EF-49E2-AB4D-CD3A11A11E8A}" type="datetimeFigureOut">
              <a:rPr lang="ru-RU" smtClean="0"/>
              <a:t>25.12.2014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C741F-C0A9-407C-84AC-FCCD6A7251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095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0AFC-BC6D-48FD-BFCB-6D70D87F6EC6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7E5-4AAC-43D8-AFF9-574AE54E7F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56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0AFC-BC6D-48FD-BFCB-6D70D87F6EC6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7E5-4AAC-43D8-AFF9-574AE54E7F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372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0AFC-BC6D-48FD-BFCB-6D70D87F6EC6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7E5-4AAC-43D8-AFF9-574AE54E7F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82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0AFC-BC6D-48FD-BFCB-6D70D87F6EC6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7E5-4AAC-43D8-AFF9-574AE54E7F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346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0AFC-BC6D-48FD-BFCB-6D70D87F6EC6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7E5-4AAC-43D8-AFF9-574AE54E7F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306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0AFC-BC6D-48FD-BFCB-6D70D87F6EC6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7E5-4AAC-43D8-AFF9-574AE54E7F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246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0AFC-BC6D-48FD-BFCB-6D70D87F6EC6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7E5-4AAC-43D8-AFF9-574AE54E7F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296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0AFC-BC6D-48FD-BFCB-6D70D87F6EC6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7E5-4AAC-43D8-AFF9-574AE54E7F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735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0AFC-BC6D-48FD-BFCB-6D70D87F6EC6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7E5-4AAC-43D8-AFF9-574AE54E7F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194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0AFC-BC6D-48FD-BFCB-6D70D87F6EC6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7E5-4AAC-43D8-AFF9-574AE54E7F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695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0AFC-BC6D-48FD-BFCB-6D70D87F6EC6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757E5-4AAC-43D8-AFF9-574AE54E7F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944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C0AFC-BC6D-48FD-BFCB-6D70D87F6EC6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757E5-4AAC-43D8-AFF9-574AE54E7F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13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u.journal-neo.org/author/matthew-crosston/" TargetMode="External"/><Relationship Id="rId2" Type="http://schemas.openxmlformats.org/officeDocument/2006/relationships/hyperlink" Target="http://commons.com.ua/%D0%B0%D0%B2%D1%82%D0%BE%D1%80/fotiyev-lev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5868" y="908720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Украина под микроскопом идеологической войны</a:t>
            </a:r>
            <a:endParaRPr lang="ru-R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5065981" y="2780928"/>
            <a:ext cx="37444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Состав группы:</a:t>
            </a:r>
          </a:p>
          <a:p>
            <a:r>
              <a:rPr lang="ru-RU" dirty="0" smtClean="0"/>
              <a:t>Снимщикова Софья – руководитель</a:t>
            </a:r>
          </a:p>
          <a:p>
            <a:r>
              <a:rPr lang="ru-RU" dirty="0" smtClean="0"/>
              <a:t>Белова Анна – участник</a:t>
            </a:r>
          </a:p>
          <a:p>
            <a:r>
              <a:rPr lang="ru-RU" dirty="0" smtClean="0"/>
              <a:t>Панова Виктория – участник</a:t>
            </a:r>
          </a:p>
          <a:p>
            <a:endParaRPr lang="ru-RU" dirty="0"/>
          </a:p>
          <a:p>
            <a:r>
              <a:rPr lang="ru-RU" dirty="0" smtClean="0"/>
              <a:t>Слуцкая Галина Ильинична - консультант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776068" y="6237453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Москва 2014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85453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00166" y="1928802"/>
            <a:ext cx="478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42844" y="357166"/>
            <a:ext cx="8786874" cy="58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ja-JP" sz="1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4933376"/>
          <a:ext cx="8215370" cy="1924624"/>
        </p:xfrm>
        <a:graphic>
          <a:graphicData uri="http://schemas.openxmlformats.org/drawingml/2006/table">
            <a:tbl>
              <a:tblPr/>
              <a:tblGrid>
                <a:gridCol w="8215370"/>
              </a:tblGrid>
              <a:tr h="1924624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150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57158" y="3857628"/>
            <a:ext cx="842968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Сейчас про конфликт на Украине знают все.  Мы рассмотрим эту ситуацию со стороны идеологической войны. Информацию о происходящем мы получаем из газет, интернет источников, по телевидению и радио. С помощью этой информации Украина, США, страны Евросоюза  и России пытаются распространить свою идеологию и изменить мировоззрение жителей страны-противника.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Образованный человек должен сам строить своё отношение к этому конфликту, основываясь на конкретных фактах, а не на комментариях к ним, уметь рассматривать ситуации с различных точек зрения.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 descr="Приказы о зачислении и списки абитуриентов - Волгоградский государственный медицинский университет (ВолгГМУ)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28" y="-428652"/>
            <a:ext cx="6285910" cy="4677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02141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357298"/>
            <a:ext cx="47149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Идеология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 это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набор идей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которые выражают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отношение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человека, группы людей, государства к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действительности: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политике, власти, религии, науке, идеалам людей, общественных организаций и общества.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596" y="3929066"/>
            <a:ext cx="40005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Идеологическая война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это конфликт, который базируется на принципиальных идеологических разногласиях.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Персональный сайт - Ситуационное руководство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94" y="571480"/>
            <a:ext cx="3400425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7564" y="2454711"/>
            <a:ext cx="76688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/>
          </a:p>
          <a:p>
            <a:endParaRPr lang="ru-RU" sz="2000" dirty="0"/>
          </a:p>
        </p:txBody>
      </p:sp>
      <p:pic>
        <p:nvPicPr>
          <p:cNvPr id="2050" name="Picture 2" descr="Видеомаркетинг от 2500.00 руб. от компании ООО &quot;Волжские Информационные Системы&quot;, купить в Чебоксарах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2" y="2428868"/>
            <a:ext cx="3214678" cy="4289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00034" y="928670"/>
            <a:ext cx="807249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Продуктами нашего проекта являются: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Методические разработки к уроку обществознания по теме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Украина под микроскопом идеологической войны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(итоговый продукт)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Презентация к уроку по нашей теме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Разработанные нами продукты могут быть использованы на уроках обществознания и истории.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2714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504240" y="692696"/>
            <a:ext cx="4532256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 урока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 Познакомить учащихся с понятиями «идеология», «идеологическая война»; научить анализировать ситуацию на основе знаний основных положений идеологических войн, выработанными учеными. Познакомившись с теорией, уметь определять свою гражданскую позицию на основе фактов, а не комментариев к ним.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60016" y="4653136"/>
            <a:ext cx="848844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проведении урока мы помогаем школьникам в формировании своего  представления об идеологии рассматриваемых стран.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Мы показали на примерах  способы и цели ведения идеологических войн.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Это поможет им в будущем не стать жертвой идеологической войны.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Разные картинки - страница 16 - Канал профессиональных фотог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696"/>
            <a:ext cx="4512502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29652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51520" y="466800"/>
            <a:ext cx="572472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Продукт оценивается по отзывам учеников, выполнению данного им задания по теме урока, а точнее написанию сценария развития событий на Украине по их собственному мнению, по комментариям И.В.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Буриковой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являющейся учителем предмета, по которому мы проводили урок и рецензентом нашей проектной работы. Также очень важно качество и достоверность информации, содержащейся в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материалах проекта, по мнению эксперта; логичность и удобство предлагаемого нами конспекта урока; наглядность презентации.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Итак, на нашем уроке 90% класса были заинтересованы, внимательно слушали и после нашего доклада продолжили обсуждение данной темы, высказывая свои мнения и точки зрения.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Studies Stock Illustration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7945" y="1121394"/>
            <a:ext cx="4229781" cy="4229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94164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96136" y="5733256"/>
            <a:ext cx="72008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839996"/>
              </p:ext>
            </p:extLst>
          </p:nvPr>
        </p:nvGraphicFramePr>
        <p:xfrm>
          <a:off x="755576" y="548680"/>
          <a:ext cx="7816951" cy="1120142"/>
        </p:xfrm>
        <a:graphic>
          <a:graphicData uri="http://schemas.openxmlformats.org/drawingml/2006/table">
            <a:tbl>
              <a:tblPr/>
              <a:tblGrid>
                <a:gridCol w="695685"/>
                <a:gridCol w="826387"/>
                <a:gridCol w="1366069"/>
                <a:gridCol w="961309"/>
                <a:gridCol w="1302825"/>
                <a:gridCol w="1315473"/>
                <a:gridCol w="1349203"/>
              </a:tblGrid>
              <a:tr h="7334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Война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Мир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Часть в Россию, часть в США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Не знаю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Россия зависит от США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Мир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и возвращение к взаимодействию с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Россией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Захват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Украины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США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776957279"/>
              </p:ext>
            </p:extLst>
          </p:nvPr>
        </p:nvGraphicFramePr>
        <p:xfrm>
          <a:off x="1071538" y="1490662"/>
          <a:ext cx="7096126" cy="5367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43608" y="116632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Сценарии развития конфликта на Украине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71550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548680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Выводы</a:t>
            </a:r>
            <a:r>
              <a:rPr lang="ru-RU" sz="2000" dirty="0" smtClean="0"/>
              <a:t>:</a:t>
            </a:r>
            <a:endParaRPr lang="ru-RU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1187624" y="1052736"/>
            <a:ext cx="65527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 smtClean="0"/>
              <a:t>Идеологическая война против России ведётся США и странами Евросоюза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В Украине ведётся активная идеологическая война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Украина является полигоном идеологической войны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Разрешение конфликта невозможно без примирения сторон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США, Россия и Евросоюз должны вместе способствовать разрешению конфликта на Украине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Мы надеемся на мирное решение конфликта и примирение сторон, однако ситуация на Украине может стать предпосылкой к началу 3 мировой войны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03711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21621"/>
            <a:ext cx="8604448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Список литературы</a:t>
            </a:r>
            <a:r>
              <a:rPr lang="ru-RU" sz="1400" dirty="0" smtClean="0"/>
              <a:t>:</a:t>
            </a:r>
            <a:endParaRPr lang="ru-RU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400" dirty="0"/>
              <a:t>Категории политической </a:t>
            </a:r>
            <a:r>
              <a:rPr lang="ru-RU" sz="1400" dirty="0" smtClean="0"/>
              <a:t>науки Учебник </a:t>
            </a:r>
            <a:r>
              <a:rPr lang="ru-RU" sz="1400" dirty="0"/>
              <a:t>издат. Московский государственный институт международных отношений 2002 год 656 </a:t>
            </a:r>
            <a:r>
              <a:rPr lang="ru-RU" sz="1400" dirty="0" smtClean="0"/>
              <a:t>стр.</a:t>
            </a:r>
            <a:endParaRPr lang="ru-RU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400" dirty="0"/>
              <a:t>Корецкий В Глобализация Вопросы теории и </a:t>
            </a:r>
            <a:r>
              <a:rPr lang="ru-RU" sz="1400" dirty="0" smtClean="0"/>
              <a:t>методологии. </a:t>
            </a:r>
            <a:r>
              <a:rPr lang="ru-RU" sz="1400" dirty="0"/>
              <a:t>Издательство Московского университета 2007 год 188 </a:t>
            </a:r>
            <a:r>
              <a:rPr lang="ru-RU" sz="1400" dirty="0" smtClean="0"/>
              <a:t>стр.</a:t>
            </a:r>
            <a:endParaRPr lang="ru-RU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400" dirty="0"/>
              <a:t>К. </a:t>
            </a:r>
            <a:r>
              <a:rPr lang="ru-RU" sz="1400" dirty="0" err="1"/>
              <a:t>Флад</a:t>
            </a:r>
            <a:r>
              <a:rPr lang="ru-RU" sz="1400" dirty="0"/>
              <a:t> перевод с англ. А. Георгиева Политический миф теоритическое </a:t>
            </a:r>
            <a:r>
              <a:rPr lang="ru-RU" sz="1400" dirty="0" smtClean="0"/>
              <a:t>исследование издат. </a:t>
            </a:r>
            <a:r>
              <a:rPr lang="ru-RU" sz="1400" dirty="0"/>
              <a:t>Прогресс Традиция 2004 год 264 </a:t>
            </a:r>
            <a:r>
              <a:rPr lang="ru-RU" sz="1400" dirty="0" smtClean="0"/>
              <a:t>стр.</a:t>
            </a:r>
            <a:endParaRPr lang="ru-RU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400" dirty="0"/>
              <a:t>А. Савицкий Национальная безопасность </a:t>
            </a:r>
            <a:r>
              <a:rPr lang="ru-RU" sz="1400" dirty="0" err="1"/>
              <a:t>Росиия</a:t>
            </a:r>
            <a:r>
              <a:rPr lang="ru-RU" sz="1400" dirty="0"/>
              <a:t> в мире учебник для студентов </a:t>
            </a:r>
            <a:r>
              <a:rPr lang="ru-RU" sz="1400" dirty="0" smtClean="0"/>
              <a:t>вузов издат. </a:t>
            </a:r>
            <a:r>
              <a:rPr lang="ru-RU" sz="1400" dirty="0" err="1"/>
              <a:t>Юнити</a:t>
            </a:r>
            <a:r>
              <a:rPr lang="ru-RU" sz="1400" dirty="0"/>
              <a:t> Дана 2012 год 463 </a:t>
            </a:r>
            <a:r>
              <a:rPr lang="ru-RU" sz="1400" dirty="0" smtClean="0"/>
              <a:t>стр. </a:t>
            </a:r>
            <a:endParaRPr lang="ru-RU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400" dirty="0"/>
              <a:t>Б. Исаев, А </a:t>
            </a:r>
            <a:r>
              <a:rPr lang="ru-RU" sz="1400" dirty="0" err="1"/>
              <a:t>Тургаев</a:t>
            </a:r>
            <a:r>
              <a:rPr lang="ru-RU" sz="1400" dirty="0"/>
              <a:t>. А Хренов Политология </a:t>
            </a:r>
            <a:r>
              <a:rPr lang="ru-RU" sz="1400" dirty="0" smtClean="0"/>
              <a:t>Хрестоматия издат. </a:t>
            </a:r>
            <a:r>
              <a:rPr lang="ru-RU" sz="1400" dirty="0"/>
              <a:t>Питер 2006 год 464 </a:t>
            </a:r>
            <a:r>
              <a:rPr lang="ru-RU" sz="1400" dirty="0" smtClean="0"/>
              <a:t>стр.</a:t>
            </a:r>
            <a:endParaRPr lang="ru-RU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400" dirty="0"/>
              <a:t>Перевод с англ. П. В. </a:t>
            </a:r>
            <a:r>
              <a:rPr lang="ru-RU" sz="1400" dirty="0" err="1"/>
              <a:t>Бехтина</a:t>
            </a:r>
            <a:r>
              <a:rPr lang="ru-RU" sz="1400" dirty="0"/>
              <a:t> </a:t>
            </a:r>
            <a:r>
              <a:rPr lang="ru-RU" sz="1400" dirty="0" err="1"/>
              <a:t>Центрополиграф</a:t>
            </a:r>
            <a:r>
              <a:rPr lang="ru-RU" sz="1400" dirty="0"/>
              <a:t> Украинский национализм Факты и </a:t>
            </a:r>
            <a:r>
              <a:rPr lang="ru-RU" sz="1400" dirty="0" smtClean="0"/>
              <a:t>исследования издательство </a:t>
            </a:r>
            <a:r>
              <a:rPr lang="ru-RU" sz="1400" dirty="0"/>
              <a:t>2008 год 368 </a:t>
            </a:r>
            <a:r>
              <a:rPr lang="ru-RU" sz="1400" dirty="0" smtClean="0"/>
              <a:t>стр.</a:t>
            </a:r>
            <a:endParaRPr lang="ru-RU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400" dirty="0"/>
              <a:t>Кара- Мурза Сергей Манипуляция сознанием	Издательство </a:t>
            </a:r>
            <a:r>
              <a:rPr lang="ru-RU" sz="1400" dirty="0" err="1"/>
              <a:t>Эксмо</a:t>
            </a:r>
            <a:r>
              <a:rPr lang="ru-RU" sz="1400" dirty="0"/>
              <a:t> 2003 год 832 </a:t>
            </a:r>
            <a:r>
              <a:rPr lang="ru-RU" sz="1400" dirty="0" smtClean="0"/>
              <a:t>стр.</a:t>
            </a:r>
            <a:endParaRPr lang="ru-RU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400" dirty="0"/>
              <a:t>О. Смыслов Степан Бандера и Борьба </a:t>
            </a:r>
            <a:r>
              <a:rPr lang="ru-RU" sz="1400" dirty="0" err="1"/>
              <a:t>Оун</a:t>
            </a:r>
            <a:r>
              <a:rPr lang="ru-RU" sz="1400" dirty="0"/>
              <a:t>	издательство Вече 2011 год 320 </a:t>
            </a:r>
            <a:r>
              <a:rPr lang="ru-RU" sz="1400" dirty="0" smtClean="0"/>
              <a:t>стр.</a:t>
            </a:r>
            <a:endParaRPr lang="ru-RU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400" dirty="0"/>
              <a:t>Избранные </a:t>
            </a:r>
            <a:r>
              <a:rPr lang="ru-RU" sz="1400" dirty="0" smtClean="0"/>
              <a:t>материалы редактор </a:t>
            </a:r>
            <a:r>
              <a:rPr lang="ru-RU" sz="1400" dirty="0"/>
              <a:t>составитель В. </a:t>
            </a:r>
            <a:r>
              <a:rPr lang="ru-RU" sz="1400" dirty="0" err="1"/>
              <a:t>Анапасик</a:t>
            </a:r>
            <a:r>
              <a:rPr lang="ru-RU" sz="1400" dirty="0"/>
              <a:t> Редактор Т .</a:t>
            </a:r>
            <a:r>
              <a:rPr lang="ru-RU" sz="1400" dirty="0" err="1"/>
              <a:t>Тёмкина</a:t>
            </a:r>
            <a:r>
              <a:rPr lang="ru-RU" sz="1400" dirty="0"/>
              <a:t> Переводчики В. </a:t>
            </a:r>
            <a:r>
              <a:rPr lang="ru-RU" sz="1400" dirty="0" err="1"/>
              <a:t>АнапасикВ.Дударева</a:t>
            </a:r>
            <a:r>
              <a:rPr lang="ru-RU" sz="1400" dirty="0"/>
              <a:t>, И. Запольский, С. </a:t>
            </a:r>
            <a:r>
              <a:rPr lang="ru-RU" sz="1400" dirty="0" err="1"/>
              <a:t>Майсурадзе</a:t>
            </a:r>
            <a:r>
              <a:rPr lang="ru-RU" sz="1400" dirty="0"/>
              <a:t>, а. Севастьянова, Е </a:t>
            </a:r>
            <a:r>
              <a:rPr lang="ru-RU" sz="1400" dirty="0" err="1"/>
              <a:t>Сенкевия</a:t>
            </a:r>
            <a:r>
              <a:rPr lang="ru-RU" sz="1400" dirty="0"/>
              <a:t> </a:t>
            </a:r>
            <a:r>
              <a:rPr lang="ru-RU" sz="1400" dirty="0" err="1"/>
              <a:t>Wikileaks</a:t>
            </a:r>
            <a:r>
              <a:rPr lang="ru-RU" sz="1400" dirty="0"/>
              <a:t> издательство Альпина нон </a:t>
            </a:r>
            <a:r>
              <a:rPr lang="ru-RU" sz="1400" dirty="0" err="1"/>
              <a:t>фикшн</a:t>
            </a:r>
            <a:r>
              <a:rPr lang="ru-RU" sz="1400" dirty="0"/>
              <a:t> 2011 год 274 </a:t>
            </a:r>
            <a:r>
              <a:rPr lang="ru-RU" sz="1400" dirty="0" smtClean="0"/>
              <a:t>стр.</a:t>
            </a:r>
            <a:endParaRPr lang="ru-RU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400" dirty="0"/>
              <a:t>Издана при поддержке фонда Фридриха </a:t>
            </a:r>
            <a:r>
              <a:rPr lang="ru-RU" sz="1400" dirty="0" err="1"/>
              <a:t>Эберта</a:t>
            </a:r>
            <a:r>
              <a:rPr lang="ru-RU" sz="1400" dirty="0"/>
              <a:t> 2009 год 368 стр. Обширный коллектив авторов  Демократия в современном мире	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400" dirty="0"/>
              <a:t>Под редакцией Б. Исаева Введение в политическую теорию: Учебное пособие стандарт 3 поколения для бакалавров: Издательство Питер 2013 год 432 стр.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400" dirty="0"/>
              <a:t>ГЕРМАН ЯНУШЕВСКИЙ http://www.iarex.ru/articles/47332.html ВОЙНА - ИНФОРМАЦИОННАЯ, ИЛИ, ВСЁ ЖЕ, ИДЕОЛОГИЧЕСКАЯ?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400" dirty="0"/>
              <a:t>сайт газеты вечерняя Одесса</a:t>
            </a:r>
            <a:r>
              <a:rPr lang="ru-RU" sz="1400" u="sng" dirty="0"/>
              <a:t>http://vo.od.ua/rubrics/dalekoe-blizkoe/14416.php</a:t>
            </a:r>
            <a:endParaRPr lang="ru-RU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400" dirty="0"/>
              <a:t>статья газеты </a:t>
            </a:r>
            <a:r>
              <a:rPr lang="en-US" sz="1400" dirty="0" err="1"/>
              <a:t>LeMonde</a:t>
            </a:r>
            <a:r>
              <a:rPr lang="ru-RU" sz="1400" dirty="0"/>
              <a:t> в переводе</a:t>
            </a:r>
            <a:r>
              <a:rPr lang="ru-RU" sz="1400" u="sng" dirty="0"/>
              <a:t>http://inosmi.ru/sngbaltia/20140516/220332606.html</a:t>
            </a:r>
            <a:endParaRPr lang="ru-RU" sz="1400" dirty="0"/>
          </a:p>
          <a:p>
            <a:pPr marL="171450" lvl="0" indent="-171450" fontAlgn="base">
              <a:buFont typeface="Arial" panose="020B0604020202020204" pitchFamily="34" charset="0"/>
              <a:buChar char="•"/>
            </a:pPr>
            <a:r>
              <a:rPr lang="ru-RU" sz="1400" dirty="0">
                <a:hlinkClick r:id="rId2"/>
              </a:rPr>
              <a:t>Лев </a:t>
            </a:r>
            <a:r>
              <a:rPr lang="ru-RU" sz="1400" dirty="0" err="1">
                <a:hlinkClick r:id="rId2"/>
              </a:rPr>
              <a:t>Фотієв</a:t>
            </a:r>
            <a:r>
              <a:rPr lang="ru-RU" sz="1400" dirty="0"/>
              <a:t> КАКОВА ИДЕОЛОГИЯ ЕВРОСОЮЗА? </a:t>
            </a:r>
            <a:r>
              <a:rPr lang="ru-RU" sz="1400" u="sng" dirty="0"/>
              <a:t>http://commons.com.ua/kakova-ideologiya-evrosoyuza/</a:t>
            </a:r>
            <a:endParaRPr lang="ru-RU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400" u="sng" dirty="0">
                <a:hlinkClick r:id="rId3"/>
              </a:rPr>
              <a:t>Мэтью </a:t>
            </a:r>
            <a:r>
              <a:rPr lang="ru-RU" sz="1400" u="sng" dirty="0" err="1">
                <a:hlinkClick r:id="rId3"/>
              </a:rPr>
              <a:t>Кросстон</a:t>
            </a:r>
            <a:r>
              <a:rPr lang="ru-RU" sz="1400" u="sng" dirty="0"/>
              <a:t> </a:t>
            </a:r>
            <a:r>
              <a:rPr lang="ru-RU" sz="1400" dirty="0"/>
              <a:t>Высказывания Обамы о России: </a:t>
            </a:r>
            <a:r>
              <a:rPr lang="ru-RU" sz="1400" dirty="0" smtClean="0"/>
              <a:t>Ещё </a:t>
            </a:r>
            <a:r>
              <a:rPr lang="ru-RU" sz="1400" dirty="0"/>
              <a:t>один пример дурных </a:t>
            </a:r>
            <a:r>
              <a:rPr lang="ru-RU" sz="1400" dirty="0" smtClean="0"/>
              <a:t>манер </a:t>
            </a:r>
            <a:r>
              <a:rPr lang="ru-RU" sz="1400" u="sng" dirty="0" smtClean="0"/>
              <a:t>http</a:t>
            </a:r>
            <a:r>
              <a:rPr lang="ru-RU" sz="1400" u="sng" dirty="0"/>
              <a:t>://ru.journal-neo.org/2014/08/22/obama-v-putin-a-tale-of-a-posturing-president/</a:t>
            </a:r>
            <a:endParaRPr lang="ru-RU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400" dirty="0"/>
              <a:t>Сайт газеты Аргументы и факты </a:t>
            </a:r>
            <a:r>
              <a:rPr lang="ru-RU" sz="1400" u="sng" dirty="0"/>
              <a:t>http://www.aif.ru/politics/world/1382778</a:t>
            </a:r>
            <a:endParaRPr lang="ru-RU" sz="14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400" dirty="0"/>
              <a:t>Игорь Прокопенко Вся правда об Украине издательство </a:t>
            </a:r>
            <a:r>
              <a:rPr lang="ru-RU" sz="1400" dirty="0" err="1"/>
              <a:t>эксмомосква</a:t>
            </a:r>
            <a:r>
              <a:rPr lang="ru-RU" sz="1400" dirty="0"/>
              <a:t> 2014 г 352 </a:t>
            </a:r>
            <a:r>
              <a:rPr lang="ru-RU" sz="1400" dirty="0" smtClean="0"/>
              <a:t>стр.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605434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2923</TotalTime>
  <Words>623</Words>
  <Application>Microsoft Office PowerPoint</Application>
  <PresentationFormat>Экран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161</cp:revision>
  <dcterms:created xsi:type="dcterms:W3CDTF">2014-12-01T19:29:00Z</dcterms:created>
  <dcterms:modified xsi:type="dcterms:W3CDTF">2014-12-25T18:49:20Z</dcterms:modified>
</cp:coreProperties>
</file>