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77" r:id="rId9"/>
    <p:sldId id="264" r:id="rId10"/>
    <p:sldId id="265" r:id="rId11"/>
    <p:sldId id="269" r:id="rId12"/>
    <p:sldId id="270" r:id="rId13"/>
    <p:sldId id="271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6" autoAdjust="0"/>
    <p:restoredTop sz="94660"/>
  </p:normalViewPr>
  <p:slideViewPr>
    <p:cSldViewPr showGuides="1">
      <p:cViewPr>
        <p:scale>
          <a:sx n="93" d="100"/>
          <a:sy n="93" d="100"/>
        </p:scale>
        <p:origin x="-19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7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2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4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0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4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29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3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9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9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4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C0AFC-BC6D-48FD-BFCB-6D70D87F6EC6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57E5-4AAC-43D8-AFF9-574AE54E7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journal-neo.org/author/matthew-crosston/" TargetMode="External"/><Relationship Id="rId2" Type="http://schemas.openxmlformats.org/officeDocument/2006/relationships/hyperlink" Target="http://commons.com.ua/%D0%B0%D0%B2%D1%82%D0%BE%D1%80/fotiyev-le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5868" y="90872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Украина под микроскопом идеологической войны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5065981" y="278092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группы:</a:t>
            </a:r>
          </a:p>
          <a:p>
            <a:r>
              <a:rPr lang="ru-RU" dirty="0" smtClean="0"/>
              <a:t>Снимщикова Софья – руководитель</a:t>
            </a:r>
          </a:p>
          <a:p>
            <a:r>
              <a:rPr lang="ru-RU" dirty="0" smtClean="0"/>
              <a:t>Белова Анна – участник</a:t>
            </a:r>
          </a:p>
          <a:p>
            <a:r>
              <a:rPr lang="ru-RU" dirty="0" smtClean="0"/>
              <a:t>Панова Виктория – участник</a:t>
            </a:r>
          </a:p>
          <a:p>
            <a:endParaRPr lang="ru-RU" dirty="0"/>
          </a:p>
          <a:p>
            <a:r>
              <a:rPr lang="ru-RU" dirty="0" smtClean="0"/>
              <a:t>Слуцкая Галина Ильинична - консультант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6068" y="6237453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2014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545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338339"/>
            <a:ext cx="4546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Сергей Кара-Мурза, автор книги «Манипуляция Сознанием» выделяет несколько основных способов </a:t>
            </a:r>
            <a:r>
              <a:rPr lang="ru-RU" sz="2000" dirty="0"/>
              <a:t>манипуляции сознанием: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Размывание </a:t>
            </a:r>
            <a:r>
              <a:rPr lang="ru-RU" sz="2000" b="1" dirty="0"/>
              <a:t>и подмена понятий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Подмена </a:t>
            </a:r>
            <a:r>
              <a:rPr lang="ru-RU" sz="2000" b="1" dirty="0"/>
              <a:t>предмета </a:t>
            </a:r>
            <a:endParaRPr lang="ru-RU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Манипуляция </a:t>
            </a:r>
            <a:r>
              <a:rPr lang="ru-RU" sz="2000" b="1" dirty="0"/>
              <a:t>числом и мерой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Прямая </a:t>
            </a:r>
            <a:r>
              <a:rPr lang="ru-RU" sz="2000" b="1" dirty="0"/>
              <a:t>ложь.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Умолчание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Замалчивание намерений</a:t>
            </a:r>
            <a:endParaRPr lang="ru-RU" sz="2000" b="1" dirty="0"/>
          </a:p>
        </p:txBody>
      </p:sp>
      <p:pic>
        <p:nvPicPr>
          <p:cNvPr id="8194" name="Picture 2" descr="ЧП, Термосистеми - контактная информация, прайс-лист в каталоге Spravka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440" y="476672"/>
            <a:ext cx="4259999" cy="37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64213" y="491809"/>
            <a:ext cx="6606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Способы манипуляции сознанием</a:t>
            </a:r>
          </a:p>
        </p:txBody>
      </p:sp>
    </p:spTree>
    <p:extLst>
      <p:ext uri="{BB962C8B-B14F-4D97-AF65-F5344CB8AC3E}">
        <p14:creationId xmlns:p14="http://schemas.microsoft.com/office/powerpoint/2010/main" val="423527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1957"/>
            <a:ext cx="55446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США.</a:t>
            </a:r>
            <a:r>
              <a:rPr lang="ru-RU" sz="1600" b="1" dirty="0"/>
              <a:t> Барак Обама </a:t>
            </a:r>
            <a:r>
              <a:rPr lang="ru-RU" sz="1600" dirty="0"/>
              <a:t>– президент </a:t>
            </a:r>
            <a:r>
              <a:rPr lang="ru-RU" sz="1600" dirty="0" smtClean="0"/>
              <a:t>США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"</a:t>
            </a:r>
            <a:r>
              <a:rPr lang="ru-RU" sz="1600" i="1" dirty="0"/>
              <a:t>Россия - это региональная держава, которая угрожает своим ближайшим соседям, проявляя тем самым не силу, а слабость".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«Региональная </a:t>
            </a:r>
            <a:r>
              <a:rPr lang="ru-RU" sz="1600" i="1" dirty="0"/>
              <a:t>агрессия, остающаяся безнаказанной - на юге Украины, в Южно-Китайском море или где-либо ещё в мире, в конечном счёте повлияет на наших союзников и может втянуть нашу армию</a:t>
            </a:r>
            <a:r>
              <a:rPr lang="ru-RU" sz="1600" i="1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ЕС. </a:t>
            </a:r>
            <a:r>
              <a:rPr lang="ru-RU" sz="1600" b="1" dirty="0" smtClean="0"/>
              <a:t>Ангела </a:t>
            </a:r>
            <a:r>
              <a:rPr lang="ru-RU" sz="1600" b="1" dirty="0"/>
              <a:t>Меркель </a:t>
            </a:r>
            <a:r>
              <a:rPr lang="ru-RU" sz="1600" dirty="0"/>
              <a:t>- канцлер </a:t>
            </a:r>
            <a:r>
              <a:rPr lang="ru-RU" sz="1600" dirty="0" smtClean="0"/>
              <a:t>Германии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«Россия </a:t>
            </a:r>
            <a:r>
              <a:rPr lang="ru-RU" sz="1600" i="1" dirty="0"/>
              <a:t>действует по закону </a:t>
            </a:r>
            <a:r>
              <a:rPr lang="ru-RU" sz="1600" i="1" dirty="0" smtClean="0"/>
              <a:t>джунглей».                                            </a:t>
            </a:r>
            <a:endParaRPr lang="ru-RU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«Санкции </a:t>
            </a:r>
            <a:r>
              <a:rPr lang="ru-RU" sz="1600" i="1" dirty="0"/>
              <a:t>являются единственным средством нажима на </a:t>
            </a:r>
            <a:r>
              <a:rPr lang="ru-RU" sz="1600" i="1" dirty="0" smtClean="0"/>
              <a:t>Россию».</a:t>
            </a:r>
            <a:endParaRPr lang="ru-RU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«В </a:t>
            </a:r>
            <a:r>
              <a:rPr lang="ru-RU" sz="1600" i="1" dirty="0"/>
              <a:t>таком действительно сложном конфликте редко бывает так, чтобы была виновата одна сторона </a:t>
            </a:r>
            <a:r>
              <a:rPr lang="ru-RU" sz="1600" i="1" dirty="0" smtClean="0"/>
              <a:t>вообще».</a:t>
            </a:r>
          </a:p>
          <a:p>
            <a:pPr marL="285750" lvl="0" indent="-285750"/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dirty="0" smtClean="0"/>
              <a:t>Россия. </a:t>
            </a:r>
            <a:r>
              <a:rPr lang="ru-RU" sz="1600" b="1" dirty="0" smtClean="0"/>
              <a:t>Владимир </a:t>
            </a:r>
            <a:r>
              <a:rPr lang="ru-RU" sz="1600" b="1" dirty="0"/>
              <a:t>Путин </a:t>
            </a:r>
            <a:r>
              <a:rPr lang="ru-RU" sz="1600" dirty="0"/>
              <a:t>– президент Российской </a:t>
            </a:r>
            <a:r>
              <a:rPr lang="ru-RU" sz="1600" dirty="0" smtClean="0"/>
              <a:t>Федерации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«Мы </a:t>
            </a:r>
            <a:r>
              <a:rPr lang="ru-RU" sz="1600" i="1" dirty="0"/>
              <a:t>не хотим раздела Украины. Но Крым по факту может быть только </a:t>
            </a:r>
            <a:r>
              <a:rPr lang="ru-RU" sz="1600" i="1" dirty="0" smtClean="0"/>
              <a:t>российским».</a:t>
            </a:r>
            <a:endParaRPr lang="ru-RU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«Есть </a:t>
            </a:r>
            <a:r>
              <a:rPr lang="ru-RU" sz="1600" i="1" dirty="0"/>
              <a:t>все основания полагать, что пресловутая политика сдерживания России продолжается и сегодня. Нас пытаются загнать в какой-то угол — за то, что мы не </a:t>
            </a:r>
            <a:r>
              <a:rPr lang="ru-RU" sz="1600" i="1" dirty="0" smtClean="0"/>
              <a:t>лицемерим».</a:t>
            </a:r>
            <a:endParaRPr lang="ru-RU" sz="1600" i="1" dirty="0"/>
          </a:p>
        </p:txBody>
      </p:sp>
      <p:pic>
        <p:nvPicPr>
          <p:cNvPr id="4098" name="Picture 2" descr="НОВОСТИ НА МЕТЕОНОВЕ - Что мы действительно знаем о глобальном потеплении?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75" y="1484784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7401" y="181957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Идеологическая война в фактах. Высказывания </a:t>
            </a:r>
            <a:r>
              <a:rPr lang="ru-RU" sz="2000" b="1" i="1" dirty="0" smtClean="0"/>
              <a:t>лидеров.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058040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334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Идеологическая война в фактах. Действия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12" y="5033112"/>
            <a:ext cx="8640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b="1" u="sng" dirty="0"/>
              <a:t>Евросоюз утвердил новые санкции в отношении РФ</a:t>
            </a:r>
            <a:endParaRPr lang="ru-RU" sz="1600" dirty="0"/>
          </a:p>
          <a:p>
            <a:pPr lvl="0" fontAlgn="t"/>
            <a:r>
              <a:rPr lang="ru-RU" sz="1600" dirty="0"/>
              <a:t>«Роснефть</a:t>
            </a:r>
            <a:r>
              <a:rPr lang="ru-RU" sz="1600" dirty="0" smtClean="0"/>
              <a:t>»; «</a:t>
            </a:r>
            <a:r>
              <a:rPr lang="ru-RU" sz="1600" dirty="0"/>
              <a:t>Транснефть</a:t>
            </a:r>
            <a:r>
              <a:rPr lang="ru-RU" sz="1600" dirty="0" smtClean="0"/>
              <a:t>»; «</a:t>
            </a:r>
            <a:r>
              <a:rPr lang="ru-RU" sz="1600" dirty="0"/>
              <a:t>Газпром нефть».</a:t>
            </a:r>
          </a:p>
          <a:p>
            <a:pPr fontAlgn="t"/>
            <a:r>
              <a:rPr lang="ru-RU" sz="1600" b="1" dirty="0"/>
              <a:t>Санкции против российских банков:</a:t>
            </a:r>
            <a:endParaRPr lang="ru-RU" sz="1600" dirty="0"/>
          </a:p>
          <a:p>
            <a:pPr lvl="0" fontAlgn="t"/>
            <a:r>
              <a:rPr lang="ru-RU" sz="1600" dirty="0"/>
              <a:t>«Сбербанк России</a:t>
            </a:r>
            <a:r>
              <a:rPr lang="ru-RU" sz="1600" dirty="0" smtClean="0"/>
              <a:t>»; ВТБ; «</a:t>
            </a:r>
            <a:r>
              <a:rPr lang="ru-RU" sz="1600" dirty="0"/>
              <a:t>Газпромбанк</a:t>
            </a:r>
            <a:r>
              <a:rPr lang="ru-RU" sz="1600" dirty="0" smtClean="0"/>
              <a:t>»; ВЭБ; «</a:t>
            </a:r>
            <a:r>
              <a:rPr lang="ru-RU" sz="1600" dirty="0"/>
              <a:t>Россельхозбанк».</a:t>
            </a:r>
          </a:p>
          <a:p>
            <a:pPr fontAlgn="t"/>
            <a:r>
              <a:rPr lang="ru-RU" sz="1600" b="1" dirty="0"/>
              <a:t>Санкции портив российских компаний оборонной промышленности:</a:t>
            </a:r>
            <a:endParaRPr lang="ru-RU" sz="1600" dirty="0"/>
          </a:p>
          <a:p>
            <a:pPr lvl="0" fontAlgn="t"/>
            <a:r>
              <a:rPr lang="ru-RU" sz="1600" dirty="0"/>
              <a:t>«Уралвагонзавод</a:t>
            </a:r>
            <a:r>
              <a:rPr lang="ru-RU" sz="1600" dirty="0" smtClean="0"/>
              <a:t>»; «</a:t>
            </a:r>
            <a:r>
              <a:rPr lang="ru-RU" sz="1600" dirty="0"/>
              <a:t>Оборонпром</a:t>
            </a:r>
            <a:r>
              <a:rPr lang="ru-RU" sz="1600" dirty="0" smtClean="0"/>
              <a:t>»; Объединенная </a:t>
            </a:r>
            <a:r>
              <a:rPr lang="ru-RU" sz="1600" dirty="0"/>
              <a:t>авиастроительная корпорация (ОАК).</a:t>
            </a:r>
          </a:p>
        </p:txBody>
      </p:sp>
      <p:pic>
        <p:nvPicPr>
          <p:cNvPr id="5124" name="Picture 4" descr="http://cs623925.vk.me/v623925814/cbd2/lYX6wTKDUn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15" y="980728"/>
            <a:ext cx="237811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685" y="262575"/>
            <a:ext cx="840393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600" b="1" dirty="0"/>
              <a:t>Австралия ввела</a:t>
            </a:r>
            <a:endParaRPr lang="ru-RU" sz="1600" dirty="0"/>
          </a:p>
          <a:p>
            <a:pPr lvl="0" fontAlgn="t"/>
            <a:r>
              <a:rPr lang="ru-RU" sz="1600" dirty="0"/>
              <a:t>запрет на поставки России вооружения и оборудования для нефтегазовой сферы;</a:t>
            </a:r>
          </a:p>
          <a:p>
            <a:pPr lvl="0" fontAlgn="t"/>
            <a:r>
              <a:rPr lang="ru-RU" sz="1600" dirty="0"/>
              <a:t>ограничения доступа для российских государственных банков на австралийский рынок капитала;</a:t>
            </a:r>
          </a:p>
          <a:p>
            <a:pPr lvl="0" fontAlgn="t"/>
            <a:r>
              <a:rPr lang="ru-RU" sz="1600" dirty="0"/>
              <a:t>запрет на инвестиции в Крым или торговлю с ним.</a:t>
            </a:r>
          </a:p>
          <a:p>
            <a:pPr fontAlgn="t"/>
            <a:r>
              <a:rPr lang="ru-RU" sz="1600" b="1" u="sng" dirty="0"/>
              <a:t>Австралия обещает ужесточить санкции в отношении </a:t>
            </a:r>
            <a:r>
              <a:rPr lang="ru-RU" sz="1600" b="1" u="sng" dirty="0" smtClean="0"/>
              <a:t>России</a:t>
            </a:r>
            <a:endParaRPr lang="ru-RU" sz="1600" dirty="0"/>
          </a:p>
          <a:p>
            <a:pPr fontAlgn="t"/>
            <a:r>
              <a:rPr lang="ru-RU" sz="1600" b="1" dirty="0"/>
              <a:t>Норвегия ввела</a:t>
            </a:r>
            <a:endParaRPr lang="ru-RU" sz="1600" dirty="0"/>
          </a:p>
          <a:p>
            <a:pPr lvl="0" fontAlgn="t"/>
            <a:r>
              <a:rPr lang="ru-RU" sz="1600" dirty="0"/>
              <a:t>запрет на импорт из Крыма и Севастополя;</a:t>
            </a:r>
          </a:p>
          <a:p>
            <a:pPr lvl="0" fontAlgn="t"/>
            <a:r>
              <a:rPr lang="ru-RU" sz="1600" dirty="0"/>
              <a:t>запрет на кредиты на развитие полуострова;</a:t>
            </a:r>
          </a:p>
          <a:p>
            <a:pPr lvl="0" fontAlgn="t"/>
            <a:r>
              <a:rPr lang="ru-RU" sz="1600" dirty="0"/>
              <a:t>ограничение военно-технического сотрудничества с Россией.</a:t>
            </a:r>
          </a:p>
          <a:p>
            <a:pPr fontAlgn="t"/>
            <a:r>
              <a:rPr lang="ru-RU" sz="1600" b="1" dirty="0" smtClean="0"/>
              <a:t>Санкции против российских банков:</a:t>
            </a:r>
            <a:endParaRPr lang="ru-RU" sz="1600" dirty="0" smtClean="0"/>
          </a:p>
          <a:p>
            <a:pPr lvl="0" fontAlgn="t"/>
            <a:r>
              <a:rPr lang="ru-RU" sz="1600" dirty="0" smtClean="0"/>
              <a:t>«Сбербанк России»;</a:t>
            </a:r>
          </a:p>
          <a:p>
            <a:pPr lvl="0" fontAlgn="t"/>
            <a:r>
              <a:rPr lang="ru-RU" sz="1600" dirty="0" smtClean="0"/>
              <a:t>ВТБ;</a:t>
            </a:r>
          </a:p>
          <a:p>
            <a:pPr lvl="0" fontAlgn="t"/>
            <a:r>
              <a:rPr lang="ru-RU" sz="1600" dirty="0" smtClean="0"/>
              <a:t>«Газпромбанк»;</a:t>
            </a:r>
          </a:p>
          <a:p>
            <a:pPr lvl="0" fontAlgn="t"/>
            <a:r>
              <a:rPr lang="ru-RU" sz="1600" dirty="0" smtClean="0"/>
              <a:t>«Внешэкономбанк»;</a:t>
            </a:r>
          </a:p>
          <a:p>
            <a:pPr lvl="0" fontAlgn="t"/>
            <a:r>
              <a:rPr lang="ru-RU" sz="1600" dirty="0" smtClean="0"/>
              <a:t>«Россельхозбанк».</a:t>
            </a:r>
          </a:p>
          <a:p>
            <a:pPr fontAlgn="t"/>
            <a:r>
              <a:rPr lang="ru-RU" sz="1600" b="1" dirty="0" smtClean="0"/>
              <a:t>Япония </a:t>
            </a:r>
            <a:r>
              <a:rPr lang="ru-RU" sz="1600" b="1" dirty="0"/>
              <a:t>ввела санкции против</a:t>
            </a:r>
            <a:r>
              <a:rPr lang="ru-RU" sz="1600" dirty="0"/>
              <a:t> ф</a:t>
            </a:r>
            <a:r>
              <a:rPr lang="ru-RU" sz="1600" b="1" dirty="0"/>
              <a:t>изических лиц:</a:t>
            </a:r>
            <a:endParaRPr lang="ru-RU" sz="1600" dirty="0"/>
          </a:p>
          <a:p>
            <a:pPr fontAlgn="t"/>
            <a:r>
              <a:rPr lang="ru-RU" sz="1600" dirty="0"/>
              <a:t>Список людей, попавших под новые санкции Японии, состоит из 40 человек. Их активы были заморожены, а въезд в Японию запрещён</a:t>
            </a:r>
            <a:r>
              <a:rPr lang="ru-RU" sz="1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29667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60648" y="188640"/>
            <a:ext cx="9433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Идеологическая война в фактах. Интервью с жителями Украины</a:t>
            </a:r>
          </a:p>
        </p:txBody>
      </p:sp>
      <p:pic>
        <p:nvPicPr>
          <p:cNvPr id="7170" name="Picture 2" descr="http://cs623925.vk.me/v623925814/cbe3/BrbqbH98d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70198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1052736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Татьяна, жительница Донецка: « Мы, конечно, ждём худшего… Самое страшное, что меня сейчас пугает, - это война, которую ведёт наше правительство против своего народа. Мы втянуты в эту мясорубку. Мы стоим здесь, защищаем  своих ребят, потому что нам защищать больше нечем, как собственными телами… но мы матери…»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298957"/>
            <a:ext cx="25202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Юлия </a:t>
            </a:r>
            <a:r>
              <a:rPr lang="ru-RU" sz="1600" b="1" dirty="0" err="1"/>
              <a:t>Харук</a:t>
            </a:r>
            <a:r>
              <a:rPr lang="ru-RU" sz="1600" b="1" dirty="0"/>
              <a:t>, жительница </a:t>
            </a:r>
            <a:r>
              <a:rPr lang="ru-RU" sz="1600" b="1" dirty="0" err="1"/>
              <a:t>Ивано</a:t>
            </a:r>
            <a:r>
              <a:rPr lang="ru-RU" sz="1600" b="1" dirty="0"/>
              <a:t> – </a:t>
            </a:r>
            <a:r>
              <a:rPr lang="ru-RU" sz="1600" b="1" dirty="0" err="1"/>
              <a:t>Франковска</a:t>
            </a:r>
            <a:r>
              <a:rPr lang="ru-RU" sz="1600" b="1" dirty="0"/>
              <a:t>: </a:t>
            </a:r>
            <a:r>
              <a:rPr lang="ru-RU" sz="1600" b="1" dirty="0" smtClean="0"/>
              <a:t>         « </a:t>
            </a:r>
            <a:r>
              <a:rPr lang="ru-RU" sz="1600" b="1" dirty="0"/>
              <a:t>Извините, но мне кажется, что русские- тупая нация, если они себя так ведут. Мы имеем много моральных ценностей, у нас есть соборность, своя политика, у нас больше любви, поэтому они нас и хотят захватить, чтобы мы стали ненормальными».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549676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Нина </a:t>
            </a:r>
            <a:r>
              <a:rPr lang="ru-RU" sz="1600" b="1" dirty="0" err="1"/>
              <a:t>Лещук</a:t>
            </a:r>
            <a:r>
              <a:rPr lang="ru-RU" sz="1600" b="1" dirty="0"/>
              <a:t>, жительница Крыма: « Если бы мы остались в Украине, то был бы геноцид. Нас бы просто нигде не пропускали, потому что там достаточно радикальные силы, которые настроены простив нас. А от России ждём только одного: уважения, понимания и дать нам возможность развиваться».</a:t>
            </a:r>
          </a:p>
          <a:p>
            <a:r>
              <a:rPr lang="ru-RU" sz="1600" b="1" dirty="0"/>
              <a:t> 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83770" y="2106144"/>
            <a:ext cx="360038" cy="140415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796136" y="2204864"/>
            <a:ext cx="504056" cy="7406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 flipH="1">
            <a:off x="4247964" y="3284984"/>
            <a:ext cx="756082" cy="126469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350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6340" y="620688"/>
            <a:ext cx="45797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Возможные сценарии развития конфликта на </a:t>
            </a:r>
            <a:r>
              <a:rPr lang="ru-RU" sz="2000" b="1" dirty="0" smtClean="0"/>
              <a:t>Украине</a:t>
            </a:r>
          </a:p>
          <a:p>
            <a:endParaRPr lang="ru-RU" b="1" dirty="0"/>
          </a:p>
          <a:p>
            <a:r>
              <a:rPr lang="ru-RU" dirty="0"/>
              <a:t>1.В результате сегодняшнего конфликта на Украине, неизбежна </a:t>
            </a:r>
            <a:r>
              <a:rPr lang="ru-RU" dirty="0" smtClean="0"/>
              <a:t>гражданская </a:t>
            </a:r>
            <a:r>
              <a:rPr lang="ru-RU" dirty="0"/>
              <a:t>война, затем произойдёт раскол страны. В стране пропагандируется национализм, а также уничтожение собственного народа в юго-восточных областях, в которых сформирована собственная армия ополчения, противостоящая новому режиму.</a:t>
            </a:r>
          </a:p>
          <a:p>
            <a:r>
              <a:rPr lang="ru-RU" dirty="0" smtClean="0"/>
              <a:t>2. </a:t>
            </a:r>
            <a:r>
              <a:rPr lang="ru-RU" dirty="0"/>
              <a:t>Противостоящие стороны конфликта подписывают договор о введении </a:t>
            </a:r>
            <a:r>
              <a:rPr lang="ru-RU" dirty="0" smtClean="0"/>
              <a:t>международных миротворческих </a:t>
            </a:r>
            <a:r>
              <a:rPr lang="ru-RU" dirty="0"/>
              <a:t>войск на </a:t>
            </a:r>
            <a:r>
              <a:rPr lang="ru-RU" dirty="0" smtClean="0"/>
              <a:t>разграничительную линию между конфликтующими сторонами, </a:t>
            </a:r>
            <a:r>
              <a:rPr lang="ru-RU" dirty="0"/>
              <a:t>и через долгое время страна соединяется.</a:t>
            </a:r>
          </a:p>
          <a:p>
            <a:r>
              <a:rPr lang="ru-RU" dirty="0"/>
              <a:t>3. Украина официально разрешает народным республикам отделиться. Война </a:t>
            </a:r>
            <a:r>
              <a:rPr lang="ru-RU" dirty="0" smtClean="0"/>
              <a:t>заканчивается.</a:t>
            </a:r>
            <a:endParaRPr lang="ru-RU" dirty="0"/>
          </a:p>
        </p:txBody>
      </p:sp>
      <p:pic>
        <p:nvPicPr>
          <p:cNvPr id="6146" name="Picture 2" descr="Royalty-Free (RF) Contemplate Clipart, Illustrations, Vector Graphics #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9490"/>
            <a:ext cx="3612064" cy="43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99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ыводы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1052736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Идеологическая война против России ведётся США и странами Евросоюза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В Украине ведётся активная идеологическая пропаганда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Разрешение конфликта невозможно без примирения </a:t>
            </a:r>
            <a:r>
              <a:rPr lang="ru-RU" sz="2000" b="1" dirty="0" smtClean="0"/>
              <a:t>сторон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США, Россия и Евросоюз должны вместе способствовать разрешению конфликта на Украине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0371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1621"/>
            <a:ext cx="860444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Список литературы</a:t>
            </a:r>
            <a:r>
              <a:rPr lang="ru-RU" sz="1400" dirty="0" smtClean="0"/>
              <a:t>: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Категории политической </a:t>
            </a:r>
            <a:r>
              <a:rPr lang="ru-RU" sz="1400" dirty="0" smtClean="0"/>
              <a:t>науки Учебник </a:t>
            </a:r>
            <a:r>
              <a:rPr lang="ru-RU" sz="1400" dirty="0"/>
              <a:t>издат. Московский государственный институт международных отношений 2002 год 656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Корецкий В Глобализация Вопросы теории и </a:t>
            </a:r>
            <a:r>
              <a:rPr lang="ru-RU" sz="1400" dirty="0" smtClean="0"/>
              <a:t>методологии. </a:t>
            </a:r>
            <a:r>
              <a:rPr lang="ru-RU" sz="1400" dirty="0"/>
              <a:t>Издательство Московского университета 2007 год 188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К. </a:t>
            </a:r>
            <a:r>
              <a:rPr lang="ru-RU" sz="1400" dirty="0" err="1"/>
              <a:t>Флад</a:t>
            </a:r>
            <a:r>
              <a:rPr lang="ru-RU" sz="1400" dirty="0"/>
              <a:t> перевод с англ. А. Георгиева Политический миф теоритическое </a:t>
            </a:r>
            <a:r>
              <a:rPr lang="ru-RU" sz="1400" dirty="0" smtClean="0"/>
              <a:t>исследование издат. </a:t>
            </a:r>
            <a:r>
              <a:rPr lang="ru-RU" sz="1400" dirty="0"/>
              <a:t>Прогресс Традиция 2004 год 264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А. Савицкий Национальная безопасность </a:t>
            </a:r>
            <a:r>
              <a:rPr lang="ru-RU" sz="1400" dirty="0" err="1"/>
              <a:t>Росиия</a:t>
            </a:r>
            <a:r>
              <a:rPr lang="ru-RU" sz="1400" dirty="0"/>
              <a:t> в мире учебник для студентов </a:t>
            </a:r>
            <a:r>
              <a:rPr lang="ru-RU" sz="1400" dirty="0" smtClean="0"/>
              <a:t>вузов издат. </a:t>
            </a:r>
            <a:r>
              <a:rPr lang="ru-RU" sz="1400" dirty="0" err="1"/>
              <a:t>Юнити</a:t>
            </a:r>
            <a:r>
              <a:rPr lang="ru-RU" sz="1400" dirty="0"/>
              <a:t> Дана 2012 год 463 </a:t>
            </a:r>
            <a:r>
              <a:rPr lang="ru-RU" sz="1400" dirty="0" smtClean="0"/>
              <a:t>стр. 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Б. Исаев, А </a:t>
            </a:r>
            <a:r>
              <a:rPr lang="ru-RU" sz="1400" dirty="0" err="1"/>
              <a:t>Тургаев</a:t>
            </a:r>
            <a:r>
              <a:rPr lang="ru-RU" sz="1400" dirty="0"/>
              <a:t>. А Хренов Политология </a:t>
            </a:r>
            <a:r>
              <a:rPr lang="ru-RU" sz="1400" dirty="0" smtClean="0"/>
              <a:t>Хрестоматия издат. </a:t>
            </a:r>
            <a:r>
              <a:rPr lang="ru-RU" sz="1400" dirty="0"/>
              <a:t>Питер 2006 год 464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Перевод с англ. П. В. </a:t>
            </a:r>
            <a:r>
              <a:rPr lang="ru-RU" sz="1400" dirty="0" err="1"/>
              <a:t>Бехтина</a:t>
            </a:r>
            <a:r>
              <a:rPr lang="ru-RU" sz="1400" dirty="0"/>
              <a:t> </a:t>
            </a:r>
            <a:r>
              <a:rPr lang="ru-RU" sz="1400" dirty="0" err="1"/>
              <a:t>Центрополиграф</a:t>
            </a:r>
            <a:r>
              <a:rPr lang="ru-RU" sz="1400" dirty="0"/>
              <a:t> Украинский национализм Факты и </a:t>
            </a:r>
            <a:r>
              <a:rPr lang="ru-RU" sz="1400" dirty="0" smtClean="0"/>
              <a:t>исследования издательство </a:t>
            </a:r>
            <a:r>
              <a:rPr lang="ru-RU" sz="1400" dirty="0"/>
              <a:t>2008 год 368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Кара- Мурза Сергей Манипуляция сознанием	Издательство </a:t>
            </a:r>
            <a:r>
              <a:rPr lang="ru-RU" sz="1400" dirty="0" err="1"/>
              <a:t>Эксмо</a:t>
            </a:r>
            <a:r>
              <a:rPr lang="ru-RU" sz="1400" dirty="0"/>
              <a:t> 2003 год 832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О. Смыслов Степан Бандера и Борьба </a:t>
            </a:r>
            <a:r>
              <a:rPr lang="ru-RU" sz="1400" dirty="0" err="1"/>
              <a:t>Оун</a:t>
            </a:r>
            <a:r>
              <a:rPr lang="ru-RU" sz="1400" dirty="0"/>
              <a:t>	издательство Вече 2011 год 320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Избранные </a:t>
            </a:r>
            <a:r>
              <a:rPr lang="ru-RU" sz="1400" dirty="0" smtClean="0"/>
              <a:t>материалы редактор </a:t>
            </a:r>
            <a:r>
              <a:rPr lang="ru-RU" sz="1400" dirty="0"/>
              <a:t>составитель В. </a:t>
            </a:r>
            <a:r>
              <a:rPr lang="ru-RU" sz="1400" dirty="0" err="1"/>
              <a:t>Анапасик</a:t>
            </a:r>
            <a:r>
              <a:rPr lang="ru-RU" sz="1400" dirty="0"/>
              <a:t> Редактор Т .</a:t>
            </a:r>
            <a:r>
              <a:rPr lang="ru-RU" sz="1400" dirty="0" err="1"/>
              <a:t>Тёмкина</a:t>
            </a:r>
            <a:r>
              <a:rPr lang="ru-RU" sz="1400" dirty="0"/>
              <a:t> Переводчики В. </a:t>
            </a:r>
            <a:r>
              <a:rPr lang="ru-RU" sz="1400" dirty="0" err="1"/>
              <a:t>АнапасикВ.Дударева</a:t>
            </a:r>
            <a:r>
              <a:rPr lang="ru-RU" sz="1400" dirty="0"/>
              <a:t>, И. Запольский, С. </a:t>
            </a:r>
            <a:r>
              <a:rPr lang="ru-RU" sz="1400" dirty="0" err="1"/>
              <a:t>Майсурадзе</a:t>
            </a:r>
            <a:r>
              <a:rPr lang="ru-RU" sz="1400" dirty="0"/>
              <a:t>, а. Севастьянова, Е </a:t>
            </a:r>
            <a:r>
              <a:rPr lang="ru-RU" sz="1400" dirty="0" err="1"/>
              <a:t>Сенкевия</a:t>
            </a:r>
            <a:r>
              <a:rPr lang="ru-RU" sz="1400" dirty="0"/>
              <a:t> </a:t>
            </a:r>
            <a:r>
              <a:rPr lang="ru-RU" sz="1400" dirty="0" err="1"/>
              <a:t>Wikileaks</a:t>
            </a:r>
            <a:r>
              <a:rPr lang="ru-RU" sz="1400" dirty="0"/>
              <a:t> издательство Альпина нон </a:t>
            </a:r>
            <a:r>
              <a:rPr lang="ru-RU" sz="1400" dirty="0" err="1"/>
              <a:t>фикшн</a:t>
            </a:r>
            <a:r>
              <a:rPr lang="ru-RU" sz="1400" dirty="0"/>
              <a:t> 2011 год 274 </a:t>
            </a:r>
            <a:r>
              <a:rPr lang="ru-RU" sz="1400" dirty="0" smtClean="0"/>
              <a:t>стр.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Издана при поддержке фонда Фридриха </a:t>
            </a:r>
            <a:r>
              <a:rPr lang="ru-RU" sz="1400" dirty="0" err="1"/>
              <a:t>Эберта</a:t>
            </a:r>
            <a:r>
              <a:rPr lang="ru-RU" sz="1400" dirty="0"/>
              <a:t> 2009 год 368 стр. Обширный коллектив авторов  Демократия в современном мире	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Под редакцией Б. Исаева Введение в политическую теорию: Учебное пособие стандарт 3 поколения для бакалавров: Издательство Питер 2013 год 432 стр.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ГЕРМАН ЯНУШЕВСКИЙ http://www.iarex.ru/articles/47332.html ВОЙНА - ИНФОРМАЦИОННАЯ, ИЛИ, ВСЁ ЖЕ, ИДЕОЛОГИЧЕСКАЯ?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сайт газеты вечерняя Одесса</a:t>
            </a:r>
            <a:r>
              <a:rPr lang="ru-RU" sz="1400" u="sng" dirty="0"/>
              <a:t>http://vo.od.ua/rubrics/dalekoe-blizkoe/14416.php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статья газеты </a:t>
            </a:r>
            <a:r>
              <a:rPr lang="en-US" sz="1400" dirty="0" err="1"/>
              <a:t>LeMonde</a:t>
            </a:r>
            <a:r>
              <a:rPr lang="ru-RU" sz="1400" dirty="0"/>
              <a:t> в переводе</a:t>
            </a:r>
            <a:r>
              <a:rPr lang="ru-RU" sz="1400" u="sng" dirty="0"/>
              <a:t>http://inosmi.ru/sngbaltia/20140516/220332606.html</a:t>
            </a:r>
            <a:endParaRPr lang="ru-RU" sz="1400" dirty="0"/>
          </a:p>
          <a:p>
            <a:pPr marL="171450" lvl="0" indent="-171450" fontAlgn="base">
              <a:buFont typeface="Arial" panose="020B0604020202020204" pitchFamily="34" charset="0"/>
              <a:buChar char="•"/>
            </a:pPr>
            <a:r>
              <a:rPr lang="ru-RU" sz="1400" dirty="0">
                <a:hlinkClick r:id="rId2"/>
              </a:rPr>
              <a:t>Лев </a:t>
            </a:r>
            <a:r>
              <a:rPr lang="ru-RU" sz="1400" dirty="0" err="1">
                <a:hlinkClick r:id="rId2"/>
              </a:rPr>
              <a:t>Фотієв</a:t>
            </a:r>
            <a:r>
              <a:rPr lang="ru-RU" sz="1400" dirty="0"/>
              <a:t> КАКОВА ИДЕОЛОГИЯ ЕВРОСОЮЗА? </a:t>
            </a:r>
            <a:r>
              <a:rPr lang="ru-RU" sz="1400" u="sng" dirty="0"/>
              <a:t>http://commons.com.ua/kakova-ideologiya-evrosoyuza/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3"/>
              </a:rPr>
              <a:t>Мэтью </a:t>
            </a:r>
            <a:r>
              <a:rPr lang="ru-RU" sz="1400" u="sng" dirty="0" err="1">
                <a:hlinkClick r:id="rId3"/>
              </a:rPr>
              <a:t>Кросстон</a:t>
            </a:r>
            <a:r>
              <a:rPr lang="ru-RU" sz="1400" u="sng" dirty="0"/>
              <a:t> </a:t>
            </a:r>
            <a:r>
              <a:rPr lang="ru-RU" sz="1400" dirty="0"/>
              <a:t>Высказывания Обамы о России: </a:t>
            </a:r>
            <a:r>
              <a:rPr lang="ru-RU" sz="1400" dirty="0" smtClean="0"/>
              <a:t>Ещё </a:t>
            </a:r>
            <a:r>
              <a:rPr lang="ru-RU" sz="1400" dirty="0"/>
              <a:t>один пример дурных </a:t>
            </a:r>
            <a:r>
              <a:rPr lang="ru-RU" sz="1400" dirty="0" smtClean="0"/>
              <a:t>манер </a:t>
            </a:r>
            <a:r>
              <a:rPr lang="ru-RU" sz="1400" u="sng" dirty="0" smtClean="0"/>
              <a:t>http</a:t>
            </a:r>
            <a:r>
              <a:rPr lang="ru-RU" sz="1400" u="sng" dirty="0"/>
              <a:t>://ru.journal-neo.org/2014/08/22/obama-v-putin-a-tale-of-a-posturing-president/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Сайт газеты Аргументы и факты </a:t>
            </a:r>
            <a:r>
              <a:rPr lang="ru-RU" sz="1400" u="sng" dirty="0"/>
              <a:t>http://www.aif.ru/politics/world/1382778</a:t>
            </a:r>
            <a:endParaRPr lang="ru-RU" sz="14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400" dirty="0"/>
              <a:t>Игорь Прокопенко Вся правда об Украине издательство </a:t>
            </a:r>
            <a:r>
              <a:rPr lang="ru-RU" sz="1400" dirty="0" err="1"/>
              <a:t>эксмомосква</a:t>
            </a:r>
            <a:r>
              <a:rPr lang="ru-RU" sz="1400" dirty="0"/>
              <a:t> 2014 г 352 </a:t>
            </a:r>
            <a:r>
              <a:rPr lang="ru-RU" sz="1400" dirty="0" smtClean="0"/>
              <a:t>стр.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566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42802"/>
            <a:ext cx="890011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План работы: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Вступление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 smtClean="0"/>
              <a:t>Цели </a:t>
            </a:r>
            <a:r>
              <a:rPr lang="ru-RU" sz="2000" b="1" i="1" dirty="0"/>
              <a:t>ведения идеологических войн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Способы ведения идеологических войн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Идеологии стран,  втянутых в конфликт на </a:t>
            </a:r>
            <a:r>
              <a:rPr lang="ru-RU" sz="2000" b="1" i="1" dirty="0" smtClean="0"/>
              <a:t>Украине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История украинского национализма.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Центры идеологической </a:t>
            </a:r>
            <a:r>
              <a:rPr lang="ru-RU" sz="2000" b="1" i="1" dirty="0" smtClean="0"/>
              <a:t>войны</a:t>
            </a:r>
            <a:endParaRPr lang="ru-RU" sz="2000" b="1" i="1" dirty="0"/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Способы манипуляции сознанием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Украина </a:t>
            </a:r>
            <a:r>
              <a:rPr lang="ru-RU" sz="2000" b="1" i="1" dirty="0"/>
              <a:t>под микроскопом идеологической войны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Идеологическая война в фактах. Высказывания лидеров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Идеологическая война в фактах. Действия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ru-RU" sz="2000" b="1" i="1" dirty="0"/>
              <a:t>Идеологическая война в фактах. Интервью с жителями </a:t>
            </a:r>
            <a:r>
              <a:rPr lang="ru-RU" sz="2000" b="1" i="1" dirty="0" smtClean="0"/>
              <a:t>Украины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ru-RU" sz="2000" b="1" i="1" dirty="0" smtClean="0"/>
              <a:t>Сценарии </a:t>
            </a:r>
            <a:r>
              <a:rPr lang="ru-RU" sz="2000" b="1" i="1" dirty="0"/>
              <a:t>развития конфликта на </a:t>
            </a:r>
            <a:r>
              <a:rPr lang="ru-RU" sz="2000" b="1" i="1" dirty="0" smtClean="0"/>
              <a:t>Украине</a:t>
            </a:r>
            <a:endParaRPr lang="ru-RU" sz="2000" b="1" i="1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Выводы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ru-RU" sz="2000" b="1" i="1" dirty="0"/>
              <a:t>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424021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929066"/>
            <a:ext cx="82089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900" dirty="0"/>
              <a:t>Сейчас про конфликт на Украине знают все, </a:t>
            </a:r>
            <a:r>
              <a:rPr lang="ru-RU" sz="1900" dirty="0" smtClean="0"/>
              <a:t>информацию о нём </a:t>
            </a:r>
            <a:r>
              <a:rPr lang="ru-RU" sz="1900" dirty="0"/>
              <a:t>мы </a:t>
            </a:r>
            <a:r>
              <a:rPr lang="ru-RU" sz="1900" dirty="0" smtClean="0"/>
              <a:t>получаем из </a:t>
            </a:r>
            <a:r>
              <a:rPr lang="ru-RU" sz="1900" dirty="0"/>
              <a:t>газет, интернет источников, по телевидению и </a:t>
            </a:r>
            <a:r>
              <a:rPr lang="ru-RU" sz="1900" dirty="0" smtClean="0"/>
              <a:t>радио. С помощью этой информации Украина, США, страны Евросоюза  и России пытаются распространить свою идеологию и изменить мировоззрение жителей страны-противника. </a:t>
            </a:r>
          </a:p>
          <a:p>
            <a:pPr fontAlgn="base"/>
            <a:r>
              <a:rPr lang="ru-RU" sz="1900" b="1" dirty="0" smtClean="0"/>
              <a:t>Образованный </a:t>
            </a:r>
            <a:r>
              <a:rPr lang="ru-RU" sz="1900" b="1" dirty="0"/>
              <a:t>человек должен сам строить своё отношение к этому конфликту, основываясь на конкретных фактах, а не на комментариях к ним, уметь рассматривать ситуации с различных точек зрения</a:t>
            </a:r>
            <a:r>
              <a:rPr lang="ru-RU" sz="1900" b="1" dirty="0" smtClean="0"/>
              <a:t>.</a:t>
            </a:r>
            <a:endParaRPr lang="ru-RU" sz="1900" b="1" dirty="0"/>
          </a:p>
        </p:txBody>
      </p:sp>
      <p:pic>
        <p:nvPicPr>
          <p:cNvPr id="1026" name="Picture 2" descr="Приказы о зачислении и списки абитуриентов - Волгоградский государственный медицинский университет (ВолгГМУ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48" y="-457301"/>
            <a:ext cx="6472808" cy="48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7609" y="116632"/>
            <a:ext cx="2943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ru-RU" sz="2000" b="1" i="1" dirty="0"/>
              <a:t>Вступление</a:t>
            </a:r>
          </a:p>
        </p:txBody>
      </p:sp>
    </p:spTree>
    <p:extLst>
      <p:ext uri="{BB962C8B-B14F-4D97-AF65-F5344CB8AC3E}">
        <p14:creationId xmlns:p14="http://schemas.microsoft.com/office/powerpoint/2010/main" val="3529809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2454711"/>
            <a:ext cx="7668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 descr="Видеомаркетинг от 2500.00 руб. от компании ООО &quot;Волжские Информационные Системы&quot;, купить в Чебоксара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428868"/>
            <a:ext cx="3214678" cy="42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100" y="214290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2000" b="1" i="1" dirty="0" smtClean="0"/>
              <a:t>Цели ведения идеологических войн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Мировое господство страны победителя в политической сфере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Уничтожение определённых политических течений в стране-противнике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Возникновения новых, выгодных для страны-победителя политических течений в стране-противнике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271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751344"/>
            <a:ext cx="43228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Способы </a:t>
            </a:r>
            <a:r>
              <a:rPr lang="ru-RU" dirty="0"/>
              <a:t>ведения идеологических войн</a:t>
            </a:r>
          </a:p>
          <a:p>
            <a:r>
              <a:rPr lang="ru-RU" dirty="0"/>
              <a:t>1. Высказывания по поводу идеологии страны – противника</a:t>
            </a:r>
          </a:p>
          <a:p>
            <a:r>
              <a:rPr lang="ru-RU" dirty="0"/>
              <a:t>2. Установление целей, таких как подавление идеологии страны – противника</a:t>
            </a:r>
          </a:p>
          <a:p>
            <a:r>
              <a:rPr lang="ru-RU" dirty="0"/>
              <a:t>3. Агитация людей в пользу собственной идеологии</a:t>
            </a:r>
          </a:p>
          <a:p>
            <a:r>
              <a:rPr lang="ru-RU" dirty="0"/>
              <a:t>4. Высказывания о неблагоприятных последствиях следования идеологии страны – противника</a:t>
            </a:r>
          </a:p>
          <a:p>
            <a:r>
              <a:rPr lang="ru-RU" dirty="0"/>
              <a:t>5. Использование </a:t>
            </a:r>
            <a:r>
              <a:rPr lang="ru-RU" dirty="0" smtClean="0"/>
              <a:t>ложных, неполных данных </a:t>
            </a:r>
            <a:r>
              <a:rPr lang="ru-RU" dirty="0"/>
              <a:t>об идеологии, событиях, общественном </a:t>
            </a:r>
            <a:r>
              <a:rPr lang="ru-RU" dirty="0" smtClean="0"/>
              <a:t>мнении страны </a:t>
            </a:r>
            <a:r>
              <a:rPr lang="ru-RU" dirty="0"/>
              <a:t>– противника</a:t>
            </a:r>
          </a:p>
          <a:p>
            <a:r>
              <a:rPr lang="ru-RU" dirty="0"/>
              <a:t>6. Акцентирование внимания на печальных аспектах событий, происходящих в стране – противнике</a:t>
            </a:r>
          </a:p>
        </p:txBody>
      </p:sp>
      <p:pic>
        <p:nvPicPr>
          <p:cNvPr id="4098" name="Picture 2" descr="Нормы автополива для газон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995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96553" y="253309"/>
            <a:ext cx="71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Способы ведения идеологических войн</a:t>
            </a:r>
          </a:p>
        </p:txBody>
      </p:sp>
    </p:spTree>
    <p:extLst>
      <p:ext uri="{BB962C8B-B14F-4D97-AF65-F5344CB8AC3E}">
        <p14:creationId xmlns:p14="http://schemas.microsoft.com/office/powerpoint/2010/main" val="1922965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8864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Идеологии стран, втянутых в конфликт на Украине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203" y="633670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«Есть все основания полагать, что пресловутая политика сдерживания России продолжается и сегодня. Нас пытаются загнать в какой-то угол — за то, что мы не </a:t>
            </a:r>
            <a:r>
              <a:rPr lang="ru-RU" sz="1600" dirty="0" smtClean="0"/>
              <a:t>лицемерим».</a:t>
            </a:r>
            <a:endParaRPr lang="ru-RU" sz="1600" dirty="0"/>
          </a:p>
          <a:p>
            <a:r>
              <a:rPr lang="ru-RU" sz="1600" b="1" dirty="0" smtClean="0"/>
              <a:t>Владимир Путин </a:t>
            </a:r>
            <a:r>
              <a:rPr lang="ru-RU" sz="1600" dirty="0" smtClean="0"/>
              <a:t>– президент Российской Федерации.</a:t>
            </a:r>
          </a:p>
        </p:txBody>
      </p:sp>
      <p:pic>
        <p:nvPicPr>
          <p:cNvPr id="5122" name="Picture 2" descr="Russia flag - Flag of Russia during the Russia Revolution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32" y="617860"/>
            <a:ext cx="2162650" cy="14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247" y="2288208"/>
            <a:ext cx="60796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«Мир </a:t>
            </a:r>
            <a:r>
              <a:rPr lang="ru-RU" sz="1600" dirty="0"/>
              <a:t>смотрит на Америку и ждёт её помощи. США - незаменимая страна. Это было так в прошедшее столетие и, вероятно, будет правдой в последующее </a:t>
            </a:r>
            <a:r>
              <a:rPr lang="ru-RU" sz="1600" dirty="0" smtClean="0"/>
              <a:t>столетие». - </a:t>
            </a:r>
            <a:r>
              <a:rPr lang="ru-RU" sz="1600" b="1" dirty="0" smtClean="0"/>
              <a:t>Барак </a:t>
            </a:r>
            <a:r>
              <a:rPr lang="ru-RU" sz="1600" b="1" dirty="0"/>
              <a:t>Обама </a:t>
            </a:r>
            <a:r>
              <a:rPr lang="ru-RU" sz="1600" dirty="0"/>
              <a:t>– президент </a:t>
            </a:r>
            <a:r>
              <a:rPr lang="ru-RU" sz="1600" dirty="0" smtClean="0"/>
              <a:t>США.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5124" name="Picture 4" descr="HD HUBBLE PHOTO/WALL PRINT - 24&quot;x 24&quot; The Orion Nebula ,Mansfield, Ohio, United States,FVStor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69" y="2256327"/>
            <a:ext cx="2142829" cy="112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1626" y="3654691"/>
            <a:ext cx="6079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«Россия </a:t>
            </a:r>
            <a:r>
              <a:rPr lang="ru-RU" sz="1600" dirty="0"/>
              <a:t>против того, чтобы вы были свободны. Те, кто сегодня начал войну на востоке Украины, против того, чтобы каждый из нас был свободным человеком и знал, что такое </a:t>
            </a:r>
            <a:r>
              <a:rPr lang="ru-RU" sz="1600" dirty="0" smtClean="0"/>
              <a:t>свобода». - </a:t>
            </a:r>
            <a:r>
              <a:rPr lang="ru-RU" sz="1600" b="1" dirty="0"/>
              <a:t>Арсений </a:t>
            </a:r>
            <a:r>
              <a:rPr lang="ru-RU" sz="1600" b="1" dirty="0" smtClean="0"/>
              <a:t>Яценюк</a:t>
            </a:r>
            <a:r>
              <a:rPr lang="ru-RU" sz="1600" dirty="0" smtClean="0"/>
              <a:t> -  Премьер-министр Украины.</a:t>
            </a:r>
            <a:endParaRPr lang="ru-RU" sz="1600" dirty="0"/>
          </a:p>
        </p:txBody>
      </p:sp>
      <p:pic>
        <p:nvPicPr>
          <p:cNvPr id="5126" name="Picture 6" descr="BYND 2015 Hu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32" y="3573016"/>
            <a:ext cx="2148166" cy="14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1626" y="5128431"/>
            <a:ext cx="6138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«Сегодня </a:t>
            </a:r>
            <a:r>
              <a:rPr lang="ru-RU" sz="1600" dirty="0"/>
              <a:t>Германия и Европейский Союз живут в условиях мира и свободы. К сожалению, не все страны Европы живут так, потому что в Украине и Беларуси люди все ещё страдают от диктатуры и </a:t>
            </a:r>
            <a:r>
              <a:rPr lang="ru-RU" sz="1600" dirty="0" smtClean="0"/>
              <a:t>репрессий». - </a:t>
            </a:r>
            <a:r>
              <a:rPr lang="ru-RU" sz="1600" b="1" dirty="0"/>
              <a:t>Ангела Меркель </a:t>
            </a:r>
            <a:r>
              <a:rPr lang="ru-RU" sz="1600" dirty="0"/>
              <a:t>- канцлер </a:t>
            </a:r>
            <a:r>
              <a:rPr lang="ru-RU" sz="1600" dirty="0" smtClean="0"/>
              <a:t>Германии.</a:t>
            </a:r>
            <a:endParaRPr lang="ru-RU" sz="1600" dirty="0"/>
          </a:p>
          <a:p>
            <a:endParaRPr lang="ru-RU" sz="1600" dirty="0"/>
          </a:p>
          <a:p>
            <a:pPr lvl="0"/>
            <a:endParaRPr lang="ru-RU" dirty="0">
              <a:effectLst/>
            </a:endParaRPr>
          </a:p>
        </p:txBody>
      </p:sp>
      <p:pic>
        <p:nvPicPr>
          <p:cNvPr id="5128" name="Picture 8" descr="EU (European Union) Flag 5ft x 3ft with eyelets for hanging Party Supplies from Novelties Dir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89" y="5126112"/>
            <a:ext cx="2192393" cy="14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6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%D1%84%D1%8E%D1%80%D0%B5%D1%80.jpg?id=14173778230000000216%3B0%3B1&amp;x-email=sofyasnim%40mail.ru&amp;exif=1&amp;bs=4193&amp;bl=233802&amp;ct=image%2Fjpeg&amp;cn=%D1%84%D1%8E%D1%80%D0%B5%D1%80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apf.mail.ru/cgi-bin/readmsg/%D1%84%D1%8E%D1%80%D0%B5%D1%80.jpg?id=14173778230000000216%3B0%3B1&amp;x-email=sofyasnim%40mail.ru&amp;exif=1&amp;bs=4193&amp;bl=233802&amp;ct=image%2Fjpeg&amp;cn=%D1%84%D1%8E%D1%80%D0%B5%D1%80.jpg&amp;cte=base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apf.mail.ru/cgi-bin/readmsg/%D1%84%D1%8E%D1%80%D0%B5%D1%80.jpg?id=14173778230000000216%3B0%3B1&amp;x-email=sofyasnim%40mail.ru&amp;exif=1&amp;bs=4193&amp;bl=233802&amp;ct=image%2Fjpeg&amp;cn=%D1%84%D1%8E%D1%80%D0%B5%D1%80.jpg&amp;cte=base6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apf.mail.ru/cgi-bin/readmsg/%D1%84%D1%8E%D1%80%D0%B5%D1%80.jpg?id=14173778230000000216%3B0%3B1&amp;x-email=sofyasnim%40mail.ru&amp;exif=1&amp;bs=4193&amp;bl=233802&amp;ct=image%2Fjpeg&amp;cn=%D1%84%D1%8E%D1%80%D0%B5%D1%80.jpg&amp;cte=base64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clrChange>
              <a:clrFrom>
                <a:srgbClr val="DFD7D4"/>
              </a:clrFrom>
              <a:clrTo>
                <a:srgbClr val="DFD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11386"/>
            <a:ext cx="4680520" cy="56078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8360" y="841161"/>
            <a:ext cx="3643338" cy="500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/>
              <a:t>Профессор политических наук, президент Общества исследований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/>
              <a:t>по </a:t>
            </a:r>
            <a:r>
              <a:rPr lang="ru-RU" sz="1600" dirty="0"/>
              <a:t>общей теории систем и государственный </a:t>
            </a:r>
            <a:r>
              <a:rPr lang="ru-RU" sz="1600" dirty="0" smtClean="0"/>
              <a:t>служащий</a:t>
            </a:r>
          </a:p>
          <a:p>
            <a:pPr>
              <a:lnSpc>
                <a:spcPts val="1600"/>
              </a:lnSpc>
            </a:pPr>
            <a:r>
              <a:rPr lang="ru-RU" sz="1600" dirty="0" smtClean="0"/>
              <a:t> </a:t>
            </a:r>
            <a:r>
              <a:rPr lang="ru-RU" sz="1600" dirty="0"/>
              <a:t>США </a:t>
            </a:r>
            <a:r>
              <a:rPr lang="ru-RU" sz="1600" dirty="0" smtClean="0"/>
              <a:t>Бертрам Майрон </a:t>
            </a:r>
            <a:r>
              <a:rPr lang="ru-RU" sz="1600" dirty="0"/>
              <a:t>Гросс </a:t>
            </a:r>
            <a:r>
              <a:rPr lang="ru-RU" sz="1600" dirty="0" smtClean="0"/>
              <a:t>ещё </a:t>
            </a:r>
            <a:r>
              <a:rPr lang="ru-RU" sz="1600" dirty="0"/>
              <a:t>в 1980 г. </a:t>
            </a:r>
            <a:r>
              <a:rPr lang="ru-RU" sz="1600" dirty="0" smtClean="0"/>
              <a:t>ввёл </a:t>
            </a:r>
            <a:r>
              <a:rPr lang="ru-RU" sz="1600" dirty="0"/>
              <a:t>в политический </a:t>
            </a:r>
            <a:r>
              <a:rPr lang="ru-RU" sz="1600" dirty="0" smtClean="0"/>
              <a:t>лексикон </a:t>
            </a:r>
            <a:r>
              <a:rPr lang="ru-RU" sz="1600" dirty="0"/>
              <a:t>термин «дружелюбный фашизм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Он выделяет в </a:t>
            </a:r>
            <a:r>
              <a:rPr lang="ru-RU" sz="1600" dirty="0"/>
              <a:t>новой форме фашизма </a:t>
            </a:r>
            <a:endParaRPr lang="ru-RU" sz="1600" dirty="0" smtClean="0"/>
          </a:p>
          <a:p>
            <a:pPr>
              <a:lnSpc>
                <a:spcPts val="1600"/>
              </a:lnSpc>
            </a:pPr>
            <a:r>
              <a:rPr lang="ru-RU" sz="1600" dirty="0" smtClean="0"/>
              <a:t>следующие позиции: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</a:t>
            </a:r>
            <a:r>
              <a:rPr lang="ru-RU" dirty="0"/>
              <a:t>Метод подавления оппозиции. </a:t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Метод уничтожения неугодных. Разжигание этнических </a:t>
            </a:r>
            <a:r>
              <a:rPr lang="ru-RU" dirty="0" smtClean="0"/>
              <a:t>конфликтов</a:t>
            </a:r>
            <a:r>
              <a:rPr lang="ru-RU" dirty="0"/>
              <a:t>, поиском множества «внешних угроз», </a:t>
            </a:r>
            <a:r>
              <a:rPr lang="ru-RU" dirty="0" smtClean="0"/>
              <a:t>организацией </a:t>
            </a:r>
            <a:r>
              <a:rPr lang="ru-RU" dirty="0"/>
              <a:t>массовых беспорядков.</a:t>
            </a:r>
            <a:br>
              <a:rPr lang="ru-RU" dirty="0"/>
            </a:br>
            <a:r>
              <a:rPr lang="ru-RU" dirty="0" smtClean="0"/>
              <a:t>3. </a:t>
            </a:r>
            <a:r>
              <a:rPr lang="ru-RU" dirty="0"/>
              <a:t>Способы убеждения: информационная война, усиленная высокотехнологичными средствами контроля и слежки, </a:t>
            </a:r>
            <a:r>
              <a:rPr lang="ru-RU" dirty="0" smtClean="0"/>
              <a:t>цель </a:t>
            </a:r>
            <a:r>
              <a:rPr lang="ru-RU" dirty="0"/>
              <a:t>которой — подчинить сознание элиты и </a:t>
            </a:r>
            <a:r>
              <a:rPr lang="ru-RU" dirty="0" smtClean="0"/>
              <a:t>парализовать массы</a:t>
            </a:r>
            <a:r>
              <a:rPr lang="ru-RU" dirty="0"/>
              <a:t>. </a:t>
            </a:r>
          </a:p>
          <a:p>
            <a:pPr>
              <a:lnSpc>
                <a:spcPts val="1400"/>
              </a:lnSpc>
            </a:pP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260648" y="116380"/>
            <a:ext cx="9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Идеологии стран,  втянутых в конфликт на Украине</a:t>
            </a:r>
          </a:p>
        </p:txBody>
      </p:sp>
    </p:spTree>
    <p:extLst>
      <p:ext uri="{BB962C8B-B14F-4D97-AF65-F5344CB8AC3E}">
        <p14:creationId xmlns:p14="http://schemas.microsoft.com/office/powerpoint/2010/main" val="3167185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45365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ОУН – организация украинских </a:t>
            </a:r>
            <a:r>
              <a:rPr lang="ru-RU" sz="1600" b="1" dirty="0" smtClean="0"/>
              <a:t>националистов.</a:t>
            </a:r>
            <a:endParaRPr lang="ru-RU" sz="1600" b="1" dirty="0"/>
          </a:p>
          <a:p>
            <a:r>
              <a:rPr lang="ru-RU" sz="1600" dirty="0"/>
              <a:t>В 1926 году во Львове вышла книга Дмитрия Ивановича Донцова «Национализм». Именно она стала основой идеологии украинского национализма. </a:t>
            </a:r>
            <a:endParaRPr lang="ru-RU" sz="1600" dirty="0" smtClean="0"/>
          </a:p>
          <a:p>
            <a:r>
              <a:rPr lang="ru-RU" sz="1600" dirty="0" smtClean="0"/>
              <a:t>Цель </a:t>
            </a:r>
            <a:r>
              <a:rPr lang="ru-RU" sz="1600" dirty="0"/>
              <a:t>украинского националистического движения — создание </a:t>
            </a:r>
            <a:r>
              <a:rPr lang="ru-RU" sz="1600" b="1" dirty="0"/>
              <a:t>фашистского Украинского Соборного Самостоятельного </a:t>
            </a:r>
            <a:r>
              <a:rPr lang="ru-RU" sz="1600" b="1" dirty="0" smtClean="0"/>
              <a:t>государства </a:t>
            </a:r>
            <a:r>
              <a:rPr lang="ru-RU" sz="1600" b="1" dirty="0"/>
              <a:t>(державы), УССД, которое по территории занимало бы 1 200 000 квадратных километров — от Кракова в Польше до берегов Каспийского моря по соседству с Чечнёй. </a:t>
            </a:r>
            <a:r>
              <a:rPr lang="ru-RU" sz="1600" dirty="0"/>
              <a:t>Такое государство украинскому народу не нужно, но планы ОУН предусматривают занять место России в Восточной Европе, создать украинскую империю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/>
              <a:t>К слову, книга «Национализм» имела большой успех в националистических кругах.</a:t>
            </a:r>
          </a:p>
          <a:p>
            <a:r>
              <a:rPr lang="ru-RU" sz="1600" dirty="0"/>
              <a:t>Идеология украинского национализма имеет фашистское </a:t>
            </a:r>
            <a:r>
              <a:rPr lang="ru-RU" sz="1600" dirty="0" smtClean="0"/>
              <a:t>основание</a:t>
            </a:r>
            <a:endParaRPr lang="ru-RU" sz="1600" dirty="0"/>
          </a:p>
        </p:txBody>
      </p:sp>
      <p:pic>
        <p:nvPicPr>
          <p:cNvPr id="2050" name="Picture 2" descr="Top 10 Characteristics of Innovation Leaders Jagan Neman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E0EA">
                  <a:alpha val="9804"/>
                </a:srgbClr>
              </a:clrFrom>
              <a:clrTo>
                <a:srgbClr val="E0E0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70" y="332656"/>
            <a:ext cx="445680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052736" y="177581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История украинского национализма. </a:t>
            </a:r>
          </a:p>
        </p:txBody>
      </p:sp>
    </p:spTree>
    <p:extLst>
      <p:ext uri="{BB962C8B-B14F-4D97-AF65-F5344CB8AC3E}">
        <p14:creationId xmlns:p14="http://schemas.microsoft.com/office/powerpoint/2010/main" val="1403584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3" y="959434"/>
            <a:ext cx="45005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XX </a:t>
            </a:r>
            <a:r>
              <a:rPr lang="ru-RU" dirty="0" smtClean="0"/>
              <a:t>веке крупными центрами с разными  идеологиями являлись </a:t>
            </a:r>
            <a:r>
              <a:rPr lang="ru-RU" b="1" dirty="0"/>
              <a:t>США</a:t>
            </a:r>
            <a:r>
              <a:rPr lang="ru-RU" dirty="0"/>
              <a:t> и </a:t>
            </a:r>
            <a:r>
              <a:rPr lang="ru-RU" b="1" dirty="0" smtClean="0"/>
              <a:t>СССР. </a:t>
            </a:r>
            <a:r>
              <a:rPr lang="ru-RU" dirty="0" smtClean="0"/>
              <a:t>Они были достаточно </a:t>
            </a:r>
            <a:r>
              <a:rPr lang="ru-RU" dirty="0"/>
              <a:t>сильны, чтобы собирать союзников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Теперь </a:t>
            </a:r>
            <a:r>
              <a:rPr lang="ru-RU" b="1" dirty="0"/>
              <a:t>война ведётся не за главенство общественного строя, а за положение в мире и </a:t>
            </a:r>
            <a:r>
              <a:rPr lang="ru-RU" b="1" dirty="0" smtClean="0"/>
              <a:t>появление третьих </a:t>
            </a:r>
            <a:r>
              <a:rPr lang="ru-RU" b="1" dirty="0"/>
              <a:t>сил в управлении миром. </a:t>
            </a:r>
            <a:endParaRPr lang="ru-RU" b="1" dirty="0" smtClean="0"/>
          </a:p>
          <a:p>
            <a:r>
              <a:rPr lang="ru-RU" dirty="0" smtClean="0"/>
              <a:t>Наряду с Россией </a:t>
            </a:r>
            <a:r>
              <a:rPr lang="ru-RU" dirty="0"/>
              <a:t>и </a:t>
            </a:r>
            <a:r>
              <a:rPr lang="ru-RU" dirty="0" smtClean="0"/>
              <a:t>США, подключаются </a:t>
            </a:r>
            <a:r>
              <a:rPr lang="ru-RU" b="1" dirty="0"/>
              <a:t>мусульманские  государства </a:t>
            </a:r>
            <a:r>
              <a:rPr lang="ru-RU" b="1" dirty="0" smtClean="0"/>
              <a:t>Ближнего </a:t>
            </a:r>
            <a:r>
              <a:rPr lang="ru-RU" b="1" dirty="0"/>
              <a:t>В</a:t>
            </a:r>
            <a:r>
              <a:rPr lang="ru-RU" b="1" dirty="0" smtClean="0"/>
              <a:t>остока</a:t>
            </a:r>
            <a:r>
              <a:rPr lang="ru-RU" dirty="0"/>
              <a:t>, </a:t>
            </a:r>
            <a:r>
              <a:rPr lang="ru-RU" dirty="0" smtClean="0"/>
              <a:t>ведущие </a:t>
            </a:r>
            <a:r>
              <a:rPr lang="ru-RU" dirty="0"/>
              <a:t>свою идеологическую войну за религию и положение религии в </a:t>
            </a:r>
            <a:r>
              <a:rPr lang="ru-RU" dirty="0" smtClean="0"/>
              <a:t>обществе, а в Азии - </a:t>
            </a:r>
            <a:r>
              <a:rPr lang="ru-RU" b="1" dirty="0" smtClean="0"/>
              <a:t>Китайская Народная Республика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 descr="Обзор публикаций СМИ Интернет-конференция Председателя Федеральной комиссии по рынку ценных бумаг Костикова Игоря Владимирович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9"/>
          <a:stretch/>
        </p:blipFill>
        <p:spPr bwMode="auto">
          <a:xfrm>
            <a:off x="6045733" y="476672"/>
            <a:ext cx="25094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бзор публикаций СМИ Интернет-конференция Председателя Федеральной комиссии по рынку ценных бумаг Костикова Игоря Владимирович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9"/>
          <a:stretch/>
        </p:blipFill>
        <p:spPr bwMode="auto">
          <a:xfrm>
            <a:off x="6039563" y="1916832"/>
            <a:ext cx="2544301" cy="12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Обзор публикаций СМИ Интернет-конференция Председателя Федеральной комиссии по рынку ценных бумаг Костикова Игоря Владимирович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9"/>
          <a:stretch/>
        </p:blipFill>
        <p:spPr bwMode="auto">
          <a:xfrm>
            <a:off x="6039563" y="3324168"/>
            <a:ext cx="2576693" cy="125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Обзор публикаций СМИ Интернет-конференция Председателя Федеральной комиссии по рынку ценных бумаг Костикова Игоря Владимирович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19"/>
          <a:stretch/>
        </p:blipFill>
        <p:spPr bwMode="auto">
          <a:xfrm>
            <a:off x="6031215" y="4837002"/>
            <a:ext cx="2575330" cy="12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84523" y="292006"/>
            <a:ext cx="6330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/>
            <a:r>
              <a:rPr lang="ru-RU" sz="2000" b="1" i="1" dirty="0"/>
              <a:t>Центры идеологической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138335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1326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93</cp:revision>
  <dcterms:created xsi:type="dcterms:W3CDTF">2014-12-01T19:29:00Z</dcterms:created>
  <dcterms:modified xsi:type="dcterms:W3CDTF">2014-12-09T17:01:05Z</dcterms:modified>
</cp:coreProperties>
</file>