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1" r:id="rId9"/>
    <p:sldId id="264" r:id="rId10"/>
    <p:sldId id="263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3109" autoAdjust="0"/>
  </p:normalViewPr>
  <p:slideViewPr>
    <p:cSldViewPr>
      <p:cViewPr varScale="1">
        <p:scale>
          <a:sx n="73" d="100"/>
          <a:sy n="73" d="100"/>
        </p:scale>
        <p:origin x="-13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CC25-FA7B-4E12-8566-4E953CB30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B6A158-01F0-427B-B3BD-5A37DDB0E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9D20A-F7DA-4860-B49E-7DA572B8E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4377C-8E7B-4B2B-8A84-598BCC736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A621E-CE45-4816-88D8-78596D4CF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9AA1A-7B5D-4453-9170-D21856605F2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96778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7C465-DFD2-4B49-81F6-3193B7DDA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6E0BA3-DA0B-4286-8BE1-14FD1C2CD9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E7872-39E2-4CD5-AE13-EC2A664DF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3E8C6-0A2F-4050-94B0-CA57D0C04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F31E3-67E3-4081-B867-6CDE8352B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729A3-DC65-4CEA-B9BA-905EFB3B548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5355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C9ED6D-4B45-46E6-9B6E-57EE6979F6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59777C-4486-4B96-B167-8DE61223B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2C259-AD79-4DBE-B130-F87F05317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D85C1-4988-40B0-A7D8-50BED6EE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224EC-0A20-47AA-BCCC-6A4B93D35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E1890-310B-499F-BE5E-9DEE16EB2CA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447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01743-FD11-41D5-890E-A370D785E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F3CDC-3E25-42AC-9E2A-73BC3BF15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95E77-35CB-4960-97CE-8742D2F97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D6C3F-1F10-4B7B-BCA3-9D4AA3DCA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A8E6F-E2D7-42A8-95FF-6172138F7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487EF-4618-4AFF-866C-61B39C90E95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1640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BBA33-674D-4ADA-86E9-96AFCAEA5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A65C7-DABC-497B-80B5-0A49455A6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500E1-0F9D-4800-8778-E85F10D69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6AE75-A3CF-4921-BBF7-A9024276D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4ED20-C05C-4992-B43A-6538E6D14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84431-0325-4ADD-B886-6EFDDA69FEE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0272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1D6DA-4CCC-45B0-B326-9832D0098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0EC93-18DF-472B-8657-756B8A14F7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904A1-EED5-474D-BC86-F0F61236E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9E9FC-20B4-4C11-B90C-AF3E6D51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42DD2F-EB17-4F7E-9AB3-455C785A4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0573C-5B5F-4A24-AE64-8484E15FA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49346-C63B-46AC-BE66-9B572DDE06C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582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DA71F-5BF4-45A7-847C-622E03725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0AD95-A8C8-4BBC-B87F-CFB7E3E06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CBF04-4C62-415C-A0C0-302AF8524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E46C72-F3F0-4749-8AC4-011161F4BA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6681A7-8925-4C6B-8415-746EF21FD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E1FEB0-7DD1-463E-BABB-DCC627973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EED13A-5171-4067-86C3-F44441A59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D757A0-8810-47B9-9A69-08B989CC0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AA2E3-1877-4ED1-B517-CF6AE47764D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31510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14B50-FD2F-4B84-84AA-2175FC153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90911-BD3F-44CB-B7D7-6A3243ED9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96969-1591-4B8F-8D72-A8E0BC382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D0A64F-FD44-404A-8700-E2A00D5E3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633D8-7211-4EC2-AD7B-97F645FE97A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3693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94E34B-A85A-4516-A5A4-89ED620C4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477C30-9E3A-48EB-A05F-5025EE482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94D6BF-650C-4CC4-9364-BF3D6D61E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D9CDE-D290-4DBF-A53B-4489D21F3DE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8593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CF27D-7FD2-4644-A93F-FC613A78A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89868-E380-47E1-96EF-5D2E3A536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27EBCB-AB6A-447C-8C2B-4E93631F2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B1F353-4FA0-49E2-A853-AA64C3E4F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3EA00-13A9-46EC-A502-184780F0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EBA75-A8E4-4C51-9135-14BDDCB6A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61FD0-E8D4-461C-B3C5-67DBCDCC61A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5073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D91E5-63FD-42C1-8CA4-A1C6C2B4B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68B1F-012D-4CFA-A246-D817A68F37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496428-9A57-4330-86D0-E54DB956A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669C28-AD7D-4019-9433-90B8EDD07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B23D9-D616-4FBC-AE5C-C4A51AF73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69C3B-BBAE-415A-8ECE-79B3CF0D1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1C64-F710-4AB5-B6BA-57B90C4F72E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4945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79E64F8-8E13-4F49-A623-D070117C31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F7A576E-21F2-4980-B371-F92460C878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28E2CBC-ABC4-439F-92CE-487109447F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5CE929C-706E-44F0-9C55-1970E10FF9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37A8AAF-C281-4926-AC5E-F412478B29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A0B170-DA22-4A88-8FF8-C798F0BA6EA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5.jpeg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ologist.tips/" TargetMode="Externa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5" Type="http://schemas.openxmlformats.org/officeDocument/2006/relationships/hyperlink" Target="http://www.psy-journal.hse.ru/" TargetMode="External" /><Relationship Id="rId4" Type="http://schemas.openxmlformats.org/officeDocument/2006/relationships/hyperlink" Target="http://www.psihomed.com/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>
            <a:extLst>
              <a:ext uri="{FF2B5EF4-FFF2-40B4-BE49-F238E27FC236}">
                <a16:creationId xmlns:a16="http://schemas.microsoft.com/office/drawing/2014/main" id="{072C3045-0019-4195-8096-231C01FC6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0"/>
            <a:ext cx="9618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A92EB35C-6D9B-41FF-8E0E-8238E4F1872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188913"/>
            <a:ext cx="7772400" cy="1470025"/>
          </a:xfrm>
        </p:spPr>
        <p:txBody>
          <a:bodyPr anchor="ctr"/>
          <a:lstStyle/>
          <a:p>
            <a:r>
              <a:rPr lang="ru-RU" altLang="en-US" sz="4400"/>
              <a:t>Буллинг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2DCFCB5-0576-47E3-96DA-88BDA2C408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396875" y="1196975"/>
            <a:ext cx="9901238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2800"/>
              <a:t>Консультант: Кондрашова Юлия Николаевна</a:t>
            </a:r>
          </a:p>
          <a:p>
            <a:pPr>
              <a:lnSpc>
                <a:spcPct val="80000"/>
              </a:lnSpc>
            </a:pPr>
            <a:r>
              <a:rPr lang="ru-RU" altLang="en-US" sz="2800"/>
              <a:t>Руководитель проекта: Куранина Евгения</a:t>
            </a:r>
          </a:p>
          <a:p>
            <a:pPr>
              <a:lnSpc>
                <a:spcPct val="80000"/>
              </a:lnSpc>
            </a:pPr>
            <a:r>
              <a:rPr lang="ru-RU" altLang="en-US" sz="2800"/>
              <a:t>Участники проекта: Сударенкова Анастасия</a:t>
            </a:r>
            <a:r>
              <a:rPr lang="en-US" altLang="en-US" sz="2800"/>
              <a:t>,</a:t>
            </a:r>
            <a:r>
              <a:rPr lang="ru-RU" altLang="en-US" sz="2800"/>
              <a:t>Точилина Татьяна</a:t>
            </a:r>
            <a:r>
              <a:rPr lang="en-US" altLang="en-US" sz="2800"/>
              <a:t>,</a:t>
            </a:r>
            <a:r>
              <a:rPr lang="ru-RU" altLang="en-US" sz="2800"/>
              <a:t>София Бурлуцкая</a:t>
            </a:r>
            <a:r>
              <a:rPr lang="en-US" altLang="en-US" sz="2800"/>
              <a:t>,</a:t>
            </a:r>
            <a:r>
              <a:rPr lang="ru-RU" altLang="en-US" sz="2800"/>
              <a:t>Кононыхин Фёдор</a:t>
            </a:r>
          </a:p>
        </p:txBody>
      </p:sp>
      <p:sp>
        <p:nvSpPr>
          <p:cNvPr id="2057" name="AutoShape 9" descr="спокойный фон для презентаций смарт: 7 тыс изображений найдено в  Яндекс.Картинках | Шаблоны power point, Шаблоны сертификатов, Презентация">
            <a:extLst>
              <a:ext uri="{FF2B5EF4-FFF2-40B4-BE49-F238E27FC236}">
                <a16:creationId xmlns:a16="http://schemas.microsoft.com/office/drawing/2014/main" id="{4E031CF9-C947-4846-B77A-C3516FEE04F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0" name="AutoShape 42" descr="65 бесплатных примеров фона для презентаций">
            <a:extLst>
              <a:ext uri="{FF2B5EF4-FFF2-40B4-BE49-F238E27FC236}">
                <a16:creationId xmlns:a16="http://schemas.microsoft.com/office/drawing/2014/main" id="{14381B21-72E8-440B-8102-DB5FD1CB97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>
            <a:extLst>
              <a:ext uri="{FF2B5EF4-FFF2-40B4-BE49-F238E27FC236}">
                <a16:creationId xmlns:a16="http://schemas.microsoft.com/office/drawing/2014/main" id="{00069706-848A-417A-A732-B9A98AC05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938" y="-4003675"/>
            <a:ext cx="19304001" cy="1086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>
            <a:extLst>
              <a:ext uri="{FF2B5EF4-FFF2-40B4-BE49-F238E27FC236}">
                <a16:creationId xmlns:a16="http://schemas.microsoft.com/office/drawing/2014/main" id="{2966ABE8-63C1-4217-88E1-BD34974676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484438" y="260350"/>
            <a:ext cx="8229601" cy="1143000"/>
          </a:xfrm>
        </p:spPr>
        <p:txBody>
          <a:bodyPr/>
          <a:lstStyle/>
          <a:p>
            <a:r>
              <a:rPr lang="ru-RU" altLang="en-US"/>
              <a:t>Проблема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0B74B76-F234-4487-A435-996C8337D2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altLang="en-US"/>
              <a:t>  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715DDDDA-FB02-4906-92FD-D925DC1FF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412875"/>
            <a:ext cx="7521575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en-US" sz="3200"/>
              <a:t>Буллинг-это проблема,которая должна обсуждаться и быть предотвращена.</a:t>
            </a:r>
            <a:br>
              <a:rPr lang="ru-RU" altLang="en-US" sz="3200"/>
            </a:br>
            <a:r>
              <a:rPr lang="ru-RU" altLang="en-US" sz="3200"/>
              <a:t>Травля существовала всегда,представляя собой различные угрозы,оскорбления или распространение любых данных,которые могут подставить человека или же вызвать опасность для жизни и здоровья.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>
            <a:extLst>
              <a:ext uri="{FF2B5EF4-FFF2-40B4-BE49-F238E27FC236}">
                <a16:creationId xmlns:a16="http://schemas.microsoft.com/office/drawing/2014/main" id="{AF847003-58A7-4BEF-812B-F7ECC06A6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65300" y="-4368800"/>
            <a:ext cx="19951700" cy="112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3">
            <a:extLst>
              <a:ext uri="{FF2B5EF4-FFF2-40B4-BE49-F238E27FC236}">
                <a16:creationId xmlns:a16="http://schemas.microsoft.com/office/drawing/2014/main" id="{CB6311B5-FFE8-4122-A4D0-BD5317B688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en-US" sz="4000"/>
              <a:t>Спасибо За Внимание</a:t>
            </a:r>
            <a:r>
              <a:rPr lang="en-US" altLang="en-US" sz="4000"/>
              <a:t>!</a:t>
            </a:r>
            <a:endParaRPr lang="ru-RU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>
            <a:extLst>
              <a:ext uri="{FF2B5EF4-FFF2-40B4-BE49-F238E27FC236}">
                <a16:creationId xmlns:a16="http://schemas.microsoft.com/office/drawing/2014/main" id="{F238FA0E-19F5-4213-846A-71633E4103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4075" y="-5788025"/>
            <a:ext cx="23334663" cy="1313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91429E0B-8672-4B78-B8EE-4E893CDEED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altLang="en-US" sz="4000"/>
              <a:t>Почему была выбрана данная тема?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4B0B0C0-3490-4C22-B0B8-4AAF9F7C33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en-US"/>
              <a:t>   Тема проекта актуальна, потому что в наши дни люди становятся всё более и более агрессивными, и в результате начинают унижать людей и упрекать других в их собственных недостатках и провалах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>
            <a:extLst>
              <a:ext uri="{FF2B5EF4-FFF2-40B4-BE49-F238E27FC236}">
                <a16:creationId xmlns:a16="http://schemas.microsoft.com/office/drawing/2014/main" id="{76D4766D-EE22-4C72-BF4B-08E6D1C2B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1563" y="-4549775"/>
            <a:ext cx="20273963" cy="1140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>
            <a:extLst>
              <a:ext uri="{FF2B5EF4-FFF2-40B4-BE49-F238E27FC236}">
                <a16:creationId xmlns:a16="http://schemas.microsoft.com/office/drawing/2014/main" id="{94895030-0EC7-4135-B8D9-486E47ABC5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124075" y="0"/>
            <a:ext cx="8229600" cy="1143000"/>
          </a:xfrm>
        </p:spPr>
        <p:txBody>
          <a:bodyPr/>
          <a:lstStyle/>
          <a:p>
            <a:r>
              <a:rPr lang="ru-RU" altLang="en-US"/>
              <a:t>Цель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F5CFBA6-3CD4-421A-BA0D-6942A9BB6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8229600" cy="4525962"/>
          </a:xfrm>
        </p:spPr>
        <p:txBody>
          <a:bodyPr/>
          <a:lstStyle/>
          <a:p>
            <a:r>
              <a:rPr lang="ru-RU" altLang="en-US"/>
              <a:t>Цель проекта состоит в том, чтобы провести профилактику агрессивного поведения учащихся и привлечь внимание учеников к данной проблеме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>
            <a:extLst>
              <a:ext uri="{FF2B5EF4-FFF2-40B4-BE49-F238E27FC236}">
                <a16:creationId xmlns:a16="http://schemas.microsoft.com/office/drawing/2014/main" id="{9093293A-F870-4CD2-B31E-B1EE900E0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6375" y="-3397250"/>
            <a:ext cx="18226088" cy="1025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>
            <a:extLst>
              <a:ext uri="{FF2B5EF4-FFF2-40B4-BE49-F238E27FC236}">
                <a16:creationId xmlns:a16="http://schemas.microsoft.com/office/drawing/2014/main" id="{EB084134-D6F9-45BD-AD6E-5A361344CE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773363" y="-242888"/>
            <a:ext cx="8229601" cy="1143001"/>
          </a:xfrm>
        </p:spPr>
        <p:txBody>
          <a:bodyPr/>
          <a:lstStyle/>
          <a:p>
            <a:r>
              <a:rPr lang="ru-RU" altLang="en-US"/>
              <a:t>Задачи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A22FEFA-F41F-4829-86B5-666F601CD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2000"/>
              <a:t>Изучить информацию по теме</a:t>
            </a:r>
            <a:r>
              <a:rPr lang="en-US" altLang="en-US" sz="2000"/>
              <a:t>: </a:t>
            </a:r>
            <a:r>
              <a:rPr lang="ru-RU" altLang="en-US" sz="2000"/>
              <a:t>мы просмотрели несколько сайтов и книг</a:t>
            </a:r>
          </a:p>
          <a:p>
            <a:pPr>
              <a:lnSpc>
                <a:spcPct val="80000"/>
              </a:lnSpc>
            </a:pPr>
            <a:r>
              <a:rPr lang="ru-RU" altLang="en-US" sz="2000"/>
              <a:t>Составить вопросы для анкетирования учащихся: София Бурлуцкая составила вопросы по теме </a:t>
            </a:r>
          </a:p>
          <a:p>
            <a:pPr>
              <a:lnSpc>
                <a:spcPct val="80000"/>
              </a:lnSpc>
            </a:pPr>
            <a:r>
              <a:rPr lang="ru-RU" altLang="en-US" sz="2000"/>
              <a:t>Проанализировать итоги опроса </a:t>
            </a:r>
          </a:p>
          <a:p>
            <a:pPr>
              <a:lnSpc>
                <a:spcPct val="80000"/>
              </a:lnSpc>
            </a:pPr>
            <a:r>
              <a:rPr lang="ru-RU" altLang="en-US" sz="2000"/>
              <a:t>Описать воздействие буллинга на психику учащихся</a:t>
            </a:r>
          </a:p>
          <a:p>
            <a:pPr>
              <a:lnSpc>
                <a:spcPct val="80000"/>
              </a:lnSpc>
            </a:pPr>
            <a:r>
              <a:rPr lang="ru-RU" altLang="en-US" sz="2000"/>
              <a:t>Соотнести полученную информацию с готовым продуктом</a:t>
            </a:r>
          </a:p>
          <a:p>
            <a:pPr>
              <a:lnSpc>
                <a:spcPct val="80000"/>
              </a:lnSpc>
            </a:pPr>
            <a:r>
              <a:rPr lang="ru-RU" altLang="en-US" sz="2000"/>
              <a:t>Выявить особенности агрессивного поведения у учащихся </a:t>
            </a:r>
          </a:p>
          <a:p>
            <a:pPr>
              <a:lnSpc>
                <a:spcPct val="80000"/>
              </a:lnSpc>
            </a:pPr>
            <a:r>
              <a:rPr lang="ru-RU" altLang="en-US" sz="2000"/>
              <a:t>Узнать всевозможные игры (тренинги) для сплочения команды в классе: мы выбрали подходящие игры и включили их в список </a:t>
            </a:r>
          </a:p>
          <a:p>
            <a:pPr>
              <a:lnSpc>
                <a:spcPct val="80000"/>
              </a:lnSpc>
            </a:pPr>
            <a:r>
              <a:rPr lang="ru-RU" altLang="en-US" sz="2000"/>
              <a:t>Создать список игр и заданий для классов: мы создали список из шести игр и поиграли в них на классном часу</a:t>
            </a:r>
          </a:p>
          <a:p>
            <a:pPr>
              <a:lnSpc>
                <a:spcPct val="80000"/>
              </a:lnSpc>
            </a:pPr>
            <a:r>
              <a:rPr lang="ru-RU" altLang="en-US" sz="2000"/>
              <a:t>Сопоставить полученную информацию и подготовить выводы </a:t>
            </a:r>
          </a:p>
          <a:p>
            <a:pPr>
              <a:lnSpc>
                <a:spcPct val="80000"/>
              </a:lnSpc>
            </a:pPr>
            <a:endParaRPr lang="ru-RU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>
            <a:extLst>
              <a:ext uri="{FF2B5EF4-FFF2-40B4-BE49-F238E27FC236}">
                <a16:creationId xmlns:a16="http://schemas.microsoft.com/office/drawing/2014/main" id="{CAE79FB3-7E30-430A-AFC6-40FC03465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1338" y="-3375025"/>
            <a:ext cx="18186401" cy="1023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>
            <a:extLst>
              <a:ext uri="{FF2B5EF4-FFF2-40B4-BE49-F238E27FC236}">
                <a16:creationId xmlns:a16="http://schemas.microsoft.com/office/drawing/2014/main" id="{0A27B1F3-E4F9-4C62-B32D-0D5A099A9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413000" y="260350"/>
            <a:ext cx="8229600" cy="1143000"/>
          </a:xfrm>
        </p:spPr>
        <p:txBody>
          <a:bodyPr/>
          <a:lstStyle/>
          <a:p>
            <a:r>
              <a:rPr lang="ru-RU" altLang="en-US"/>
              <a:t>Продукт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3E00A6A-CB94-4431-B67F-897C1E6A6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en-US"/>
              <a:t>   Продуктом нашего проекта будут</a:t>
            </a:r>
            <a:r>
              <a:rPr lang="en-US" altLang="en-US"/>
              <a:t>:</a:t>
            </a:r>
          </a:p>
          <a:p>
            <a:pPr>
              <a:buFontTx/>
              <a:buNone/>
            </a:pPr>
            <a:r>
              <a:rPr lang="ru-RU" altLang="en-US"/>
              <a:t>   Классный час для учащихся по сплочению команды</a:t>
            </a:r>
          </a:p>
          <a:p>
            <a:pPr>
              <a:buFontTx/>
              <a:buNone/>
            </a:pPr>
            <a:r>
              <a:rPr lang="ru-RU" altLang="en-US"/>
              <a:t>   Опрос учащихся 6 классов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>
            <a:extLst>
              <a:ext uri="{FF2B5EF4-FFF2-40B4-BE49-F238E27FC236}">
                <a16:creationId xmlns:a16="http://schemas.microsoft.com/office/drawing/2014/main" id="{4BD27582-B51E-4E3E-94D1-66BBD60ABF23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973138" y="0"/>
            <a:ext cx="10872788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4" name="Rectangle 2">
            <a:extLst>
              <a:ext uri="{FF2B5EF4-FFF2-40B4-BE49-F238E27FC236}">
                <a16:creationId xmlns:a16="http://schemas.microsoft.com/office/drawing/2014/main" id="{3D3E0F9A-6D3A-4A11-BBB9-CE91C254E5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Классный час</a:t>
            </a:r>
          </a:p>
        </p:txBody>
      </p:sp>
      <p:sp>
        <p:nvSpPr>
          <p:cNvPr id="13317" name="AutoShape 5" descr="65 бесплатных примеров фона для презентаций">
            <a:extLst>
              <a:ext uri="{FF2B5EF4-FFF2-40B4-BE49-F238E27FC236}">
                <a16:creationId xmlns:a16="http://schemas.microsoft.com/office/drawing/2014/main" id="{73081531-5E7C-439D-A19D-C96F50F39E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DDCC400A-E496-47CE-B74C-F102ACE4C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0975" y="1773238"/>
            <a:ext cx="8716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973D957F-3089-4382-A724-7DB9D2C3A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84213" y="1557338"/>
            <a:ext cx="10080626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4" name="AutoShape 12">
            <a:extLst>
              <a:ext uri="{FF2B5EF4-FFF2-40B4-BE49-F238E27FC236}">
                <a16:creationId xmlns:a16="http://schemas.microsoft.com/office/drawing/2014/main" id="{A37326CD-84B9-419A-8176-81AB8AE6C1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AutoShape 14">
            <a:extLst>
              <a:ext uri="{FF2B5EF4-FFF2-40B4-BE49-F238E27FC236}">
                <a16:creationId xmlns:a16="http://schemas.microsoft.com/office/drawing/2014/main" id="{FA92E026-5EA3-462F-BB67-8C2075DE0F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AutoShape 16">
            <a:extLst>
              <a:ext uri="{FF2B5EF4-FFF2-40B4-BE49-F238E27FC236}">
                <a16:creationId xmlns:a16="http://schemas.microsoft.com/office/drawing/2014/main" id="{33BE09DD-22D6-4664-A027-165AE50DED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AutoShape 18">
            <a:extLst>
              <a:ext uri="{FF2B5EF4-FFF2-40B4-BE49-F238E27FC236}">
                <a16:creationId xmlns:a16="http://schemas.microsoft.com/office/drawing/2014/main" id="{2715E79A-8CDB-4316-B3F2-AA393FFCFE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AutoShape 20">
            <a:extLst>
              <a:ext uri="{FF2B5EF4-FFF2-40B4-BE49-F238E27FC236}">
                <a16:creationId xmlns:a16="http://schemas.microsoft.com/office/drawing/2014/main" id="{C8704224-6D55-4110-8453-16CE41318C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AutoShape 22">
            <a:extLst>
              <a:ext uri="{FF2B5EF4-FFF2-40B4-BE49-F238E27FC236}">
                <a16:creationId xmlns:a16="http://schemas.microsoft.com/office/drawing/2014/main" id="{67B01900-8F43-4D52-99F0-C34CC330C7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AutoShape 24">
            <a:extLst>
              <a:ext uri="{FF2B5EF4-FFF2-40B4-BE49-F238E27FC236}">
                <a16:creationId xmlns:a16="http://schemas.microsoft.com/office/drawing/2014/main" id="{6A844553-AAEA-459B-9C39-6DE3FFF66F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AutoShape 26">
            <a:extLst>
              <a:ext uri="{FF2B5EF4-FFF2-40B4-BE49-F238E27FC236}">
                <a16:creationId xmlns:a16="http://schemas.microsoft.com/office/drawing/2014/main" id="{1548DBA4-8FB9-4ED4-AE7B-895A0BF258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AutoShape 28">
            <a:extLst>
              <a:ext uri="{FF2B5EF4-FFF2-40B4-BE49-F238E27FC236}">
                <a16:creationId xmlns:a16="http://schemas.microsoft.com/office/drawing/2014/main" id="{0ACE6350-7F3B-459D-9E74-33FE18C926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41" name="Picture 29">
            <a:extLst>
              <a:ext uri="{FF2B5EF4-FFF2-40B4-BE49-F238E27FC236}">
                <a16:creationId xmlns:a16="http://schemas.microsoft.com/office/drawing/2014/main" id="{70B59A97-5ABE-4E52-9BDD-82753A00E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357563"/>
            <a:ext cx="1606550" cy="187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2" name="Picture 30">
            <a:extLst>
              <a:ext uri="{FF2B5EF4-FFF2-40B4-BE49-F238E27FC236}">
                <a16:creationId xmlns:a16="http://schemas.microsoft.com/office/drawing/2014/main" id="{9BEBE009-39F6-4D48-8F12-CEF730E2A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7338"/>
            <a:ext cx="2341562" cy="174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3" name="Picture 31">
            <a:extLst>
              <a:ext uri="{FF2B5EF4-FFF2-40B4-BE49-F238E27FC236}">
                <a16:creationId xmlns:a16="http://schemas.microsoft.com/office/drawing/2014/main" id="{470C3380-7C0A-4CC6-93DD-A8F5168021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241925"/>
            <a:ext cx="2160587" cy="16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4" name="Picture 32">
            <a:extLst>
              <a:ext uri="{FF2B5EF4-FFF2-40B4-BE49-F238E27FC236}">
                <a16:creationId xmlns:a16="http://schemas.microsoft.com/office/drawing/2014/main" id="{2D1D878C-C13F-4FE4-B1F7-1B4A64C1E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7563"/>
            <a:ext cx="2160588" cy="16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45" name="Text Box 33">
            <a:extLst>
              <a:ext uri="{FF2B5EF4-FFF2-40B4-BE49-F238E27FC236}">
                <a16:creationId xmlns:a16="http://schemas.microsoft.com/office/drawing/2014/main" id="{2A1D2A0A-30A0-4F40-A15D-8EEE46C0A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1484313"/>
            <a:ext cx="63007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/>
              <a:t>Мы провели урок по буллингу среди учащихся 7 класса. Сначала мы рассказали что такое травля, какой она может быть, кто участвует в ней и как остановить её. </a:t>
            </a:r>
          </a:p>
        </p:txBody>
      </p:sp>
      <p:sp>
        <p:nvSpPr>
          <p:cNvPr id="13346" name="Text Box 34">
            <a:extLst>
              <a:ext uri="{FF2B5EF4-FFF2-40B4-BE49-F238E27FC236}">
                <a16:creationId xmlns:a16="http://schemas.microsoft.com/office/drawing/2014/main" id="{E30A09AE-0D78-438F-8DEF-9A737BADB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3357563"/>
            <a:ext cx="53641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/>
              <a:t>Чтобы сплотить коллектив, мы поиграли с ребятами.</a:t>
            </a:r>
          </a:p>
        </p:txBody>
      </p:sp>
      <p:sp>
        <p:nvSpPr>
          <p:cNvPr id="13347" name="Text Box 35">
            <a:extLst>
              <a:ext uri="{FF2B5EF4-FFF2-40B4-BE49-F238E27FC236}">
                <a16:creationId xmlns:a16="http://schemas.microsoft.com/office/drawing/2014/main" id="{097EAF8C-4654-4E13-864E-8C0198F20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5300663"/>
            <a:ext cx="72723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/>
              <a:t>В заключении могу сказать, что атмосфера была радостная, все смеялись и всем было интересно.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>
            <a:extLst>
              <a:ext uri="{FF2B5EF4-FFF2-40B4-BE49-F238E27FC236}">
                <a16:creationId xmlns:a16="http://schemas.microsoft.com/office/drawing/2014/main" id="{B0F69C9D-5B15-4BC5-A3A8-BA91A6F41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76600" y="-5572125"/>
            <a:ext cx="22904450" cy="128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>
            <a:extLst>
              <a:ext uri="{FF2B5EF4-FFF2-40B4-BE49-F238E27FC236}">
                <a16:creationId xmlns:a16="http://schemas.microsoft.com/office/drawing/2014/main" id="{B91997E2-DB0A-479F-8C7E-891BBDB9F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Распределение обязанностей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799EB1A-59E6-418C-9354-632C15F5A4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sz="2400"/>
              <a:t>Куранина Евгения</a:t>
            </a:r>
            <a:r>
              <a:rPr lang="en-US" altLang="en-US" sz="2400"/>
              <a:t>:</a:t>
            </a:r>
            <a:r>
              <a:rPr lang="ru-RU" altLang="en-US" sz="2400"/>
              <a:t>изучение информации по теме, организация лекций по теме для учащихся.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ru-RU" altLang="en-US" sz="2400"/>
              <a:t>Анастасия Сударенкова</a:t>
            </a:r>
            <a:r>
              <a:rPr lang="en-US" altLang="en-US" sz="2400"/>
              <a:t>:</a:t>
            </a:r>
            <a:r>
              <a:rPr lang="ru-RU" altLang="en-US" sz="2400"/>
              <a:t>изучение информации по теме.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ru-RU" altLang="en-US" sz="2400"/>
              <a:t>Татьяна Точилина</a:t>
            </a:r>
            <a:r>
              <a:rPr lang="en-US" altLang="en-US" sz="2400"/>
              <a:t>:</a:t>
            </a:r>
            <a:r>
              <a:rPr lang="ru-RU" altLang="en-US" sz="2400"/>
              <a:t>изучение информации по теме, проведение анкетирования среди учащихся.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ru-RU" altLang="en-US" sz="2400"/>
              <a:t>Кононыхин Фёдор</a:t>
            </a:r>
            <a:r>
              <a:rPr lang="en-US" altLang="en-US" sz="2400"/>
              <a:t>:</a:t>
            </a:r>
            <a:r>
              <a:rPr lang="ru-RU" altLang="en-US" sz="2400"/>
              <a:t>проведение анкетирования среди учащихся, составление презентаций для лекций, составление итоговой презентации.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ru-RU" altLang="en-US" sz="2400"/>
              <a:t>София Бурлуцкая</a:t>
            </a:r>
            <a:r>
              <a:rPr lang="en-US" altLang="en-US" sz="2400"/>
              <a:t>:</a:t>
            </a:r>
            <a:r>
              <a:rPr lang="ru-RU" altLang="en-US" sz="2400"/>
              <a:t>составление вопросов для анкетирования среди учащихся, подготовление раздаточного материала для учащихся.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>
            <a:extLst>
              <a:ext uri="{FF2B5EF4-FFF2-40B4-BE49-F238E27FC236}">
                <a16:creationId xmlns:a16="http://schemas.microsoft.com/office/drawing/2014/main" id="{3B48236D-4B98-4AF0-8B26-EB99A8EA1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3363" y="-4851400"/>
            <a:ext cx="22472651" cy="1264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34BF3654-6811-4773-99F8-ED36F422B0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197100" y="260350"/>
            <a:ext cx="8229600" cy="1143000"/>
          </a:xfrm>
        </p:spPr>
        <p:txBody>
          <a:bodyPr/>
          <a:lstStyle/>
          <a:p>
            <a:r>
              <a:rPr lang="ru-RU" altLang="en-US"/>
              <a:t>План работы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6FE81E8-F2C1-473B-8942-59A644201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1.Определить тему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2.Встреча с Консультантом проекта для определения плана работы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3.Выявить проблему проекта, установить цели и задачи, определить продукт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4.Определиться со списком используемых источников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5.Поиск информации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6.Создание электронного портфолио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7.Предзащита проекта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8.Реклама проекта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9.Создание продукта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10.Защита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>
            <a:extLst>
              <a:ext uri="{FF2B5EF4-FFF2-40B4-BE49-F238E27FC236}">
                <a16:creationId xmlns:a16="http://schemas.microsoft.com/office/drawing/2014/main" id="{024EEE94-E376-40CB-819C-2504B1DEE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9263" y="-5572125"/>
            <a:ext cx="23299738" cy="131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>
            <a:extLst>
              <a:ext uri="{FF2B5EF4-FFF2-40B4-BE49-F238E27FC236}">
                <a16:creationId xmlns:a16="http://schemas.microsoft.com/office/drawing/2014/main" id="{A1348A6B-7D33-46FC-8A39-ECF94B225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9324975" cy="1143000"/>
          </a:xfrm>
        </p:spPr>
        <p:txBody>
          <a:bodyPr/>
          <a:lstStyle/>
          <a:p>
            <a:r>
              <a:rPr lang="ru-RU" altLang="en-US" sz="4000"/>
              <a:t>СПИСОК ИСТОЧНИКОВ ИНФОРМАЦИИ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3BC21A7-00E3-4BE2-B1E6-7CA11A98C0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    Т.М.Жекулина </a:t>
            </a:r>
            <a:r>
              <a:rPr lang="en-US" altLang="en-US" sz="2400"/>
              <a:t>“</a:t>
            </a:r>
            <a:r>
              <a:rPr lang="ru-RU" altLang="en-US" sz="2400"/>
              <a:t>Травля в школе. Нарративный подход к работе с проблемой</a:t>
            </a:r>
            <a:r>
              <a:rPr lang="en-US" altLang="en-US" sz="2400"/>
              <a:t>” </a:t>
            </a:r>
            <a:r>
              <a:rPr lang="ru-RU" altLang="en-US" sz="2400"/>
              <a:t>2018 г.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    С.В.Кривцова </a:t>
            </a:r>
            <a:r>
              <a:rPr lang="en-US" altLang="en-US" sz="2400"/>
              <a:t>“</a:t>
            </a:r>
            <a:r>
              <a:rPr lang="ru-RU" altLang="en-US" sz="2400"/>
              <a:t>Буллинг в классе. Как избежать беды</a:t>
            </a:r>
            <a:r>
              <a:rPr lang="en-US" altLang="en-US" sz="2400"/>
              <a:t>?”</a:t>
            </a:r>
            <a:r>
              <a:rPr lang="ru-RU" altLang="en-US" sz="2400"/>
              <a:t> 2018</a:t>
            </a:r>
            <a:r>
              <a:rPr lang="en-US" altLang="en-US" sz="2400"/>
              <a:t> </a:t>
            </a:r>
            <a:r>
              <a:rPr lang="ru-RU" altLang="en-US" sz="2400"/>
              <a:t>г.</a:t>
            </a:r>
            <a:endParaRPr lang="en-US" alt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    Наталья Цымбаленко </a:t>
            </a:r>
            <a:r>
              <a:rPr lang="en-US" altLang="en-US" sz="2400"/>
              <a:t>“</a:t>
            </a:r>
            <a:r>
              <a:rPr lang="ru-RU" altLang="en-US" sz="2400"/>
              <a:t>Буллинг. Как остановить травлю ребёнка</a:t>
            </a:r>
            <a:r>
              <a:rPr lang="en-US" altLang="en-US" sz="2400"/>
              <a:t>” </a:t>
            </a:r>
            <a:r>
              <a:rPr lang="ru-RU" altLang="en-US" sz="2400"/>
              <a:t>2019 г.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    </a:t>
            </a:r>
            <a:r>
              <a:rPr lang="en-US" altLang="en-US" sz="2400">
                <a:hlinkClick r:id="rId3"/>
              </a:rPr>
              <a:t>www</a:t>
            </a:r>
            <a:r>
              <a:rPr lang="ru-RU" altLang="en-US" sz="2400">
                <a:hlinkClick r:id="rId3"/>
              </a:rPr>
              <a:t>.</a:t>
            </a:r>
            <a:r>
              <a:rPr lang="en-US" altLang="en-US" sz="2400">
                <a:hlinkClick r:id="rId3"/>
              </a:rPr>
              <a:t>psychologist</a:t>
            </a:r>
            <a:r>
              <a:rPr lang="ru-RU" altLang="en-US" sz="2400">
                <a:hlinkClick r:id="rId3"/>
              </a:rPr>
              <a:t>.</a:t>
            </a:r>
            <a:r>
              <a:rPr lang="en-US" altLang="en-US" sz="2400">
                <a:hlinkClick r:id="rId3"/>
              </a:rPr>
              <a:t>tips</a:t>
            </a:r>
            <a:r>
              <a:rPr lang="en-US" altLang="en-US" sz="2400"/>
              <a:t>     (</a:t>
            </a:r>
            <a:r>
              <a:rPr lang="ru-RU" altLang="en-US" sz="2400"/>
              <a:t>Сайт с советами психологов</a:t>
            </a:r>
            <a:r>
              <a:rPr lang="en-US" altLang="en-US" sz="2400"/>
              <a:t>)</a:t>
            </a:r>
            <a:endParaRPr lang="ru-RU" alt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    </a:t>
            </a:r>
            <a:r>
              <a:rPr lang="en-US" altLang="en-US" sz="2400">
                <a:hlinkClick r:id="rId4"/>
              </a:rPr>
              <a:t>www</a:t>
            </a:r>
            <a:r>
              <a:rPr lang="ru-RU" altLang="en-US" sz="2400">
                <a:hlinkClick r:id="rId4"/>
              </a:rPr>
              <a:t>.</a:t>
            </a:r>
            <a:r>
              <a:rPr lang="en-US" altLang="en-US" sz="2400">
                <a:hlinkClick r:id="rId4"/>
              </a:rPr>
              <a:t>psihomed</a:t>
            </a:r>
            <a:r>
              <a:rPr lang="ru-RU" altLang="en-US" sz="2400">
                <a:hlinkClick r:id="rId4"/>
              </a:rPr>
              <a:t>.</a:t>
            </a:r>
            <a:r>
              <a:rPr lang="en-US" altLang="en-US" sz="2400">
                <a:hlinkClick r:id="rId4"/>
              </a:rPr>
              <a:t>com</a:t>
            </a:r>
            <a:r>
              <a:rPr lang="ru-RU" altLang="en-US" sz="2400"/>
              <a:t>        </a:t>
            </a:r>
            <a:r>
              <a:rPr lang="en-US" altLang="en-US" sz="2400"/>
              <a:t>(</a:t>
            </a:r>
            <a:r>
              <a:rPr lang="ru-RU" altLang="en-US" sz="2400"/>
              <a:t>Сайт с различными лекциями о психических расстройствах</a:t>
            </a:r>
            <a:r>
              <a:rPr lang="en-US" altLang="en-US" sz="2400"/>
              <a:t>)</a:t>
            </a:r>
            <a:endParaRPr lang="ru-RU" alt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    </a:t>
            </a:r>
            <a:r>
              <a:rPr lang="en-US" altLang="en-US" sz="2400">
                <a:hlinkClick r:id="rId5"/>
              </a:rPr>
              <a:t>www.psy-journal.hse.ru</a:t>
            </a:r>
            <a:r>
              <a:rPr lang="en-US" altLang="en-US" sz="2400"/>
              <a:t>   (</a:t>
            </a:r>
            <a:r>
              <a:rPr lang="ru-RU" altLang="en-US" sz="2400"/>
              <a:t>Сайт-журнал о психологии</a:t>
            </a:r>
            <a:r>
              <a:rPr lang="en-US" altLang="en-US" sz="240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419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Буллинг</vt:lpstr>
      <vt:lpstr>Почему была выбрана данная тема?</vt:lpstr>
      <vt:lpstr>Цель</vt:lpstr>
      <vt:lpstr>Задачи</vt:lpstr>
      <vt:lpstr>Продукт</vt:lpstr>
      <vt:lpstr>Классный час</vt:lpstr>
      <vt:lpstr>Распределение обязанностей</vt:lpstr>
      <vt:lpstr>План работы</vt:lpstr>
      <vt:lpstr>СПИСОК ИСТОЧНИКОВ ИНФОРМАЦИИ</vt:lpstr>
      <vt:lpstr>Проблема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буллинг</dc:title>
  <dc:creator>Сергей</dc:creator>
  <cp:lastModifiedBy>Федор К.</cp:lastModifiedBy>
  <cp:revision>14</cp:revision>
  <dcterms:created xsi:type="dcterms:W3CDTF">2020-10-15T19:49:40Z</dcterms:created>
  <dcterms:modified xsi:type="dcterms:W3CDTF">2021-02-08T09:21:47Z</dcterms:modified>
</cp:coreProperties>
</file>