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rimo" panose="020B0604020202020204" pitchFamily="34" charset="0"/>
      <p:regular r:id="rId7"/>
    </p:embeddedFont>
    <p:embeddedFont>
      <p:font typeface="Arimo Bold" panose="020B0704020202020204" pitchFamily="34" charset="0"/>
      <p:regular r:id="rId8"/>
    </p:embeddedFont>
    <p:embeddedFont>
      <p:font typeface="Arimo Bold Italics" panose="020B0704020202090204" pitchFamily="34" charset="0"/>
      <p:regular r:id="rId9"/>
    </p:embeddedFont>
    <p:embeddedFont>
      <p:font typeface="Arimo Italics" panose="020B0604020202090204" pitchFamily="34" charset="0"/>
      <p:regular r:id="rId10"/>
    </p:embeddedFont>
    <p:embeddedFont>
      <p:font typeface="Comic Relief" panose="030F0702030302020204"/>
      <p:regular r:id="rId11"/>
    </p:embeddedFont>
    <p:embeddedFont>
      <p:font typeface="Open Sans Light" panose="020B0306030504020204" pitchFamily="34" charset="0"/>
      <p:regular r:id="rId12"/>
    </p:embeddedFont>
    <p:embeddedFont>
      <p:font typeface="Open Sans Light Bold" panose="020B0806030504020204" pitchFamily="34" charset="0"/>
      <p:regular r:id="rId13"/>
    </p:embeddedFont>
    <p:embeddedFont>
      <p:font typeface="Open Sans Light Bold Italics" panose="020B0806030504020204" pitchFamily="34" charset="0"/>
      <p:regular r:id="rId14"/>
    </p:embeddedFont>
    <p:embeddedFont>
      <p:font typeface="Open Sans Light Italics" panose="020B0306030504020204" pitchFamily="34" charset="0"/>
      <p:regular r:id="rId15"/>
    </p:embeddedFont>
    <p:embeddedFont>
      <p:font typeface="Poppins Bold" panose="02000000000000000000"/>
      <p:regular r:id="rId16"/>
    </p:embeddedFont>
    <p:embeddedFont>
      <p:font typeface="Poppins Light" panose="02000000000000000000"/>
      <p:regular r:id="rId17"/>
    </p:embeddedFont>
    <p:embeddedFont>
      <p:font typeface="Poppins Light Bold" panose="02000000000000000000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8716991">
            <a:off x="-1363223" y="34680"/>
            <a:ext cx="4783846" cy="2520197"/>
            <a:chOff x="0" y="0"/>
            <a:chExt cx="1610360" cy="848360"/>
          </a:xfrm>
        </p:grpSpPr>
        <p:sp>
          <p:nvSpPr>
            <p:cNvPr id="3" name="Freeform 3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DB137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34211" y="1028700"/>
            <a:ext cx="2845364" cy="1498977"/>
            <a:chOff x="0" y="0"/>
            <a:chExt cx="1610360" cy="848360"/>
          </a:xfrm>
        </p:grpSpPr>
        <p:sp>
          <p:nvSpPr>
            <p:cNvPr id="5" name="Freeform 5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E95538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8343148">
            <a:off x="14867377" y="-231398"/>
            <a:ext cx="4783846" cy="2520197"/>
            <a:chOff x="0" y="0"/>
            <a:chExt cx="1610360" cy="848360"/>
          </a:xfrm>
        </p:grpSpPr>
        <p:sp>
          <p:nvSpPr>
            <p:cNvPr id="7" name="Freeform 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DB137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038510" y="8703391"/>
            <a:ext cx="3898098" cy="2053572"/>
            <a:chOff x="0" y="0"/>
            <a:chExt cx="1610360" cy="848360"/>
          </a:xfrm>
        </p:grpSpPr>
        <p:sp>
          <p:nvSpPr>
            <p:cNvPr id="9" name="Freeform 9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E95538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3139095" y="1817217"/>
            <a:ext cx="12009810" cy="6757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1999" spc="-119">
                <a:solidFill>
                  <a:srgbClr val="5C21B5"/>
                </a:solidFill>
                <a:latin typeface="Comic Relief"/>
              </a:rPr>
              <a:t>Учитель профессия, Мужская или Женская?</a:t>
            </a:r>
          </a:p>
        </p:txBody>
      </p:sp>
      <p:sp>
        <p:nvSpPr>
          <p:cNvPr id="11" name="TextBox 11"/>
          <p:cNvSpPr txBox="1"/>
          <p:nvPr/>
        </p:nvSpPr>
        <p:spPr>
          <a:xfrm rot="5400000">
            <a:off x="12665592" y="5009856"/>
            <a:ext cx="6925202" cy="461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FDF8F4"/>
                </a:solidFill>
                <a:latin typeface="Poppins Light"/>
              </a:rPr>
              <a:t>Презинтацию подготовили 6 классы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1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279229" y="1028700"/>
            <a:ext cx="3589394" cy="1890943"/>
            <a:chOff x="0" y="0"/>
            <a:chExt cx="1610360" cy="848360"/>
          </a:xfrm>
        </p:grpSpPr>
        <p:sp>
          <p:nvSpPr>
            <p:cNvPr id="3" name="Freeform 3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E9553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33606"/>
          <a:stretch>
            <a:fillRect/>
          </a:stretch>
        </p:blipFill>
        <p:spPr>
          <a:xfrm>
            <a:off x="-4730737" y="0"/>
            <a:ext cx="10232005" cy="10287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708220" y="1095375"/>
            <a:ext cx="7944559" cy="226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FDF8F4"/>
                </a:solidFill>
                <a:latin typeface="Comic Relief"/>
              </a:rPr>
              <a:t>Так чья же эта профессия?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708220" y="4167315"/>
            <a:ext cx="7944559" cy="5090986"/>
            <a:chOff x="0" y="19050"/>
            <a:chExt cx="10592745" cy="6787981"/>
          </a:xfrm>
        </p:grpSpPr>
        <p:sp>
          <p:nvSpPr>
            <p:cNvPr id="7" name="TextBox 7"/>
            <p:cNvSpPr txBox="1"/>
            <p:nvPr/>
          </p:nvSpPr>
          <p:spPr>
            <a:xfrm>
              <a:off x="0" y="19050"/>
              <a:ext cx="10592745" cy="584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77013"/>
              <a:ext cx="10592745" cy="2872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200" dirty="0">
                  <a:solidFill>
                    <a:srgbClr val="FDF8F4"/>
                  </a:solidFill>
                  <a:latin typeface="Poppins Light"/>
                </a:rPr>
                <a:t>Мы думаем мало кто задовался таким вопросом, но всё-таки чья эта профессия? Рассмотрим несколь стран и узнаем </a:t>
              </a:r>
              <a:r>
                <a:rPr lang="ru-RU" sz="3200" dirty="0">
                  <a:solidFill>
                    <a:srgbClr val="FDF8F4"/>
                  </a:solidFill>
                  <a:latin typeface="Poppins Light"/>
                </a:rPr>
                <a:t>что</a:t>
              </a:r>
              <a:r>
                <a:rPr lang="en-US" sz="3200" dirty="0">
                  <a:solidFill>
                    <a:srgbClr val="FDF8F4"/>
                  </a:solidFill>
                  <a:latin typeface="Poppins Light"/>
                </a:rPr>
                <a:t> же там думают по этому же вопросу.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500440"/>
              <a:ext cx="10592745" cy="584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267929"/>
              <a:ext cx="10592745" cy="539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5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343148">
            <a:off x="15228107" y="-231398"/>
            <a:ext cx="4783846" cy="2520197"/>
            <a:chOff x="0" y="0"/>
            <a:chExt cx="1610360" cy="848360"/>
          </a:xfrm>
        </p:grpSpPr>
        <p:sp>
          <p:nvSpPr>
            <p:cNvPr id="3" name="Freeform 3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DB137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361202" y="8703391"/>
            <a:ext cx="3898098" cy="2053572"/>
            <a:chOff x="0" y="0"/>
            <a:chExt cx="1610360" cy="848360"/>
          </a:xfrm>
        </p:grpSpPr>
        <p:sp>
          <p:nvSpPr>
            <p:cNvPr id="5" name="Freeform 5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E9553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33226"/>
          <a:stretch>
            <a:fillRect/>
          </a:stretch>
        </p:blipFill>
        <p:spPr>
          <a:xfrm>
            <a:off x="-4836111" y="0"/>
            <a:ext cx="10300209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5400000">
            <a:off x="13485067" y="4237500"/>
            <a:ext cx="5276725" cy="358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solidFill>
                  <a:srgbClr val="FDF8F4"/>
                </a:solidFill>
                <a:latin typeface="Poppins Light"/>
              </a:rPr>
              <a:t>Real Estate Listing | January 2020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679298" y="7949490"/>
            <a:ext cx="888264" cy="753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>
                <a:solidFill>
                  <a:srgbClr val="FDF8F4"/>
                </a:solidFill>
                <a:latin typeface="Poppins Bold"/>
              </a:rPr>
              <a:t>08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076285" y="1778189"/>
            <a:ext cx="4581479" cy="3167968"/>
            <a:chOff x="0" y="0"/>
            <a:chExt cx="6108638" cy="422395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3694380"/>
              <a:ext cx="6108638" cy="5295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49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6108638" cy="326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8000">
                  <a:solidFill>
                    <a:srgbClr val="5C21B5"/>
                  </a:solidFill>
                  <a:latin typeface="Comic Relief Bold"/>
                </a:rPr>
                <a:t>Немного истории 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076285" y="5163066"/>
            <a:ext cx="7944559" cy="4567111"/>
            <a:chOff x="0" y="19050"/>
            <a:chExt cx="10592745" cy="6089481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9050"/>
              <a:ext cx="10592745" cy="584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77013"/>
              <a:ext cx="10592745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200" dirty="0">
                  <a:solidFill>
                    <a:srgbClr val="5C21B5"/>
                  </a:solidFill>
                  <a:latin typeface="Poppins Light"/>
                </a:rPr>
                <a:t>Как не странно </a:t>
              </a:r>
              <a:r>
                <a:rPr lang="ru-RU" sz="3200" dirty="0">
                  <a:solidFill>
                    <a:srgbClr val="5C21B5"/>
                  </a:solidFill>
                  <a:latin typeface="Poppins Light"/>
                </a:rPr>
                <a:t>,</a:t>
              </a:r>
              <a:r>
                <a:rPr lang="en-US" sz="3200" dirty="0">
                  <a:solidFill>
                    <a:srgbClr val="5C21B5"/>
                  </a:solidFill>
                  <a:latin typeface="Poppins Light"/>
                </a:rPr>
                <a:t>но когда только появлялись школы </a:t>
              </a:r>
              <a:r>
                <a:rPr lang="ru-RU" sz="3200">
                  <a:solidFill>
                    <a:srgbClr val="5C21B5"/>
                  </a:solidFill>
                  <a:latin typeface="Poppins Light"/>
                </a:rPr>
                <a:t>,</a:t>
              </a:r>
              <a:r>
                <a:rPr lang="en-US" sz="3200">
                  <a:solidFill>
                    <a:srgbClr val="5C21B5"/>
                  </a:solidFill>
                  <a:latin typeface="Poppins Light"/>
                </a:rPr>
                <a:t>учителей </a:t>
              </a:r>
              <a:r>
                <a:rPr lang="en-US" sz="3200" dirty="0">
                  <a:solidFill>
                    <a:srgbClr val="5C21B5"/>
                  </a:solidFill>
                  <a:latin typeface="Poppins Light"/>
                </a:rPr>
                <a:t>женщин практически не было. Были в</a:t>
              </a:r>
              <a:r>
                <a:rPr lang="ru-RU" sz="3200" dirty="0">
                  <a:solidFill>
                    <a:srgbClr val="5C21B5"/>
                  </a:solidFill>
                  <a:latin typeface="Poppins Light"/>
                </a:rPr>
                <a:t> о</a:t>
              </a:r>
              <a:r>
                <a:rPr lang="en-US" sz="3200" dirty="0">
                  <a:solidFill>
                    <a:srgbClr val="5C21B5"/>
                  </a:solidFill>
                  <a:latin typeface="Poppins Light"/>
                </a:rPr>
                <a:t>сновном только мужчины. 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4801940"/>
              <a:ext cx="10592745" cy="584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endParaRPr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5569429"/>
              <a:ext cx="10592745" cy="539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5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8716991">
            <a:off x="-1363223" y="34680"/>
            <a:ext cx="4783846" cy="2520197"/>
            <a:chOff x="0" y="0"/>
            <a:chExt cx="1610360" cy="848360"/>
          </a:xfrm>
        </p:grpSpPr>
        <p:sp>
          <p:nvSpPr>
            <p:cNvPr id="3" name="Freeform 3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E95538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51392" y="8703391"/>
            <a:ext cx="3898098" cy="2053572"/>
            <a:chOff x="0" y="0"/>
            <a:chExt cx="1610360" cy="848360"/>
          </a:xfrm>
        </p:grpSpPr>
        <p:sp>
          <p:nvSpPr>
            <p:cNvPr id="5" name="Freeform 5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DB137"/>
            </a:solidFill>
          </p:spPr>
        </p:sp>
      </p:grpSp>
      <p:sp>
        <p:nvSpPr>
          <p:cNvPr id="6" name="TextBox 6"/>
          <p:cNvSpPr txBox="1"/>
          <p:nvPr/>
        </p:nvSpPr>
        <p:spPr>
          <a:xfrm rot="5400000">
            <a:off x="-473792" y="4237500"/>
            <a:ext cx="5276725" cy="358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solidFill>
                  <a:srgbClr val="FDF8F4"/>
                </a:solidFill>
                <a:latin typeface="Poppins Light"/>
              </a:rPr>
              <a:t>Real Estate Listing | January 2020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52453" y="7949490"/>
            <a:ext cx="824236" cy="753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>
                <a:solidFill>
                  <a:srgbClr val="FDF8F4"/>
                </a:solidFill>
                <a:latin typeface="Poppins Bold"/>
              </a:rPr>
              <a:t>13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164570" y="2424368"/>
            <a:ext cx="7357093" cy="5438263"/>
            <a:chOff x="0" y="0"/>
            <a:chExt cx="9809457" cy="7251018"/>
          </a:xfrm>
        </p:grpSpPr>
        <p:sp>
          <p:nvSpPr>
            <p:cNvPr id="9" name="TextBox 9"/>
            <p:cNvSpPr txBox="1"/>
            <p:nvPr/>
          </p:nvSpPr>
          <p:spPr>
            <a:xfrm>
              <a:off x="0" y="66675"/>
              <a:ext cx="9809457" cy="4526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n-US" sz="8000">
                  <a:solidFill>
                    <a:srgbClr val="5C21B5"/>
                  </a:solidFill>
                  <a:latin typeface="Comic Relief"/>
                </a:rPr>
                <a:t>Как же сейчас обстоят дела во всём мире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168580"/>
              <a:ext cx="9809457" cy="1082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49"/>
                </a:lnSpc>
              </a:pPr>
              <a:r>
                <a:rPr lang="en-US" sz="2499">
                  <a:solidFill>
                    <a:srgbClr val="5C21B5"/>
                  </a:solidFill>
                  <a:latin typeface="Poppins Light"/>
                </a:rPr>
                <a:t>Это не полный список стран.</a:t>
              </a:r>
            </a:p>
            <a:p>
              <a:pPr>
                <a:lnSpc>
                  <a:spcPts val="3249"/>
                </a:lnSpc>
              </a:pPr>
              <a:r>
                <a:rPr lang="en-US" sz="2499">
                  <a:solidFill>
                    <a:srgbClr val="5C21B5"/>
                  </a:solidFill>
                  <a:latin typeface="Poppins Light"/>
                </a:rPr>
                <a:t>(Синий-мужчины, красный-женщины)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063708"/>
              <a:ext cx="9809457" cy="6533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60"/>
                </a:lnSpc>
              </a:pPr>
              <a:r>
                <a:rPr lang="en-US" sz="3300">
                  <a:solidFill>
                    <a:srgbClr val="5C21B5"/>
                  </a:solidFill>
                  <a:latin typeface="Poppins Light Bold"/>
                </a:rPr>
                <a:t> 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44000" y="733725"/>
            <a:ext cx="8468767" cy="9553275"/>
            <a:chOff x="0" y="0"/>
            <a:chExt cx="11291689" cy="12737700"/>
          </a:xfrm>
        </p:grpSpPr>
        <p:sp>
          <p:nvSpPr>
            <p:cNvPr id="13" name="TextBox 13"/>
            <p:cNvSpPr txBox="1"/>
            <p:nvPr/>
          </p:nvSpPr>
          <p:spPr>
            <a:xfrm rot="-2700000">
              <a:off x="575600" y="11163413"/>
              <a:ext cx="132080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Россия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 rot="-2700000">
              <a:off x="1683907" y="11180742"/>
              <a:ext cx="1369814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Италия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 rot="-2700000">
              <a:off x="2447871" y="11340703"/>
              <a:ext cx="1822252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Франция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 rot="-2700000">
              <a:off x="3763158" y="11272299"/>
              <a:ext cx="1628775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Америка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 rot="-2700000">
              <a:off x="5084711" y="11201299"/>
              <a:ext cx="1427956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Япония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 rot="-2700000">
              <a:off x="5861378" y="11355998"/>
              <a:ext cx="1865511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Германия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 rot="-2700000">
              <a:off x="7650751" y="11091220"/>
              <a:ext cx="1116608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Китай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 rot="-2700000">
              <a:off x="8343238" y="11280788"/>
              <a:ext cx="1652786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Испания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 rot="-2700000">
              <a:off x="8971362" y="11497016"/>
              <a:ext cx="226437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Швейцария</a:t>
              </a:r>
            </a:p>
          </p:txBody>
        </p:sp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1004689" y="238760"/>
              <a:ext cx="10287000" cy="10287000"/>
              <a:chOff x="0" y="0"/>
              <a:chExt cx="10287000" cy="10287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0" y="256540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0" y="51371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0" y="770890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0" y="-38100"/>
              <a:ext cx="801489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100 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231973" y="2533650"/>
              <a:ext cx="569516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75 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31973" y="5105400"/>
              <a:ext cx="569516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50 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231973" y="7677150"/>
              <a:ext cx="569516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25 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463947" y="10248900"/>
              <a:ext cx="337542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0 </a:t>
              </a:r>
            </a:p>
          </p:txBody>
        </p:sp>
        <p:grpSp>
          <p:nvGrpSpPr>
            <p:cNvPr id="33" name="Group 33"/>
            <p:cNvGrpSpPr>
              <a:grpSpLocks noChangeAspect="1"/>
            </p:cNvGrpSpPr>
            <p:nvPr/>
          </p:nvGrpSpPr>
          <p:grpSpPr>
            <a:xfrm>
              <a:off x="1004689" y="238760"/>
              <a:ext cx="10287000" cy="10287000"/>
              <a:chOff x="0" y="0"/>
              <a:chExt cx="10287000" cy="102870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-6350"/>
                <a:ext cx="1085850" cy="10293350"/>
              </a:xfrm>
              <a:custGeom>
                <a:avLst/>
                <a:gdLst/>
                <a:ahLst/>
                <a:cxnLst/>
                <a:rect l="l" t="t" r="r" b="b"/>
                <a:pathLst>
                  <a:path w="1085850" h="10293350">
                    <a:moveTo>
                      <a:pt x="0" y="10293350"/>
                    </a:moveTo>
                    <a:lnTo>
                      <a:pt x="0" y="86868"/>
                    </a:lnTo>
                    <a:cubicBezTo>
                      <a:pt x="0" y="38892"/>
                      <a:pt x="38892" y="0"/>
                      <a:pt x="86868" y="0"/>
                    </a:cubicBezTo>
                    <a:lnTo>
                      <a:pt x="998982" y="0"/>
                    </a:lnTo>
                    <a:cubicBezTo>
                      <a:pt x="1046958" y="0"/>
                      <a:pt x="1085850" y="38892"/>
                      <a:pt x="1085850" y="86868"/>
                    </a:cubicBezTo>
                    <a:lnTo>
                      <a:pt x="1085850" y="10293350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1150144" y="-6350"/>
                <a:ext cx="1085850" cy="10293350"/>
              </a:xfrm>
              <a:custGeom>
                <a:avLst/>
                <a:gdLst/>
                <a:ahLst/>
                <a:cxnLst/>
                <a:rect l="l" t="t" r="r" b="b"/>
                <a:pathLst>
                  <a:path w="1085850" h="10293350">
                    <a:moveTo>
                      <a:pt x="0" y="10293350"/>
                    </a:moveTo>
                    <a:lnTo>
                      <a:pt x="0" y="86868"/>
                    </a:lnTo>
                    <a:cubicBezTo>
                      <a:pt x="0" y="38892"/>
                      <a:pt x="38892" y="0"/>
                      <a:pt x="86868" y="0"/>
                    </a:cubicBezTo>
                    <a:lnTo>
                      <a:pt x="998982" y="0"/>
                    </a:lnTo>
                    <a:cubicBezTo>
                      <a:pt x="1046958" y="0"/>
                      <a:pt x="1085850" y="38892"/>
                      <a:pt x="1085850" y="86868"/>
                    </a:cubicBezTo>
                    <a:lnTo>
                      <a:pt x="1085850" y="10293350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2300288" y="-6350"/>
                <a:ext cx="1085850" cy="10293350"/>
              </a:xfrm>
              <a:custGeom>
                <a:avLst/>
                <a:gdLst/>
                <a:ahLst/>
                <a:cxnLst/>
                <a:rect l="l" t="t" r="r" b="b"/>
                <a:pathLst>
                  <a:path w="1085850" h="10293350">
                    <a:moveTo>
                      <a:pt x="0" y="10293350"/>
                    </a:moveTo>
                    <a:lnTo>
                      <a:pt x="0" y="86868"/>
                    </a:lnTo>
                    <a:cubicBezTo>
                      <a:pt x="0" y="38892"/>
                      <a:pt x="38892" y="0"/>
                      <a:pt x="86867" y="0"/>
                    </a:cubicBezTo>
                    <a:lnTo>
                      <a:pt x="998982" y="0"/>
                    </a:lnTo>
                    <a:cubicBezTo>
                      <a:pt x="1046957" y="0"/>
                      <a:pt x="1085850" y="38892"/>
                      <a:pt x="1085850" y="86868"/>
                    </a:cubicBezTo>
                    <a:lnTo>
                      <a:pt x="1085850" y="10293350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3450431" y="-6350"/>
                <a:ext cx="1085850" cy="10293350"/>
              </a:xfrm>
              <a:custGeom>
                <a:avLst/>
                <a:gdLst/>
                <a:ahLst/>
                <a:cxnLst/>
                <a:rect l="l" t="t" r="r" b="b"/>
                <a:pathLst>
                  <a:path w="1085850" h="10293350">
                    <a:moveTo>
                      <a:pt x="0" y="10293350"/>
                    </a:moveTo>
                    <a:lnTo>
                      <a:pt x="0" y="86868"/>
                    </a:lnTo>
                    <a:cubicBezTo>
                      <a:pt x="0" y="38892"/>
                      <a:pt x="38892" y="0"/>
                      <a:pt x="86868" y="0"/>
                    </a:cubicBezTo>
                    <a:lnTo>
                      <a:pt x="998982" y="0"/>
                    </a:lnTo>
                    <a:cubicBezTo>
                      <a:pt x="1046958" y="0"/>
                      <a:pt x="1085850" y="38892"/>
                      <a:pt x="1085850" y="86868"/>
                    </a:cubicBezTo>
                    <a:lnTo>
                      <a:pt x="1085850" y="10293350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4600575" y="-6350"/>
                <a:ext cx="1085850" cy="10293350"/>
              </a:xfrm>
              <a:custGeom>
                <a:avLst/>
                <a:gdLst/>
                <a:ahLst/>
                <a:cxnLst/>
                <a:rect l="l" t="t" r="r" b="b"/>
                <a:pathLst>
                  <a:path w="1085850" h="10293350">
                    <a:moveTo>
                      <a:pt x="0" y="10293350"/>
                    </a:moveTo>
                    <a:lnTo>
                      <a:pt x="0" y="86868"/>
                    </a:lnTo>
                    <a:cubicBezTo>
                      <a:pt x="0" y="38892"/>
                      <a:pt x="38892" y="0"/>
                      <a:pt x="86868" y="0"/>
                    </a:cubicBezTo>
                    <a:lnTo>
                      <a:pt x="998982" y="0"/>
                    </a:lnTo>
                    <a:cubicBezTo>
                      <a:pt x="1046958" y="0"/>
                      <a:pt x="1085850" y="38892"/>
                      <a:pt x="1085850" y="86868"/>
                    </a:cubicBezTo>
                    <a:lnTo>
                      <a:pt x="1085850" y="10293350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5750719" y="-6350"/>
                <a:ext cx="1085850" cy="10293350"/>
              </a:xfrm>
              <a:custGeom>
                <a:avLst/>
                <a:gdLst/>
                <a:ahLst/>
                <a:cxnLst/>
                <a:rect l="l" t="t" r="r" b="b"/>
                <a:pathLst>
                  <a:path w="1085850" h="10293350">
                    <a:moveTo>
                      <a:pt x="0" y="10293350"/>
                    </a:moveTo>
                    <a:lnTo>
                      <a:pt x="0" y="86868"/>
                    </a:lnTo>
                    <a:cubicBezTo>
                      <a:pt x="0" y="38892"/>
                      <a:pt x="38892" y="0"/>
                      <a:pt x="86868" y="0"/>
                    </a:cubicBezTo>
                    <a:lnTo>
                      <a:pt x="998981" y="0"/>
                    </a:lnTo>
                    <a:cubicBezTo>
                      <a:pt x="1022020" y="0"/>
                      <a:pt x="1044116" y="9152"/>
                      <a:pt x="1060406" y="25443"/>
                    </a:cubicBezTo>
                    <a:cubicBezTo>
                      <a:pt x="1076698" y="41734"/>
                      <a:pt x="1085850" y="63829"/>
                      <a:pt x="1085850" y="86868"/>
                    </a:cubicBezTo>
                    <a:lnTo>
                      <a:pt x="1085850" y="10293350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6900862" y="-6350"/>
                <a:ext cx="1085850" cy="10293350"/>
              </a:xfrm>
              <a:custGeom>
                <a:avLst/>
                <a:gdLst/>
                <a:ahLst/>
                <a:cxnLst/>
                <a:rect l="l" t="t" r="r" b="b"/>
                <a:pathLst>
                  <a:path w="1085850" h="10293350">
                    <a:moveTo>
                      <a:pt x="0" y="10293350"/>
                    </a:moveTo>
                    <a:lnTo>
                      <a:pt x="0" y="86868"/>
                    </a:lnTo>
                    <a:cubicBezTo>
                      <a:pt x="0" y="63829"/>
                      <a:pt x="9153" y="41734"/>
                      <a:pt x="25444" y="25443"/>
                    </a:cubicBezTo>
                    <a:cubicBezTo>
                      <a:pt x="41734" y="9152"/>
                      <a:pt x="63830" y="0"/>
                      <a:pt x="86869" y="0"/>
                    </a:cubicBezTo>
                    <a:lnTo>
                      <a:pt x="998982" y="0"/>
                    </a:lnTo>
                    <a:cubicBezTo>
                      <a:pt x="1022021" y="0"/>
                      <a:pt x="1044117" y="9152"/>
                      <a:pt x="1060407" y="25443"/>
                    </a:cubicBezTo>
                    <a:cubicBezTo>
                      <a:pt x="1076698" y="41734"/>
                      <a:pt x="1085850" y="63829"/>
                      <a:pt x="1085850" y="86868"/>
                    </a:cubicBezTo>
                    <a:lnTo>
                      <a:pt x="1085850" y="10293350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  <p:sp>
            <p:nvSpPr>
              <p:cNvPr id="41" name="Freeform 41"/>
              <p:cNvSpPr/>
              <p:nvPr/>
            </p:nvSpPr>
            <p:spPr>
              <a:xfrm>
                <a:off x="8051006" y="-6350"/>
                <a:ext cx="1085850" cy="10293350"/>
              </a:xfrm>
              <a:custGeom>
                <a:avLst/>
                <a:gdLst/>
                <a:ahLst/>
                <a:cxnLst/>
                <a:rect l="l" t="t" r="r" b="b"/>
                <a:pathLst>
                  <a:path w="1085850" h="10293350">
                    <a:moveTo>
                      <a:pt x="0" y="10293350"/>
                    </a:moveTo>
                    <a:lnTo>
                      <a:pt x="0" y="86868"/>
                    </a:lnTo>
                    <a:cubicBezTo>
                      <a:pt x="0" y="63829"/>
                      <a:pt x="9152" y="41734"/>
                      <a:pt x="25444" y="25443"/>
                    </a:cubicBezTo>
                    <a:cubicBezTo>
                      <a:pt x="41734" y="9152"/>
                      <a:pt x="63830" y="0"/>
                      <a:pt x="86869" y="0"/>
                    </a:cubicBezTo>
                    <a:lnTo>
                      <a:pt x="998982" y="0"/>
                    </a:lnTo>
                    <a:cubicBezTo>
                      <a:pt x="1022021" y="0"/>
                      <a:pt x="1044116" y="9152"/>
                      <a:pt x="1060407" y="25443"/>
                    </a:cubicBezTo>
                    <a:cubicBezTo>
                      <a:pt x="1076698" y="41734"/>
                      <a:pt x="1085850" y="63829"/>
                      <a:pt x="1085850" y="86868"/>
                    </a:cubicBezTo>
                    <a:lnTo>
                      <a:pt x="1085850" y="10293350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9201150" y="-6350"/>
                <a:ext cx="1085850" cy="10293350"/>
              </a:xfrm>
              <a:custGeom>
                <a:avLst/>
                <a:gdLst/>
                <a:ahLst/>
                <a:cxnLst/>
                <a:rect l="l" t="t" r="r" b="b"/>
                <a:pathLst>
                  <a:path w="1085850" h="10293350">
                    <a:moveTo>
                      <a:pt x="0" y="10293350"/>
                    </a:moveTo>
                    <a:lnTo>
                      <a:pt x="0" y="86868"/>
                    </a:lnTo>
                    <a:cubicBezTo>
                      <a:pt x="0" y="63829"/>
                      <a:pt x="9152" y="41734"/>
                      <a:pt x="25443" y="25443"/>
                    </a:cubicBezTo>
                    <a:cubicBezTo>
                      <a:pt x="41734" y="9152"/>
                      <a:pt x="63829" y="0"/>
                      <a:pt x="86868" y="0"/>
                    </a:cubicBezTo>
                    <a:lnTo>
                      <a:pt x="998982" y="0"/>
                    </a:lnTo>
                    <a:cubicBezTo>
                      <a:pt x="1022021" y="0"/>
                      <a:pt x="1044116" y="9152"/>
                      <a:pt x="1060407" y="25443"/>
                    </a:cubicBezTo>
                    <a:cubicBezTo>
                      <a:pt x="1076698" y="41734"/>
                      <a:pt x="1085850" y="63829"/>
                      <a:pt x="1085850" y="86868"/>
                    </a:cubicBezTo>
                    <a:lnTo>
                      <a:pt x="1085850" y="10293350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  <p:sp>
            <p:nvSpPr>
              <p:cNvPr id="43" name="Freeform 43"/>
              <p:cNvSpPr/>
              <p:nvPr/>
            </p:nvSpPr>
            <p:spPr>
              <a:xfrm>
                <a:off x="0" y="1846453"/>
                <a:ext cx="1085850" cy="8440547"/>
              </a:xfrm>
              <a:custGeom>
                <a:avLst/>
                <a:gdLst/>
                <a:ahLst/>
                <a:cxnLst/>
                <a:rect l="l" t="t" r="r" b="b"/>
                <a:pathLst>
                  <a:path w="1085850" h="8440547">
                    <a:moveTo>
                      <a:pt x="0" y="0"/>
                    </a:moveTo>
                    <a:lnTo>
                      <a:pt x="1085850" y="0"/>
                    </a:lnTo>
                    <a:lnTo>
                      <a:pt x="1085850" y="8440547"/>
                    </a:lnTo>
                    <a:lnTo>
                      <a:pt x="0" y="8440547"/>
                    </a:lnTo>
                    <a:close/>
                  </a:path>
                </a:pathLst>
              </a:custGeom>
              <a:solidFill>
                <a:srgbClr val="E95538"/>
              </a:solidFill>
            </p:spPr>
          </p:sp>
          <p:sp>
            <p:nvSpPr>
              <p:cNvPr id="44" name="Freeform 44"/>
              <p:cNvSpPr/>
              <p:nvPr/>
            </p:nvSpPr>
            <p:spPr>
              <a:xfrm>
                <a:off x="1150144" y="2258187"/>
                <a:ext cx="1085850" cy="8028813"/>
              </a:xfrm>
              <a:custGeom>
                <a:avLst/>
                <a:gdLst/>
                <a:ahLst/>
                <a:cxnLst/>
                <a:rect l="l" t="t" r="r" b="b"/>
                <a:pathLst>
                  <a:path w="1085850" h="8028813">
                    <a:moveTo>
                      <a:pt x="0" y="0"/>
                    </a:moveTo>
                    <a:lnTo>
                      <a:pt x="1085850" y="0"/>
                    </a:lnTo>
                    <a:lnTo>
                      <a:pt x="1085850" y="8028813"/>
                    </a:lnTo>
                    <a:lnTo>
                      <a:pt x="0" y="8028813"/>
                    </a:lnTo>
                    <a:close/>
                  </a:path>
                </a:pathLst>
              </a:custGeom>
              <a:solidFill>
                <a:srgbClr val="E95538"/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2300288" y="3493389"/>
                <a:ext cx="1085850" cy="6793611"/>
              </a:xfrm>
              <a:custGeom>
                <a:avLst/>
                <a:gdLst/>
                <a:ahLst/>
                <a:cxnLst/>
                <a:rect l="l" t="t" r="r" b="b"/>
                <a:pathLst>
                  <a:path w="1085850" h="6793611">
                    <a:moveTo>
                      <a:pt x="0" y="0"/>
                    </a:moveTo>
                    <a:lnTo>
                      <a:pt x="1085850" y="0"/>
                    </a:lnTo>
                    <a:lnTo>
                      <a:pt x="1085850" y="6793611"/>
                    </a:lnTo>
                    <a:lnTo>
                      <a:pt x="0" y="6793611"/>
                    </a:lnTo>
                    <a:close/>
                  </a:path>
                </a:pathLst>
              </a:custGeom>
              <a:solidFill>
                <a:srgbClr val="E95538"/>
              </a:solidFill>
            </p:spPr>
          </p:sp>
          <p:sp>
            <p:nvSpPr>
              <p:cNvPr id="46" name="Freeform 46"/>
              <p:cNvSpPr/>
              <p:nvPr/>
            </p:nvSpPr>
            <p:spPr>
              <a:xfrm>
                <a:off x="3450431" y="3081655"/>
                <a:ext cx="1085850" cy="7205345"/>
              </a:xfrm>
              <a:custGeom>
                <a:avLst/>
                <a:gdLst/>
                <a:ahLst/>
                <a:cxnLst/>
                <a:rect l="l" t="t" r="r" b="b"/>
                <a:pathLst>
                  <a:path w="1085850" h="7205345">
                    <a:moveTo>
                      <a:pt x="0" y="0"/>
                    </a:moveTo>
                    <a:lnTo>
                      <a:pt x="1085850" y="0"/>
                    </a:lnTo>
                    <a:lnTo>
                      <a:pt x="1085850" y="7205345"/>
                    </a:lnTo>
                    <a:lnTo>
                      <a:pt x="0" y="7205345"/>
                    </a:lnTo>
                    <a:close/>
                  </a:path>
                </a:pathLst>
              </a:custGeom>
              <a:solidFill>
                <a:srgbClr val="E95538"/>
              </a:solidFill>
            </p:spPr>
          </p:sp>
          <p:sp>
            <p:nvSpPr>
              <p:cNvPr id="47" name="Freeform 47"/>
              <p:cNvSpPr/>
              <p:nvPr/>
            </p:nvSpPr>
            <p:spPr>
              <a:xfrm>
                <a:off x="4600575" y="5346192"/>
                <a:ext cx="1085850" cy="4940808"/>
              </a:xfrm>
              <a:custGeom>
                <a:avLst/>
                <a:gdLst/>
                <a:ahLst/>
                <a:cxnLst/>
                <a:rect l="l" t="t" r="r" b="b"/>
                <a:pathLst>
                  <a:path w="1085850" h="4940808">
                    <a:moveTo>
                      <a:pt x="0" y="0"/>
                    </a:moveTo>
                    <a:lnTo>
                      <a:pt x="1085850" y="0"/>
                    </a:lnTo>
                    <a:lnTo>
                      <a:pt x="1085850" y="4940808"/>
                    </a:lnTo>
                    <a:lnTo>
                      <a:pt x="0" y="4940808"/>
                    </a:lnTo>
                    <a:close/>
                  </a:path>
                </a:pathLst>
              </a:custGeom>
              <a:solidFill>
                <a:srgbClr val="E95538"/>
              </a:solidFill>
            </p:spPr>
          </p:sp>
          <p:sp>
            <p:nvSpPr>
              <p:cNvPr id="48" name="Freeform 48"/>
              <p:cNvSpPr/>
              <p:nvPr/>
            </p:nvSpPr>
            <p:spPr>
              <a:xfrm>
                <a:off x="5750719" y="3390455"/>
                <a:ext cx="1085850" cy="6896545"/>
              </a:xfrm>
              <a:custGeom>
                <a:avLst/>
                <a:gdLst/>
                <a:ahLst/>
                <a:cxnLst/>
                <a:rect l="l" t="t" r="r" b="b"/>
                <a:pathLst>
                  <a:path w="1085850" h="6896545">
                    <a:moveTo>
                      <a:pt x="0" y="0"/>
                    </a:moveTo>
                    <a:lnTo>
                      <a:pt x="1085850" y="0"/>
                    </a:lnTo>
                    <a:lnTo>
                      <a:pt x="1085850" y="6896545"/>
                    </a:lnTo>
                    <a:lnTo>
                      <a:pt x="0" y="6896545"/>
                    </a:lnTo>
                    <a:close/>
                  </a:path>
                </a:pathLst>
              </a:custGeom>
              <a:solidFill>
                <a:srgbClr val="E95538"/>
              </a:solidFill>
            </p:spPr>
          </p:sp>
          <p:sp>
            <p:nvSpPr>
              <p:cNvPr id="49" name="Freeform 49"/>
              <p:cNvSpPr/>
              <p:nvPr/>
            </p:nvSpPr>
            <p:spPr>
              <a:xfrm>
                <a:off x="6900862" y="4213923"/>
                <a:ext cx="1085850" cy="6073077"/>
              </a:xfrm>
              <a:custGeom>
                <a:avLst/>
                <a:gdLst/>
                <a:ahLst/>
                <a:cxnLst/>
                <a:rect l="l" t="t" r="r" b="b"/>
                <a:pathLst>
                  <a:path w="1085850" h="6073077">
                    <a:moveTo>
                      <a:pt x="0" y="0"/>
                    </a:moveTo>
                    <a:lnTo>
                      <a:pt x="1085850" y="0"/>
                    </a:lnTo>
                    <a:lnTo>
                      <a:pt x="1085850" y="6073077"/>
                    </a:lnTo>
                    <a:lnTo>
                      <a:pt x="0" y="6073077"/>
                    </a:lnTo>
                    <a:close/>
                  </a:path>
                </a:pathLst>
              </a:custGeom>
              <a:solidFill>
                <a:srgbClr val="E95538"/>
              </a:solidFill>
            </p:spPr>
          </p:sp>
          <p:sp>
            <p:nvSpPr>
              <p:cNvPr id="50" name="Freeform 50"/>
              <p:cNvSpPr/>
              <p:nvPr/>
            </p:nvSpPr>
            <p:spPr>
              <a:xfrm>
                <a:off x="8051006" y="3699256"/>
                <a:ext cx="1085850" cy="6587744"/>
              </a:xfrm>
              <a:custGeom>
                <a:avLst/>
                <a:gdLst/>
                <a:ahLst/>
                <a:cxnLst/>
                <a:rect l="l" t="t" r="r" b="b"/>
                <a:pathLst>
                  <a:path w="1085850" h="6587744">
                    <a:moveTo>
                      <a:pt x="0" y="0"/>
                    </a:moveTo>
                    <a:lnTo>
                      <a:pt x="1085850" y="0"/>
                    </a:lnTo>
                    <a:lnTo>
                      <a:pt x="1085850" y="6587744"/>
                    </a:lnTo>
                    <a:lnTo>
                      <a:pt x="0" y="6587744"/>
                    </a:lnTo>
                    <a:close/>
                  </a:path>
                </a:pathLst>
              </a:custGeom>
              <a:solidFill>
                <a:srgbClr val="E95538"/>
              </a:solidFill>
            </p:spPr>
          </p:sp>
          <p:sp>
            <p:nvSpPr>
              <p:cNvPr id="51" name="Freeform 51"/>
              <p:cNvSpPr/>
              <p:nvPr/>
            </p:nvSpPr>
            <p:spPr>
              <a:xfrm>
                <a:off x="9201150" y="2566988"/>
                <a:ext cx="1085850" cy="7720012"/>
              </a:xfrm>
              <a:custGeom>
                <a:avLst/>
                <a:gdLst/>
                <a:ahLst/>
                <a:cxnLst/>
                <a:rect l="l" t="t" r="r" b="b"/>
                <a:pathLst>
                  <a:path w="1085850" h="7720012">
                    <a:moveTo>
                      <a:pt x="0" y="0"/>
                    </a:moveTo>
                    <a:lnTo>
                      <a:pt x="1085850" y="0"/>
                    </a:lnTo>
                    <a:lnTo>
                      <a:pt x="1085850" y="7720012"/>
                    </a:lnTo>
                    <a:lnTo>
                      <a:pt x="0" y="7720012"/>
                    </a:lnTo>
                    <a:close/>
                  </a:path>
                </a:pathLst>
              </a:custGeom>
              <a:solidFill>
                <a:srgbClr val="E95538"/>
              </a:solidFill>
            </p:spPr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1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7822" r="10601" b="3130"/>
          <a:stretch>
            <a:fillRect/>
          </a:stretch>
        </p:blipFill>
        <p:spPr>
          <a:xfrm>
            <a:off x="0" y="0"/>
            <a:ext cx="5957322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6279229" y="7367357"/>
            <a:ext cx="3589394" cy="1890943"/>
            <a:chOff x="0" y="0"/>
            <a:chExt cx="1610360" cy="848360"/>
          </a:xfrm>
        </p:grpSpPr>
        <p:sp>
          <p:nvSpPr>
            <p:cNvPr id="4" name="Freeform 4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E95538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r="26906"/>
          <a:stretch>
            <a:fillRect/>
          </a:stretch>
        </p:blipFill>
        <p:spPr>
          <a:xfrm>
            <a:off x="-5033955" y="0"/>
            <a:ext cx="11278638" cy="1028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359178" y="3969228"/>
            <a:ext cx="7666132" cy="5920975"/>
            <a:chOff x="0" y="0"/>
            <a:chExt cx="10221509" cy="7894633"/>
          </a:xfrm>
        </p:grpSpPr>
        <p:sp>
          <p:nvSpPr>
            <p:cNvPr id="7" name="TextBox 7"/>
            <p:cNvSpPr txBox="1"/>
            <p:nvPr/>
          </p:nvSpPr>
          <p:spPr>
            <a:xfrm>
              <a:off x="0" y="19050"/>
              <a:ext cx="10221509" cy="1137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3000">
                  <a:solidFill>
                    <a:srgbClr val="FDF8F4"/>
                  </a:solidFill>
                  <a:latin typeface="Poppins Bold"/>
                </a:rPr>
                <a:t>Если вас заинтересовал наш проект то Вы можете его поддержать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329874"/>
              <a:ext cx="10221509" cy="2079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endParaRPr/>
            </a:p>
            <a:p>
              <a:pPr>
                <a:lnSpc>
                  <a:spcPts val="4160"/>
                </a:lnSpc>
              </a:pPr>
              <a:r>
                <a:rPr lang="en-US" sz="3200">
                  <a:solidFill>
                    <a:srgbClr val="FDF8F4"/>
                  </a:solidFill>
                  <a:latin typeface="Poppins Bold"/>
                </a:rPr>
                <a:t>Email address</a:t>
              </a:r>
            </a:p>
            <a:p>
              <a:pPr>
                <a:lnSpc>
                  <a:spcPts val="4160"/>
                </a:lnSpc>
              </a:pPr>
              <a:r>
                <a:rPr lang="en-US" sz="3200">
                  <a:solidFill>
                    <a:srgbClr val="FDF8F4"/>
                  </a:solidFill>
                  <a:latin typeface="Poppins Light"/>
                </a:rPr>
                <a:t>projec.teacher@mail.ru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345370"/>
              <a:ext cx="10221509" cy="584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112858"/>
              <a:ext cx="10221509" cy="539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50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588043"/>
              <a:ext cx="10221509" cy="584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endParaRPr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355531"/>
              <a:ext cx="10221509" cy="539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5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359178" y="1114425"/>
            <a:ext cx="7666132" cy="2554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00"/>
              </a:lnSpc>
            </a:pPr>
            <a:r>
              <a:rPr lang="en-US" sz="9000">
                <a:solidFill>
                  <a:srgbClr val="FDF8F4"/>
                </a:solidFill>
                <a:latin typeface="Poppins Bold"/>
              </a:rPr>
              <a:t>Спасибо</a:t>
            </a:r>
          </a:p>
          <a:p>
            <a:pPr>
              <a:lnSpc>
                <a:spcPts val="9900"/>
              </a:lnSpc>
            </a:pPr>
            <a:r>
              <a:rPr lang="en-US" sz="9000">
                <a:solidFill>
                  <a:srgbClr val="FDF8F4"/>
                </a:solidFill>
                <a:latin typeface="Poppins Bold"/>
              </a:rPr>
              <a:t>за просмотр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Commercial properties</dc:title>
  <cp:lastModifiedBy>Александр Е.</cp:lastModifiedBy>
  <cp:revision>4</cp:revision>
  <dcterms:created xsi:type="dcterms:W3CDTF">2006-08-16T00:00:00Z</dcterms:created>
  <dcterms:modified xsi:type="dcterms:W3CDTF">2020-12-10T15:03:00Z</dcterms:modified>
  <dc:identifier>DAEP7NoEvM0</dc:identifier>
</cp:coreProperties>
</file>