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1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28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6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35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99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5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2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2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7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8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1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28EC-88B6-4C1C-A6CA-7D18868B9F5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5C90A-D8D1-473F-94F4-BBDB5889F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00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515" y="2605849"/>
            <a:ext cx="8458969" cy="1646302"/>
          </a:xfrm>
        </p:spPr>
        <p:txBody>
          <a:bodyPr/>
          <a:lstStyle/>
          <a:p>
            <a:pPr algn="ctr"/>
            <a:r>
              <a:rPr lang="ru-RU" sz="6000" dirty="0">
                <a:latin typeface="Calibri" panose="020F0502020204030204" pitchFamily="34" charset="0"/>
                <a:cs typeface="Calibri" panose="020F0502020204030204" pitchFamily="34" charset="0"/>
              </a:rPr>
              <a:t>Что говорят жесты о настроении</a:t>
            </a:r>
          </a:p>
        </p:txBody>
      </p:sp>
    </p:spTree>
    <p:extLst>
      <p:ext uri="{BB962C8B-B14F-4D97-AF65-F5344CB8AC3E}">
        <p14:creationId xmlns:p14="http://schemas.microsoft.com/office/powerpoint/2010/main" val="165746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5571"/>
            <a:ext cx="10263568" cy="5096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Сейчас вам будет показан ряд фотографий с жестами и их значением. Они будут пронумерованы. Возьмите что-то, на чем можно будет записать цифры тех жестов и действий, которые вы используете чаще всего. После того, как вы закончите, напишите еще пару действий и жестов, которые не были показаны, но вы часто их используете. Так же можете приписать те жесты, которые используют ваши знакомые, друзья и одноклассники.</a:t>
            </a:r>
          </a:p>
          <a:p>
            <a:pPr marL="0" indent="0">
              <a:buNone/>
            </a:pPr>
            <a:r>
              <a:rPr lang="ru-RU" sz="2800" dirty="0"/>
              <a:t>После того, как вы выполните это задание, сфотографируйте или пришлите сообщением ваши ответы на номер или почту, которые будут показаны на экране. </a:t>
            </a:r>
          </a:p>
        </p:txBody>
      </p:sp>
    </p:spTree>
    <p:extLst>
      <p:ext uri="{BB962C8B-B14F-4D97-AF65-F5344CB8AC3E}">
        <p14:creationId xmlns:p14="http://schemas.microsoft.com/office/powerpoint/2010/main" val="145082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65C8A1-7A6D-4262-857B-9057C9E5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69" y="2606066"/>
            <a:ext cx="7531001" cy="1645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+7 965 212 40 11</a:t>
            </a:r>
          </a:p>
          <a:p>
            <a:pPr marL="0" indent="0">
              <a:buNone/>
            </a:pPr>
            <a:r>
              <a:rPr lang="en-US" sz="4400" dirty="0"/>
              <a:t>savost.kate1302@gmail.com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3093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187F-8C52-4A4E-8494-4315C762D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988" y="2966568"/>
            <a:ext cx="7766936" cy="92486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151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4787801" cy="4367802"/>
          </a:xfrm>
        </p:spPr>
        <p:txBody>
          <a:bodyPr>
            <a:noAutofit/>
          </a:bodyPr>
          <a:lstStyle/>
          <a:p>
            <a:r>
              <a:rPr lang="ru-RU" sz="2800" dirty="0"/>
              <a:t>Жесты</a:t>
            </a:r>
          </a:p>
          <a:p>
            <a:r>
              <a:rPr lang="ru-RU" sz="2800" dirty="0"/>
              <a:t>Как воспринимать жесты </a:t>
            </a:r>
          </a:p>
          <a:p>
            <a:r>
              <a:rPr lang="ru-RU" sz="2800" dirty="0"/>
              <a:t>Позиции</a:t>
            </a:r>
          </a:p>
          <a:p>
            <a:r>
              <a:rPr lang="ru-RU" sz="2800" dirty="0"/>
              <a:t>Эмоции</a:t>
            </a:r>
          </a:p>
          <a:p>
            <a:r>
              <a:rPr lang="ru-RU" sz="2800" dirty="0"/>
              <a:t>Языки жестов</a:t>
            </a:r>
          </a:p>
          <a:p>
            <a:r>
              <a:rPr lang="ru-RU" sz="2800" dirty="0"/>
              <a:t>Работа с текстом</a:t>
            </a:r>
          </a:p>
          <a:p>
            <a:r>
              <a:rPr lang="ru-RU" sz="2800" dirty="0"/>
              <a:t>Советы</a:t>
            </a:r>
          </a:p>
          <a:p>
            <a:r>
              <a:rPr lang="ru-RU" sz="2800" dirty="0"/>
              <a:t>Опрос</a:t>
            </a:r>
          </a:p>
        </p:txBody>
      </p:sp>
    </p:spTree>
    <p:extLst>
      <p:ext uri="{BB962C8B-B14F-4D97-AF65-F5344CB8AC3E}">
        <p14:creationId xmlns:p14="http://schemas.microsoft.com/office/powerpoint/2010/main" val="190373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Жесты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629C2-8F0A-4540-B47B-ACAFBDBB38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0"/>
          <a:stretch/>
        </p:blipFill>
        <p:spPr bwMode="auto">
          <a:xfrm>
            <a:off x="640584" y="2323592"/>
            <a:ext cx="4335084" cy="37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6675603-DF41-455D-AF71-31F713EAF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180" y="2364789"/>
            <a:ext cx="4993306" cy="3635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Жест</a:t>
            </a: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некоторое действие или движение человеческого тела или его части, имеющее определённое значение или смысл. 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accent1"/>
                </a:solidFill>
              </a:rPr>
              <a:t>Паралингвистика</a:t>
            </a:r>
            <a:r>
              <a:rPr lang="ru-RU" sz="3000" dirty="0"/>
              <a:t> – это наука, изучающая невербальное общение, мимику и жесты.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003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Ситуация при общении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523" y="2341736"/>
            <a:ext cx="4583002" cy="356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Во время разговора с человеком необходимо принимать во внимание ситуацию. Ведь  профессиональные привычки и социальный статус, влияют на жесты, позы и поведение человека.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19973D-8E63-4CE4-B3B7-99222DF9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99444" l="10000" r="90000">
                        <a14:foregroundMark x1="48194" y1="7083" x2="48194" y2="7083"/>
                        <a14:foregroundMark x1="52083" y1="1806" x2="52083" y2="1806"/>
                        <a14:foregroundMark x1="48194" y1="94583" x2="48194" y2="94583"/>
                        <a14:foregroundMark x1="39583" y1="95556" x2="39583" y2="95556"/>
                        <a14:foregroundMark x1="51528" y1="40694" x2="51528" y2="40694"/>
                        <a14:foregroundMark x1="50556" y1="39722" x2="50556" y2="39722"/>
                        <a14:foregroundMark x1="49167" y1="99444" x2="49167" y2="9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1" y="2746849"/>
            <a:ext cx="2211572" cy="22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DEB143F-DD5E-44CC-8DC2-7B876BD5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9" b="99494" l="1313" r="96625">
                        <a14:foregroundMark x1="65750" y1="7464" x2="65750" y2="7464"/>
                        <a14:foregroundMark x1="62125" y1="3542" x2="62125" y2="3542"/>
                        <a14:foregroundMark x1="80438" y1="52309" x2="80438" y2="52309"/>
                        <a14:foregroundMark x1="86875" y1="44972" x2="86875" y2="44972"/>
                        <a14:foregroundMark x1="96625" y1="43707" x2="96625" y2="43707"/>
                        <a14:foregroundMark x1="75000" y1="56736" x2="75000" y2="56736"/>
                        <a14:foregroundMark x1="70625" y1="61670" x2="70625" y2="61670"/>
                        <a14:foregroundMark x1="64688" y1="62998" x2="64688" y2="62998"/>
                        <a14:foregroundMark x1="59313" y1="62998" x2="59313" y2="62998"/>
                        <a14:foregroundMark x1="10063" y1="32195" x2="10063" y2="32195"/>
                        <a14:foregroundMark x1="5688" y1="58824" x2="5688" y2="58824"/>
                        <a14:foregroundMark x1="2313" y1="82796" x2="2313" y2="82796"/>
                        <a14:foregroundMark x1="22688" y1="95066" x2="22688" y2="95066"/>
                        <a14:foregroundMark x1="34000" y1="99494" x2="34000" y2="99494"/>
                        <a14:foregroundMark x1="1313" y1="66097" x2="1313" y2="66097"/>
                        <a14:foregroundMark x1="67000" y1="29602" x2="67000" y2="29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86" y="2746848"/>
            <a:ext cx="2238192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7776B52-4586-4F3E-9E79-2E37EB24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769" l="8874" r="90785">
                        <a14:foregroundMark x1="59898" y1="7769" x2="59898" y2="7769"/>
                        <a14:foregroundMark x1="57850" y1="4000" x2="57850" y2="4000"/>
                        <a14:foregroundMark x1="71160" y1="4000" x2="71160" y2="4000"/>
                        <a14:foregroundMark x1="90785" y1="18923" x2="90785" y2="18923"/>
                        <a14:foregroundMark x1="52730" y1="91000" x2="52730" y2="91000"/>
                        <a14:foregroundMark x1="53072" y1="88846" x2="53072" y2="88846"/>
                        <a14:foregroundMark x1="18601" y1="93308" x2="18601" y2="93308"/>
                        <a14:foregroundMark x1="13481" y1="93769" x2="13481" y2="93769"/>
                        <a14:foregroundMark x1="30375" y1="95538" x2="30375" y2="95538"/>
                        <a14:foregroundMark x1="12799" y1="93462" x2="12799" y2="93462"/>
                        <a14:foregroundMark x1="28498" y1="91923" x2="28498" y2="91923"/>
                        <a14:foregroundMark x1="24744" y1="91308" x2="24744" y2="91308"/>
                        <a14:foregroundMark x1="32423" y1="90538" x2="32423" y2="90538"/>
                        <a14:foregroundMark x1="33447" y1="89308" x2="33447" y2="89308"/>
                        <a14:foregroundMark x1="60922" y1="93154" x2="60922" y2="93154"/>
                        <a14:foregroundMark x1="54437" y1="92692" x2="54437" y2="92692"/>
                        <a14:foregroundMark x1="47782" y1="93308" x2="47782" y2="93308"/>
                        <a14:foregroundMark x1="46416" y1="93154" x2="46416" y2="93154"/>
                        <a14:foregroundMark x1="38908" y1="93308" x2="38908" y2="93308"/>
                        <a14:foregroundMark x1="38908" y1="93308" x2="38908" y2="93308"/>
                        <a14:foregroundMark x1="36177" y1="92538" x2="36177" y2="92538"/>
                        <a14:foregroundMark x1="31399" y1="93308" x2="31399" y2="93308"/>
                        <a14:foregroundMark x1="20648" y1="91462" x2="20648" y2="91462"/>
                        <a14:foregroundMark x1="65358" y1="93462" x2="65358" y2="93462"/>
                        <a14:foregroundMark x1="68771" y1="95231" x2="68771" y2="95231"/>
                        <a14:foregroundMark x1="78840" y1="98000" x2="78840" y2="98000"/>
                        <a14:foregroundMark x1="70137" y1="97692" x2="70137" y2="97692"/>
                        <a14:foregroundMark x1="68430" y1="94231" x2="68430" y2="94231"/>
                        <a14:foregroundMark x1="29693" y1="94846" x2="29693" y2="94846"/>
                        <a14:foregroundMark x1="27816" y1="94692" x2="27816" y2="94692"/>
                        <a14:foregroundMark x1="13481" y1="93462" x2="13481" y2="93462"/>
                        <a14:foregroundMark x1="9727" y1="93308" x2="9727" y2="93308"/>
                        <a14:foregroundMark x1="10068" y1="95231" x2="10068" y2="95231"/>
                        <a14:foregroundMark x1="10068" y1="95231" x2="10068" y2="95231"/>
                        <a14:foregroundMark x1="9044" y1="95231" x2="9044" y2="95231"/>
                        <a14:foregroundMark x1="9044" y1="93308" x2="9044" y2="93308"/>
                        <a14:foregroundMark x1="17577" y1="92692" x2="17577" y2="92692"/>
                        <a14:foregroundMark x1="50171" y1="92385" x2="50171" y2="92385"/>
                        <a14:foregroundMark x1="24744" y1="97231" x2="24744" y2="97231"/>
                        <a14:foregroundMark x1="27816" y1="97231" x2="27816" y2="97231"/>
                        <a14:foregroundMark x1="26792" y1="98000" x2="26792" y2="98000"/>
                        <a14:foregroundMark x1="33447" y1="98462" x2="33447" y2="98462"/>
                        <a14:foregroundMark x1="64676" y1="98308" x2="64676" y2="98308"/>
                        <a14:foregroundMark x1="54778" y1="98769" x2="54778" y2="98769"/>
                        <a14:foregroundMark x1="41980" y1="98769" x2="41980" y2="98769"/>
                        <a14:foregroundMark x1="15529" y1="95846" x2="15529" y2="95846"/>
                        <a14:foregroundMark x1="77816" y1="97385" x2="77816" y2="97385"/>
                        <a14:foregroundMark x1="47099" y1="26846" x2="47099" y2="26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53" y="2746849"/>
            <a:ext cx="927854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9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Позиции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Открытая позиция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Закрытая позиция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Независимая позиция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91F2B7-901C-43CE-A426-D4A9EA50F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9" t="17921" b="24381"/>
          <a:stretch/>
        </p:blipFill>
        <p:spPr bwMode="auto">
          <a:xfrm>
            <a:off x="6230679" y="1930400"/>
            <a:ext cx="2465842" cy="13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1E1B4E4-99DB-4BE5-90BD-6F13FB453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 b="14419"/>
          <a:stretch/>
        </p:blipFill>
        <p:spPr bwMode="auto">
          <a:xfrm>
            <a:off x="6230679" y="3785164"/>
            <a:ext cx="2465842" cy="16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Эмоции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995662"/>
          </a:xfrm>
        </p:spPr>
        <p:txBody>
          <a:bodyPr>
            <a:noAutofit/>
          </a:bodyPr>
          <a:lstStyle/>
          <a:p>
            <a:r>
              <a:rPr lang="ru-RU" sz="2800" dirty="0"/>
              <a:t>Положительные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Отрицательные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Нейтральные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FAA6A0-5240-4556-B14C-DF2ED345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75" b="90000" l="10000" r="90000">
                        <a14:foregroundMark x1="39222" y1="19000" x2="39222" y2="19000"/>
                        <a14:foregroundMark x1="37778" y1="31250" x2="37778" y2="31250"/>
                        <a14:foregroundMark x1="37778" y1="7375" x2="37778" y2="7375"/>
                        <a14:foregroundMark x1="31000" y1="9375" x2="31000" y2="9375"/>
                        <a14:foregroundMark x1="68667" y1="9875" x2="68667" y2="9875"/>
                        <a14:foregroundMark x1="64111" y1="31250" x2="64111" y2="31250"/>
                        <a14:foregroundMark x1="39556" y1="78500" x2="39556" y2="78500"/>
                        <a14:foregroundMark x1="34444" y1="72625" x2="34444" y2="72625"/>
                        <a14:foregroundMark x1="43333" y1="86875" x2="43333" y2="86875"/>
                        <a14:foregroundMark x1="26222" y1="59625" x2="26222" y2="59625"/>
                        <a14:foregroundMark x1="64111" y1="31625" x2="64111" y2="31625"/>
                        <a14:foregroundMark x1="66000" y1="32000" x2="66000" y2="32000"/>
                        <a14:foregroundMark x1="50333" y1="88500" x2="50333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22" y="1617239"/>
            <a:ext cx="2954153" cy="25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FC73D34-D429-4CB7-91A5-2E75FB45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0" b="92000" l="10000" r="90000">
                        <a14:foregroundMark x1="27556" y1="8100" x2="27556" y2="8100"/>
                        <a14:foregroundMark x1="27556" y1="8100" x2="27556" y2="8100"/>
                        <a14:foregroundMark x1="23667" y1="9300" x2="23667" y2="9300"/>
                        <a14:foregroundMark x1="21111" y1="10900" x2="21111" y2="10900"/>
                        <a14:foregroundMark x1="20222" y1="35700" x2="20222" y2="35700"/>
                        <a14:foregroundMark x1="72000" y1="11600" x2="72000" y2="11600"/>
                        <a14:foregroundMark x1="69000" y1="9700" x2="69000" y2="9700"/>
                        <a14:foregroundMark x1="69000" y1="9700" x2="69000" y2="9700"/>
                        <a14:foregroundMark x1="65111" y1="8500" x2="65111" y2="8500"/>
                        <a14:foregroundMark x1="29667" y1="8500" x2="29667" y2="8500"/>
                        <a14:foregroundMark x1="59444" y1="79900" x2="59444" y2="79900"/>
                        <a14:foregroundMark x1="13778" y1="92000" x2="13778" y2="92000"/>
                        <a14:foregroundMark x1="68111" y1="47000" x2="68111" y2="47000"/>
                        <a14:foregroundMark x1="81444" y1="90000" x2="81444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60" y="2887829"/>
            <a:ext cx="2253216" cy="25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F8C3B03-12BA-4CE3-B4A8-5E307267A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44993" l="76552" r="97457">
                        <a14:foregroundMark x1="79488" y1="25012" x2="79488" y2="25012"/>
                        <a14:foregroundMark x1="78272" y1="28026" x2="78272" y2="28026"/>
                        <a14:foregroundMark x1="79001" y1="28172" x2="79001" y2="28172"/>
                        <a14:foregroundMark x1="80834" y1="17866" x2="80834" y2="17866"/>
                        <a14:foregroundMark x1="81189" y1="8021" x2="81189" y2="8021"/>
                        <a14:foregroundMark x1="78515" y1="20880" x2="78515" y2="20880"/>
                        <a14:foregroundMark x1="77786" y1="22144" x2="77786" y2="22144"/>
                        <a14:foregroundMark x1="95363" y1="2941" x2="95363" y2="2941"/>
                        <a14:foregroundMark x1="94634" y1="2941" x2="94634" y2="2941"/>
                        <a14:foregroundMark x1="78141" y1="24064" x2="78141" y2="24064"/>
                        <a14:foregroundMark x1="77543" y1="26276" x2="77543" y2="26276"/>
                        <a14:foregroundMark x1="79862" y1="29460" x2="79862" y2="29460"/>
                        <a14:foregroundMark x1="83639" y1="39937" x2="83639" y2="39937"/>
                        <a14:foregroundMark x1="80834" y1="28172" x2="80834" y2="28172"/>
                        <a14:foregroundMark x1="96092" y1="23894" x2="96092" y2="23894"/>
                        <a14:foregroundMark x1="94503" y1="21828" x2="94503" y2="21828"/>
                        <a14:foregroundMark x1="93399" y1="18352" x2="93399" y2="18352"/>
                        <a14:foregroundMark x1="95363" y1="10258" x2="95363" y2="10258"/>
                        <a14:foregroundMark x1="94989" y1="14536" x2="94989" y2="14536"/>
                        <a14:foregroundMark x1="95475" y1="17866" x2="95475" y2="17866"/>
                        <a14:foregroundMark x1="81189" y1="22314" x2="81189" y2="22314"/>
                        <a14:foregroundMark x1="84013" y1="38187" x2="84013" y2="38187"/>
                        <a14:foregroundMark x1="81937" y1="43097" x2="81937" y2="43097"/>
                        <a14:foregroundMark x1="81563" y1="44045" x2="81563" y2="44045"/>
                        <a14:foregroundMark x1="76552" y1="31526" x2="76552" y2="31526"/>
                        <a14:foregroundMark x1="80703" y1="18352" x2="80703" y2="18352"/>
                        <a14:foregroundMark x1="95606" y1="14220" x2="95606" y2="14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7" b="50000"/>
          <a:stretch/>
        </p:blipFill>
        <p:spPr bwMode="auto">
          <a:xfrm>
            <a:off x="5295964" y="3853620"/>
            <a:ext cx="1724822" cy="262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7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Языки жестов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980" y="2182240"/>
            <a:ext cx="4181745" cy="3017467"/>
          </a:xfrm>
        </p:spPr>
        <p:txBody>
          <a:bodyPr/>
          <a:lstStyle/>
          <a:p>
            <a:r>
              <a:rPr lang="ru-RU" sz="2800" dirty="0"/>
              <a:t>Немой </a:t>
            </a:r>
            <a:r>
              <a:rPr lang="ru-RU" sz="2800" dirty="0" smtClean="0"/>
              <a:t>язык</a:t>
            </a:r>
          </a:p>
          <a:p>
            <a:endParaRPr lang="ru-RU" sz="2800" dirty="0"/>
          </a:p>
          <a:p>
            <a:r>
              <a:rPr lang="ru-RU" sz="2800" dirty="0" smtClean="0"/>
              <a:t>Язык леди</a:t>
            </a:r>
          </a:p>
          <a:p>
            <a:endParaRPr lang="ru-RU" dirty="0"/>
          </a:p>
          <a:p>
            <a:r>
              <a:rPr lang="ru-RU" sz="2800" dirty="0" smtClean="0"/>
              <a:t>Азбука Морзе</a:t>
            </a:r>
            <a:endParaRPr lang="ru-RU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F87E83F-9F2A-4080-BFDD-7CBFE7D2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5" b="99674" l="3627" r="95596">
                        <a14:foregroundMark x1="12694" y1="17129" x2="12694" y2="17129"/>
                        <a14:foregroundMark x1="17487" y1="7015" x2="17487" y2="7015"/>
                        <a14:foregroundMark x1="22539" y1="22349" x2="22539" y2="22349"/>
                        <a14:foregroundMark x1="15803" y1="16966" x2="15803" y2="16966"/>
                        <a14:foregroundMark x1="9456" y1="19086" x2="9456" y2="19086"/>
                        <a14:foregroundMark x1="4663" y1="21533" x2="4663" y2="21533"/>
                        <a14:foregroundMark x1="3756" y1="32300" x2="3756" y2="32300"/>
                        <a14:foregroundMark x1="21891" y1="11746" x2="21891" y2="11746"/>
                        <a14:foregroundMark x1="22539" y1="20718" x2="22539" y2="20718"/>
                        <a14:foregroundMark x1="15544" y1="97553" x2="15544" y2="97553"/>
                        <a14:foregroundMark x1="7254" y1="96737" x2="7254" y2="96737"/>
                        <a14:foregroundMark x1="12953" y1="18108" x2="12953" y2="18108"/>
                        <a14:foregroundMark x1="16839" y1="42904" x2="16839" y2="42904"/>
                        <a14:foregroundMark x1="18135" y1="40457" x2="18135" y2="40457"/>
                        <a14:foregroundMark x1="17098" y1="26591" x2="17098" y2="26591"/>
                        <a14:foregroundMark x1="25130" y1="26754" x2="25130" y2="26754"/>
                        <a14:foregroundMark x1="22280" y1="23980" x2="12306" y2="25938"/>
                        <a14:foregroundMark x1="12306" y1="25938" x2="25648" y2="27406"/>
                        <a14:foregroundMark x1="25648" y1="27406" x2="18912" y2="13214"/>
                        <a14:foregroundMark x1="18912" y1="13214" x2="6477" y2="14356"/>
                        <a14:foregroundMark x1="6477" y1="14356" x2="16580" y2="17781"/>
                        <a14:foregroundMark x1="16580" y1="17781" x2="6995" y2="20228"/>
                        <a14:foregroundMark x1="6995" y1="20228" x2="23964" y2="15334"/>
                        <a14:foregroundMark x1="23964" y1="15334" x2="11917" y2="18923"/>
                        <a14:foregroundMark x1="11917" y1="18923" x2="19301" y2="9788"/>
                        <a14:foregroundMark x1="19301" y1="9788" x2="13860" y2="16966"/>
                        <a14:foregroundMark x1="17487" y1="29038" x2="16451" y2="57096"/>
                        <a14:foregroundMark x1="16451" y1="57096" x2="19560" y2="70799"/>
                        <a14:foregroundMark x1="19560" y1="70799" x2="22021" y2="46330"/>
                        <a14:foregroundMark x1="22021" y1="46330" x2="15285" y2="63132"/>
                        <a14:foregroundMark x1="15285" y1="63132" x2="18523" y2="74878"/>
                        <a14:foregroundMark x1="18523" y1="74878" x2="18135" y2="87765"/>
                        <a14:foregroundMark x1="18135" y1="87765" x2="15285" y2="97227"/>
                        <a14:foregroundMark x1="16580" y1="5710" x2="24870" y2="6852"/>
                        <a14:foregroundMark x1="27332" y1="16639" x2="26684" y2="29364"/>
                        <a14:foregroundMark x1="26684" y1="29364" x2="19948" y2="38989"/>
                        <a14:foregroundMark x1="19948" y1="38989" x2="19430" y2="41272"/>
                        <a14:foregroundMark x1="29404" y1="22675" x2="25518" y2="36705"/>
                        <a14:foregroundMark x1="31218" y1="11419" x2="31218" y2="11419"/>
                        <a14:foregroundMark x1="44301" y1="60848" x2="44301" y2="60848"/>
                        <a14:foregroundMark x1="39508" y1="58238" x2="45078" y2="61011"/>
                        <a14:foregroundMark x1="47150" y1="63295" x2="47280" y2="66232"/>
                        <a14:foregroundMark x1="31218" y1="71778" x2="35363" y2="70310"/>
                        <a14:foregroundMark x1="29016" y1="69005" x2="37694" y2="67537"/>
                        <a14:foregroundMark x1="41192" y1="71778" x2="41192" y2="71778"/>
                        <a14:foregroundMark x1="8549" y1="96411" x2="19819" y2="95432"/>
                        <a14:foregroundMark x1="19819" y1="95432" x2="27979" y2="95759"/>
                        <a14:foregroundMark x1="76943" y1="62969" x2="78109" y2="77814"/>
                        <a14:foregroundMark x1="78109" y1="77814" x2="75000" y2="91028"/>
                        <a14:foregroundMark x1="75000" y1="91028" x2="82902" y2="55302"/>
                        <a14:foregroundMark x1="82902" y1="55302" x2="88212" y2="83197"/>
                        <a14:foregroundMark x1="88212" y1="83197" x2="79922" y2="54323"/>
                        <a14:foregroundMark x1="79922" y1="54323" x2="87435" y2="63295"/>
                        <a14:foregroundMark x1="87435" y1="63295" x2="84456" y2="50245"/>
                        <a14:foregroundMark x1="84456" y1="50245" x2="84715" y2="49755"/>
                        <a14:foregroundMark x1="8549" y1="30669" x2="8808" y2="31648"/>
                        <a14:foregroundMark x1="4016" y1="25938" x2="12694" y2="31974"/>
                        <a14:foregroundMark x1="12694" y1="31974" x2="12694" y2="31974"/>
                        <a14:foregroundMark x1="29016" y1="93638" x2="29663" y2="99347"/>
                        <a14:foregroundMark x1="86269" y1="13866" x2="84456" y2="28222"/>
                        <a14:foregroundMark x1="80311" y1="17129" x2="80311" y2="17129"/>
                        <a14:foregroundMark x1="80311" y1="17129" x2="80311" y2="17129"/>
                        <a14:foregroundMark x1="79922" y1="16639" x2="79922" y2="16639"/>
                        <a14:foregroundMark x1="76943" y1="4405" x2="87953" y2="8320"/>
                        <a14:foregroundMark x1="87953" y1="8320" x2="79275" y2="15171"/>
                        <a14:foregroundMark x1="79275" y1="15171" x2="74093" y2="15498"/>
                        <a14:foregroundMark x1="77073" y1="10604" x2="76943" y2="23165"/>
                        <a14:foregroundMark x1="76943" y1="23165" x2="83808" y2="33279"/>
                        <a14:foregroundMark x1="83808" y1="33279" x2="85363" y2="44535"/>
                        <a14:foregroundMark x1="91451" y1="8483" x2="90415" y2="21533"/>
                        <a14:foregroundMark x1="90415" y1="21533" x2="82902" y2="46656"/>
                        <a14:foregroundMark x1="82902" y1="46656" x2="74741" y2="56770"/>
                        <a14:foregroundMark x1="74741" y1="56770" x2="64767" y2="51550"/>
                        <a14:foregroundMark x1="64767" y1="51550" x2="61010" y2="51387"/>
                        <a14:foregroundMark x1="59067" y1="50571" x2="75000" y2="65253"/>
                        <a14:foregroundMark x1="75000" y1="65253" x2="76684" y2="77488"/>
                        <a14:foregroundMark x1="76684" y1="77488" x2="75777" y2="80261"/>
                        <a14:foregroundMark x1="93653" y1="45677" x2="95596" y2="58401"/>
                        <a14:foregroundMark x1="95596" y1="58401" x2="90155" y2="84666"/>
                        <a14:foregroundMark x1="90155" y1="84666" x2="78627" y2="93475"/>
                        <a14:foregroundMark x1="78627" y1="93475" x2="72280" y2="90865"/>
                        <a14:foregroundMark x1="71503" y1="99674" x2="71503" y2="99674"/>
                        <a14:foregroundMark x1="69041" y1="98042" x2="69041" y2="98042"/>
                        <a14:foregroundMark x1="69041" y1="98858" x2="87565" y2="99511"/>
                        <a14:foregroundMark x1="87565" y1="99511" x2="88212" y2="99184"/>
                        <a14:foregroundMark x1="93005" y1="27406" x2="93005" y2="27406"/>
                        <a14:foregroundMark x1="27979" y1="22186" x2="27979" y2="22186"/>
                        <a14:foregroundMark x1="35363" y1="58564" x2="35363" y2="58564"/>
                        <a14:foregroundMark x1="73446" y1="11256" x2="73446" y2="11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13" y="1930400"/>
            <a:ext cx="4372392" cy="35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8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710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Работа с текстом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4800"/>
            <a:ext cx="8763172" cy="481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-Ваня Кружков, подойдите в кабинет директора, - вскричало радио.</a:t>
            </a:r>
            <a:r>
              <a:rPr lang="en-US" sz="2000" dirty="0"/>
              <a:t> </a:t>
            </a:r>
            <a:r>
              <a:rPr lang="ru-RU" sz="2000" dirty="0"/>
              <a:t>Ваня </a:t>
            </a:r>
            <a:r>
              <a:rPr lang="ru-RU" sz="2000" i="1" dirty="0">
                <a:solidFill>
                  <a:srgbClr val="FFFF00"/>
                </a:solidFill>
              </a:rPr>
              <a:t>поднял брови, широко раскрыл глаза и приоткрыл рот</a:t>
            </a:r>
            <a:r>
              <a:rPr lang="ru-RU" sz="2000" dirty="0"/>
              <a:t>. Мальчик</a:t>
            </a:r>
            <a:r>
              <a:rPr lang="en-US" sz="2000" dirty="0"/>
              <a:t> </a:t>
            </a:r>
            <a:r>
              <a:rPr lang="ru-RU" sz="2000" i="1" dirty="0">
                <a:solidFill>
                  <a:srgbClr val="FFFF00"/>
                </a:solidFill>
              </a:rPr>
              <a:t>дрожал и прятал руки в карманы</a:t>
            </a:r>
            <a:r>
              <a:rPr lang="ru-RU" sz="2000" dirty="0"/>
              <a:t>, стоя возле кабинета. Он нервно </a:t>
            </a:r>
            <a:r>
              <a:rPr lang="ru-RU" sz="2000" i="1" dirty="0">
                <a:solidFill>
                  <a:srgbClr val="FFFF00"/>
                </a:solidFill>
              </a:rPr>
              <a:t>трогал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>
                <a:solidFill>
                  <a:srgbClr val="FFFF00"/>
                </a:solidFill>
              </a:rPr>
              <a:t>лицо</a:t>
            </a:r>
            <a:r>
              <a:rPr lang="ru-RU" sz="2000" dirty="0"/>
              <a:t> руками и </a:t>
            </a:r>
            <a:r>
              <a:rPr lang="ru-RU" sz="2000" i="1" dirty="0">
                <a:solidFill>
                  <a:srgbClr val="FFFF00"/>
                </a:solidFill>
              </a:rPr>
              <a:t>почёсывал затылок</a:t>
            </a:r>
            <a:r>
              <a:rPr lang="ru-RU" sz="2000" dirty="0"/>
              <a:t>, не понимая почему же его вызвали!?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Вдруг перед ним распахнулась дверь, и директор сказал: ‘’Проходи, Ваня,</a:t>
            </a:r>
            <a:r>
              <a:rPr lang="en-US" sz="2000" dirty="0"/>
              <a:t> </a:t>
            </a:r>
            <a:r>
              <a:rPr lang="ru-RU" sz="2000" dirty="0"/>
              <a:t>присаживайся. ’’ Ваня сел, </a:t>
            </a:r>
            <a:r>
              <a:rPr lang="ru-RU" sz="2000" i="1" dirty="0">
                <a:solidFill>
                  <a:srgbClr val="FFFF00"/>
                </a:solidFill>
              </a:rPr>
              <a:t>скривив спину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r>
              <a:rPr lang="ru-RU" sz="2000" dirty="0"/>
              <a:t>- Скажи мне, Ваня, почему ты не сдал домашнее задание по математике?                             -Я…. Я…. Моя собака покусала тетрадь, и я не смог вырвать её из зубов собаки- </a:t>
            </a:r>
            <a:r>
              <a:rPr lang="ru-RU" sz="2000" i="1" dirty="0">
                <a:solidFill>
                  <a:srgbClr val="FFFF00"/>
                </a:solidFill>
              </a:rPr>
              <a:t>отводя глаза </a:t>
            </a:r>
            <a:r>
              <a:rPr lang="ru-RU" sz="2000" dirty="0"/>
              <a:t>в сторону проговорил мальчик.                             -Эх, Ваня, не стыдно тебе врать - </a:t>
            </a:r>
            <a:r>
              <a:rPr lang="ru-RU" sz="2000" i="1" dirty="0">
                <a:solidFill>
                  <a:srgbClr val="FFFF00"/>
                </a:solidFill>
              </a:rPr>
              <a:t>постукивая по столу</a:t>
            </a:r>
            <a:r>
              <a:rPr lang="ru-RU" sz="2000" dirty="0"/>
              <a:t> сказал директор. - Простите меня, - сказал Ваня </a:t>
            </a:r>
            <a:r>
              <a:rPr lang="ru-RU" sz="2000" i="1" dirty="0">
                <a:solidFill>
                  <a:srgbClr val="FFFF00"/>
                </a:solidFill>
              </a:rPr>
              <a:t>смотря вниз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r>
              <a:rPr lang="ru-RU" sz="2000" dirty="0"/>
              <a:t>После пятиминутного разговора, учитель разрешил Ване принести</a:t>
            </a:r>
            <a:r>
              <a:rPr lang="en-US" sz="2000" dirty="0"/>
              <a:t> </a:t>
            </a:r>
            <a:r>
              <a:rPr lang="ru-RU" sz="2000" dirty="0"/>
              <a:t>выполненное задание завтра. У мальчика появились </a:t>
            </a:r>
            <a:r>
              <a:rPr lang="ru-RU" sz="2000" i="1" dirty="0">
                <a:solidFill>
                  <a:srgbClr val="FFFF00"/>
                </a:solidFill>
              </a:rPr>
              <a:t>морщинки в уголках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>
                <a:solidFill>
                  <a:srgbClr val="FFFF00"/>
                </a:solidFill>
              </a:rPr>
              <a:t>глаз и приподнялись щёки.</a:t>
            </a:r>
          </a:p>
        </p:txBody>
      </p:sp>
    </p:spTree>
    <p:extLst>
      <p:ext uri="{BB962C8B-B14F-4D97-AF65-F5344CB8AC3E}">
        <p14:creationId xmlns:p14="http://schemas.microsoft.com/office/powerpoint/2010/main" val="146462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Советы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13248"/>
            <a:ext cx="8596668" cy="1773458"/>
          </a:xfrm>
        </p:spPr>
        <p:txBody>
          <a:bodyPr/>
          <a:lstStyle/>
          <a:p>
            <a:r>
              <a:rPr lang="ru-RU" sz="2400" dirty="0"/>
              <a:t>Стоит ли отстаивать свою точку зрения?</a:t>
            </a:r>
          </a:p>
          <a:p>
            <a:r>
              <a:rPr lang="ru-RU" sz="2400" dirty="0"/>
              <a:t>как же всё-таки справиться с гневом?</a:t>
            </a:r>
          </a:p>
          <a:p>
            <a:r>
              <a:rPr lang="ru-RU" sz="2400" dirty="0"/>
              <a:t>Как поступать с неуверенностью в чем-то?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48016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412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Что говорят жесты о настроении</vt:lpstr>
      <vt:lpstr>План урока</vt:lpstr>
      <vt:lpstr>Жесты </vt:lpstr>
      <vt:lpstr>Ситуация при общении</vt:lpstr>
      <vt:lpstr>Позиции</vt:lpstr>
      <vt:lpstr>Эмоции</vt:lpstr>
      <vt:lpstr>Языки жестов</vt:lpstr>
      <vt:lpstr>Работа с текстом</vt:lpstr>
      <vt:lpstr>Советы</vt:lpstr>
      <vt:lpstr>Опрос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говорят жесты о настроении</dc:title>
  <dc:creator>Владимир Мальцев</dc:creator>
  <cp:lastModifiedBy>Владимир Мальцев</cp:lastModifiedBy>
  <cp:revision>13</cp:revision>
  <dcterms:created xsi:type="dcterms:W3CDTF">2020-11-19T13:04:39Z</dcterms:created>
  <dcterms:modified xsi:type="dcterms:W3CDTF">2020-12-02T15:58:13Z</dcterms:modified>
</cp:coreProperties>
</file>