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79" r:id="rId3"/>
    <p:sldId id="257" r:id="rId4"/>
    <p:sldId id="280" r:id="rId5"/>
    <p:sldId id="259" r:id="rId6"/>
    <p:sldId id="261" r:id="rId7"/>
    <p:sldId id="263" r:id="rId8"/>
    <p:sldId id="264" r:id="rId9"/>
    <p:sldId id="266" r:id="rId10"/>
  </p:sldIdLst>
  <p:sldSz cx="9144000" cy="5143500" type="screen16x9"/>
  <p:notesSz cx="6858000" cy="9144000"/>
  <p:embeddedFontLst>
    <p:embeddedFont>
      <p:font typeface="Encode Sans Semi Condensed" charset="0"/>
      <p:regular r:id="rId12"/>
      <p:bold r:id="rId13"/>
    </p:embeddedFont>
    <p:embeddedFont>
      <p:font typeface="Karla Regular" charset="0"/>
      <p:regular r:id="rId14"/>
      <p:bold r:id="rId15"/>
      <p:italic r:id="rId16"/>
      <p:boldItalic r:id="rId17"/>
    </p:embeddedFon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C79373C-6CF4-4299-AD58-DF4D3F7F6CAC}">
  <a:tblStyle styleId="{4C79373C-6CF4-4299-AD58-DF4D3F7F6C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250-4955-A6E3-3A1168A03C2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E3-4C19-AF43-EE2BE6E4610F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E3-4C19-AF43-EE2BE6E4610F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E3-4C19-AF43-EE2BE6E4610F}"/>
              </c:ext>
            </c:extLst>
          </c:dPt>
          <c:cat>
            <c:strRef>
              <c:f>Sheet1!$A$2:$A$5</c:f>
              <c:strCache>
                <c:ptCount val="2"/>
                <c:pt idx="0">
                  <c:v>Правильно</c:v>
                </c:pt>
                <c:pt idx="1">
                  <c:v>Неправильно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50-4955-A6E3-3A1168A03C22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5206707153987234"/>
          <c:y val="0.89003775923320061"/>
          <c:w val="0.47963544980451617"/>
          <c:h val="5.541094450772968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4" y="-4"/>
            <a:ext cx="9162955" cy="5148516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3432199" y="0"/>
                </a:moveTo>
                <a:cubicBezTo>
                  <a:pt x="3485662" y="101239"/>
                  <a:pt x="3541529" y="221045"/>
                  <a:pt x="3606618" y="360589"/>
                </a:cubicBezTo>
                <a:cubicBezTo>
                  <a:pt x="3810894" y="798685"/>
                  <a:pt x="3924532" y="1042395"/>
                  <a:pt x="3839685" y="1275525"/>
                </a:cubicBezTo>
                <a:cubicBezTo>
                  <a:pt x="3754838" y="1508656"/>
                  <a:pt x="3511128" y="1622293"/>
                  <a:pt x="3073032" y="1826591"/>
                </a:cubicBezTo>
                <a:cubicBezTo>
                  <a:pt x="2634936" y="2030888"/>
                  <a:pt x="2391226" y="2144401"/>
                  <a:pt x="2158096" y="2059658"/>
                </a:cubicBezTo>
                <a:cubicBezTo>
                  <a:pt x="1924966" y="1974916"/>
                  <a:pt x="1811306" y="1731101"/>
                  <a:pt x="1607030" y="1293005"/>
                </a:cubicBezTo>
                <a:cubicBezTo>
                  <a:pt x="1402754" y="854908"/>
                  <a:pt x="1289095" y="611199"/>
                  <a:pt x="1373942" y="378068"/>
                </a:cubicBezTo>
                <a:cubicBezTo>
                  <a:pt x="1432005" y="218536"/>
                  <a:pt x="1564481" y="114955"/>
                  <a:pt x="1782682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 rot="-1181051">
            <a:off x="3612827" y="-661443"/>
            <a:ext cx="5242557" cy="5242352"/>
          </a:xfrm>
          <a:custGeom>
            <a:avLst/>
            <a:gdLst/>
            <a:ahLst/>
            <a:cxnLst/>
            <a:rect l="l" t="t" r="r" b="b"/>
            <a:pathLst>
              <a:path w="1376904" h="1376850" extrusionOk="0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14400" y="2783675"/>
            <a:ext cx="5396700" cy="1441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3"/>
          <p:cNvGrpSpPr/>
          <p:nvPr/>
        </p:nvGrpSpPr>
        <p:grpSpPr>
          <a:xfrm>
            <a:off x="-85" y="1433"/>
            <a:ext cx="9144087" cy="5143548"/>
            <a:chOff x="32524" y="4599878"/>
            <a:chExt cx="4014438" cy="2258121"/>
          </a:xfrm>
        </p:grpSpPr>
        <p:sp>
          <p:nvSpPr>
            <p:cNvPr id="15" name="Google Shape;15;p3"/>
            <p:cNvSpPr/>
            <p:nvPr/>
          </p:nvSpPr>
          <p:spPr>
            <a:xfrm>
              <a:off x="32524" y="6104602"/>
              <a:ext cx="384717" cy="753397"/>
            </a:xfrm>
            <a:custGeom>
              <a:avLst/>
              <a:gdLst/>
              <a:ahLst/>
              <a:cxnLst/>
              <a:rect l="l" t="t" r="r" b="b"/>
              <a:pathLst>
                <a:path w="384717" h="753397" extrusionOk="0">
                  <a:moveTo>
                    <a:pt x="98270" y="213079"/>
                  </a:moveTo>
                  <a:cubicBezTo>
                    <a:pt x="62307" y="136115"/>
                    <a:pt x="29376" y="65507"/>
                    <a:pt x="0" y="0"/>
                  </a:cubicBezTo>
                  <a:lnTo>
                    <a:pt x="0" y="753397"/>
                  </a:lnTo>
                  <a:lnTo>
                    <a:pt x="384717" y="753397"/>
                  </a:lnTo>
                  <a:cubicBezTo>
                    <a:pt x="292469" y="629640"/>
                    <a:pt x="209462" y="451666"/>
                    <a:pt x="98270" y="2130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32524" y="4599878"/>
              <a:ext cx="4014438" cy="2258121"/>
            </a:xfrm>
            <a:custGeom>
              <a:avLst/>
              <a:gdLst/>
              <a:ahLst/>
              <a:cxnLst/>
              <a:rect l="l" t="t" r="r" b="b"/>
              <a:pathLst>
                <a:path w="4014438" h="2258121" extrusionOk="0">
                  <a:moveTo>
                    <a:pt x="0" y="0"/>
                  </a:moveTo>
                  <a:lnTo>
                    <a:pt x="0" y="663951"/>
                  </a:lnTo>
                  <a:cubicBezTo>
                    <a:pt x="122942" y="548013"/>
                    <a:pt x="321322" y="455472"/>
                    <a:pt x="605950" y="322744"/>
                  </a:cubicBezTo>
                  <a:cubicBezTo>
                    <a:pt x="1022867" y="128295"/>
                    <a:pt x="1254763" y="20197"/>
                    <a:pt x="1476624" y="100946"/>
                  </a:cubicBezTo>
                  <a:cubicBezTo>
                    <a:pt x="1698484" y="181695"/>
                    <a:pt x="1806602" y="413613"/>
                    <a:pt x="2000947" y="830508"/>
                  </a:cubicBezTo>
                  <a:cubicBezTo>
                    <a:pt x="2195292" y="1247404"/>
                    <a:pt x="2303493" y="1479321"/>
                    <a:pt x="2222745" y="1701161"/>
                  </a:cubicBezTo>
                  <a:cubicBezTo>
                    <a:pt x="2141996" y="1923000"/>
                    <a:pt x="1910099" y="2031160"/>
                    <a:pt x="1493204" y="2225567"/>
                  </a:cubicBezTo>
                  <a:lnTo>
                    <a:pt x="1423370" y="2258122"/>
                  </a:lnTo>
                  <a:lnTo>
                    <a:pt x="4014439" y="2258122"/>
                  </a:lnTo>
                  <a:lnTo>
                    <a:pt x="40144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3422975" y="2718475"/>
            <a:ext cx="50352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422975" y="3883175"/>
            <a:ext cx="5035200" cy="34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0" y="0"/>
            <a:ext cx="9162955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0" y="0"/>
                </a:moveTo>
                <a:lnTo>
                  <a:pt x="0" y="729708"/>
                </a:lnTo>
                <a:cubicBezTo>
                  <a:pt x="69207" y="683709"/>
                  <a:pt x="163087" y="639801"/>
                  <a:pt x="284356" y="583348"/>
                </a:cubicBezTo>
                <a:cubicBezTo>
                  <a:pt x="523508" y="471843"/>
                  <a:pt x="656528" y="409807"/>
                  <a:pt x="783798" y="456120"/>
                </a:cubicBezTo>
                <a:cubicBezTo>
                  <a:pt x="911069" y="502432"/>
                  <a:pt x="973083" y="635473"/>
                  <a:pt x="1084589" y="874625"/>
                </a:cubicBezTo>
                <a:cubicBezTo>
                  <a:pt x="1196094" y="1113777"/>
                  <a:pt x="1258129" y="1246797"/>
                  <a:pt x="1211817" y="1374046"/>
                </a:cubicBezTo>
                <a:cubicBezTo>
                  <a:pt x="1165505" y="1501296"/>
                  <a:pt x="1032380" y="1563290"/>
                  <a:pt x="793228" y="1674774"/>
                </a:cubicBezTo>
                <a:cubicBezTo>
                  <a:pt x="554076" y="1786258"/>
                  <a:pt x="421056" y="1848315"/>
                  <a:pt x="293807" y="1802002"/>
                </a:cubicBezTo>
                <a:cubicBezTo>
                  <a:pt x="169234" y="1756693"/>
                  <a:pt x="107156" y="1628273"/>
                  <a:pt x="0" y="1398572"/>
                </a:cubicBez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49335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▪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8pPr>
            <a:lvl9pPr marL="4114800" lvl="8" indent="-355600">
              <a:spcBef>
                <a:spcPts val="600"/>
              </a:spcBef>
              <a:spcAft>
                <a:spcPts val="600"/>
              </a:spcAft>
              <a:buSzPts val="2000"/>
              <a:buChar char="▫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9162955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0" y="0"/>
                </a:moveTo>
                <a:lnTo>
                  <a:pt x="0" y="859550"/>
                </a:lnTo>
                <a:cubicBezTo>
                  <a:pt x="107156" y="629849"/>
                  <a:pt x="169234" y="501429"/>
                  <a:pt x="293807" y="456015"/>
                </a:cubicBezTo>
                <a:cubicBezTo>
                  <a:pt x="421056" y="409807"/>
                  <a:pt x="554076" y="471801"/>
                  <a:pt x="793228" y="583348"/>
                </a:cubicBezTo>
                <a:cubicBezTo>
                  <a:pt x="1032380" y="694895"/>
                  <a:pt x="1165400" y="756889"/>
                  <a:pt x="1211713" y="884159"/>
                </a:cubicBezTo>
                <a:cubicBezTo>
                  <a:pt x="1258025" y="1011430"/>
                  <a:pt x="1196010" y="1144450"/>
                  <a:pt x="1084484" y="1383581"/>
                </a:cubicBezTo>
                <a:cubicBezTo>
                  <a:pt x="972958" y="1622712"/>
                  <a:pt x="910943" y="1755753"/>
                  <a:pt x="783694" y="1802086"/>
                </a:cubicBezTo>
                <a:cubicBezTo>
                  <a:pt x="656444" y="1848419"/>
                  <a:pt x="523404" y="1786321"/>
                  <a:pt x="284356" y="1674774"/>
                </a:cubicBezTo>
                <a:cubicBezTo>
                  <a:pt x="163212" y="1618321"/>
                  <a:pt x="69312" y="1574413"/>
                  <a:pt x="105" y="1528414"/>
                </a:cubicBezTo>
                <a:lnTo>
                  <a:pt x="105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23319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7pPr>
            <a:lvl8pPr marL="3657600" lvl="7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8pPr>
            <a:lvl9pPr marL="4114800" lvl="8" indent="-330200">
              <a:spcBef>
                <a:spcPts val="600"/>
              </a:spcBef>
              <a:spcAft>
                <a:spcPts val="600"/>
              </a:spcAft>
              <a:buSzPts val="1600"/>
              <a:buChar char="▫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253487" y="1200150"/>
            <a:ext cx="23319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7pPr>
            <a:lvl8pPr marL="3657600" lvl="7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8pPr>
            <a:lvl9pPr marL="4114800" lvl="8" indent="-330200">
              <a:spcBef>
                <a:spcPts val="600"/>
              </a:spcBef>
              <a:spcAft>
                <a:spcPts val="600"/>
              </a:spcAft>
              <a:buSzPts val="1600"/>
              <a:buChar char="▫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0" y="0"/>
            <a:ext cx="9162955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0" y="0"/>
                </a:moveTo>
                <a:lnTo>
                  <a:pt x="0" y="859550"/>
                </a:lnTo>
                <a:cubicBezTo>
                  <a:pt x="107156" y="629849"/>
                  <a:pt x="169234" y="501429"/>
                  <a:pt x="293807" y="456015"/>
                </a:cubicBezTo>
                <a:cubicBezTo>
                  <a:pt x="421056" y="409807"/>
                  <a:pt x="554076" y="471801"/>
                  <a:pt x="793228" y="583348"/>
                </a:cubicBezTo>
                <a:cubicBezTo>
                  <a:pt x="1032380" y="694895"/>
                  <a:pt x="1165400" y="756889"/>
                  <a:pt x="1211713" y="884159"/>
                </a:cubicBezTo>
                <a:cubicBezTo>
                  <a:pt x="1258025" y="1011430"/>
                  <a:pt x="1196010" y="1144450"/>
                  <a:pt x="1084484" y="1383581"/>
                </a:cubicBezTo>
                <a:cubicBezTo>
                  <a:pt x="972958" y="1622712"/>
                  <a:pt x="910943" y="1755753"/>
                  <a:pt x="783694" y="1802086"/>
                </a:cubicBezTo>
                <a:cubicBezTo>
                  <a:pt x="656444" y="1848419"/>
                  <a:pt x="523404" y="1786321"/>
                  <a:pt x="284356" y="1674774"/>
                </a:cubicBezTo>
                <a:cubicBezTo>
                  <a:pt x="163212" y="1618321"/>
                  <a:pt x="69312" y="1574413"/>
                  <a:pt x="105" y="1528414"/>
                </a:cubicBezTo>
                <a:lnTo>
                  <a:pt x="105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15243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4pPr>
            <a:lvl5pPr marL="2286000" lvl="4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6pPr>
            <a:lvl7pPr marL="3200400" lvl="6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8pPr>
            <a:lvl9pPr marL="4114800" lvl="8" indent="-317500" rtl="0">
              <a:spcBef>
                <a:spcPts val="600"/>
              </a:spcBef>
              <a:spcAft>
                <a:spcPts val="60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5356481" y="1200150"/>
            <a:ext cx="15243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4pPr>
            <a:lvl5pPr marL="2286000" lvl="4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6pPr>
            <a:lvl7pPr marL="3200400" lvl="6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8pPr>
            <a:lvl9pPr marL="4114800" lvl="8" indent="-317500" rtl="0">
              <a:spcBef>
                <a:spcPts val="600"/>
              </a:spcBef>
              <a:spcAft>
                <a:spcPts val="60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7061087" y="1200150"/>
            <a:ext cx="15243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4pPr>
            <a:lvl5pPr marL="2286000" lvl="4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6pPr>
            <a:lvl7pPr marL="3200400" lvl="6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8pPr>
            <a:lvl9pPr marL="4114800" lvl="8" indent="-317500" rtl="0">
              <a:spcBef>
                <a:spcPts val="600"/>
              </a:spcBef>
              <a:spcAft>
                <a:spcPts val="60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831963" y="248075"/>
            <a:ext cx="5480078" cy="5479863"/>
          </a:xfrm>
          <a:custGeom>
            <a:avLst/>
            <a:gdLst/>
            <a:ahLst/>
            <a:cxnLst/>
            <a:rect l="l" t="t" r="r" b="b"/>
            <a:pathLst>
              <a:path w="1376904" h="1376850" extrusionOk="0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4"/>
            </a:gs>
            <a:gs pos="20000">
              <a:schemeClr val="accent4"/>
            </a:gs>
            <a:gs pos="79000">
              <a:schemeClr val="accent3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4933500" cy="30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Karla Regular"/>
              <a:buChar char="▪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8pPr>
            <a:lvl9pPr marL="4114800" lvl="8" indent="-355600"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000"/>
              <a:buFont typeface="Karla Regular"/>
              <a:buChar char="▫"/>
              <a:defRPr sz="2000">
                <a:solidFill>
                  <a:schemeClr val="dk1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Karla Regular"/>
                <a:ea typeface="Karla Regular"/>
                <a:cs typeface="Karla Regular"/>
                <a:sym typeface="Karla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9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PYovGoWgfPW6tOZyxZGQ1Lye27zd-6CeS0sm5x2JezLSQag/viewfor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690283" y="1609298"/>
            <a:ext cx="5567082" cy="1441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Проектная группа «Диалекты Великобритании»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455459" y="3558989"/>
            <a:ext cx="4688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dirty="0" smtClean="0"/>
              <a:t>Руководитель – Арина Новицкая 8А</a:t>
            </a:r>
          </a:p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dirty="0" smtClean="0"/>
              <a:t>Участники – Майя Акопян 8В, Лиза Филина 8А</a:t>
            </a:r>
          </a:p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dirty="0" smtClean="0"/>
              <a:t>Консультант - Татьяна Андреевна Ильина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7"/>
          <p:cNvSpPr txBox="1">
            <a:spLocks noGrp="1"/>
          </p:cNvSpPr>
          <p:nvPr>
            <p:ph type="title"/>
          </p:nvPr>
        </p:nvSpPr>
        <p:spPr>
          <a:xfrm>
            <a:off x="328757" y="923365"/>
            <a:ext cx="3323118" cy="6953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Проблема</a:t>
            </a:r>
            <a:endParaRPr sz="4000" dirty="0"/>
          </a:p>
        </p:txBody>
      </p:sp>
      <p:sp>
        <p:nvSpPr>
          <p:cNvPr id="325" name="Google Shape;325;p37"/>
          <p:cNvSpPr txBox="1">
            <a:spLocks noGrp="1"/>
          </p:cNvSpPr>
          <p:nvPr>
            <p:ph type="body" idx="1"/>
          </p:nvPr>
        </p:nvSpPr>
        <p:spPr>
          <a:xfrm>
            <a:off x="3651875" y="1944221"/>
            <a:ext cx="49335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>
              <a:buNone/>
            </a:pPr>
            <a:r>
              <a:rPr lang="ru-RU" dirty="0"/>
              <a:t>М</a:t>
            </a:r>
            <a:r>
              <a:rPr lang="ru-RU" dirty="0" smtClean="0"/>
              <a:t>ногие </a:t>
            </a:r>
            <a:r>
              <a:rPr lang="ru-RU" dirty="0"/>
              <a:t>люди путают разные диалекты великобритании с другими языками</a:t>
            </a:r>
            <a:endParaRPr sz="2400" dirty="0"/>
          </a:p>
        </p:txBody>
      </p:sp>
      <p:sp>
        <p:nvSpPr>
          <p:cNvPr id="326" name="Google Shape;326;p37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298623" y="1016374"/>
            <a:ext cx="3923754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Цель проекта</a:t>
            </a:r>
            <a:endParaRPr sz="4000" dirty="0"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2"/>
          </p:nvPr>
        </p:nvSpPr>
        <p:spPr>
          <a:xfrm>
            <a:off x="3421578" y="2139878"/>
            <a:ext cx="5034900" cy="9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 algn="r">
              <a:buFont typeface="Courier New" panose="02070309020205020404" pitchFamily="49" charset="0"/>
              <a:buChar char="o"/>
            </a:pPr>
            <a:r>
              <a:rPr lang="ru-RU" sz="2400" dirty="0"/>
              <a:t>Д</a:t>
            </a:r>
            <a:r>
              <a:rPr lang="ru-RU" sz="2400" dirty="0" smtClean="0"/>
              <a:t>оступно </a:t>
            </a:r>
            <a:r>
              <a:rPr lang="ru-RU" sz="2400" dirty="0"/>
              <a:t>и понятно объяснить произношение диалектов </a:t>
            </a:r>
            <a:r>
              <a:rPr lang="ru-RU" sz="2400" dirty="0" smtClean="0"/>
              <a:t>детям </a:t>
            </a:r>
            <a:r>
              <a:rPr lang="ru-RU" sz="2400" dirty="0"/>
              <a:t>в возрасте от 11 до 13 лет</a:t>
            </a: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8"/>
          <p:cNvSpPr txBox="1">
            <a:spLocks noGrp="1"/>
          </p:cNvSpPr>
          <p:nvPr>
            <p:ph type="title"/>
          </p:nvPr>
        </p:nvSpPr>
        <p:spPr>
          <a:xfrm>
            <a:off x="514708" y="772821"/>
            <a:ext cx="3457445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Актуальность</a:t>
            </a:r>
            <a:endParaRPr sz="4000"/>
          </a:p>
        </p:txBody>
      </p:sp>
      <p:sp>
        <p:nvSpPr>
          <p:cNvPr id="332" name="Google Shape;332;p38"/>
          <p:cNvSpPr txBox="1">
            <a:spLocks noGrp="1"/>
          </p:cNvSpPr>
          <p:nvPr>
            <p:ph type="body" idx="1"/>
          </p:nvPr>
        </p:nvSpPr>
        <p:spPr>
          <a:xfrm>
            <a:off x="3754288" y="1836572"/>
            <a:ext cx="4933500" cy="22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Font typeface="Courier New" pitchFamily="49" charset="0"/>
              <a:buChar char="o"/>
            </a:pPr>
            <a:r>
              <a:rPr lang="ru-RU" sz="1600" dirty="0" smtClean="0"/>
              <a:t>Совершенно новые продукты, в которых все четко объясняется, не нужно искать информацию по всему интернету. </a:t>
            </a:r>
          </a:p>
          <a:p>
            <a:pPr marL="0" indent="0">
              <a:buFont typeface="Courier New" pitchFamily="49" charset="0"/>
              <a:buChar char="o"/>
            </a:pPr>
            <a:r>
              <a:rPr lang="ru-RU" sz="1600" dirty="0" smtClean="0"/>
              <a:t>Актуально для детей 11-13 лет</a:t>
            </a:r>
            <a:endParaRPr sz="1600"/>
          </a:p>
        </p:txBody>
      </p:sp>
      <p:sp>
        <p:nvSpPr>
          <p:cNvPr id="333" name="Google Shape;333;p38"/>
          <p:cNvSpPr txBox="1"/>
          <p:nvPr/>
        </p:nvSpPr>
        <p:spPr>
          <a:xfrm>
            <a:off x="3651875" y="3866850"/>
            <a:ext cx="4933500" cy="5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2"/>
              </a:solidFill>
              <a:latin typeface="Karla Regular"/>
              <a:ea typeface="Karla Regular"/>
              <a:cs typeface="Karla Regular"/>
              <a:sym typeface="Karla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2"/>
              </a:solidFill>
              <a:latin typeface="Karla Regular"/>
              <a:ea typeface="Karla Regular"/>
              <a:cs typeface="Karla Regular"/>
              <a:sym typeface="Karla Regular"/>
            </a:endParaRPr>
          </a:p>
        </p:txBody>
      </p:sp>
      <p:sp>
        <p:nvSpPr>
          <p:cNvPr id="334" name="Google Shape;334;p38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ctrTitle"/>
          </p:nvPr>
        </p:nvSpPr>
        <p:spPr>
          <a:xfrm>
            <a:off x="3718810" y="247134"/>
            <a:ext cx="50352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Результаты опроса</a:t>
            </a:r>
            <a:endParaRPr dirty="0"/>
          </a:p>
        </p:txBody>
      </p:sp>
      <p:sp>
        <p:nvSpPr>
          <p:cNvPr id="93" name="Google Shape;93;p17"/>
          <p:cNvSpPr txBox="1">
            <a:spLocks noGrp="1"/>
          </p:cNvSpPr>
          <p:nvPr>
            <p:ph type="subTitle" idx="1"/>
          </p:nvPr>
        </p:nvSpPr>
        <p:spPr>
          <a:xfrm>
            <a:off x="599092" y="1789812"/>
            <a:ext cx="5120389" cy="210857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Aft>
                <a:spcPts val="600"/>
              </a:spcAft>
            </a:pPr>
            <a:r>
              <a:rPr lang="ru-RU" dirty="0"/>
              <a:t>⁃ 28/29 сказали, что им понравился наш урок</a:t>
            </a:r>
            <a:br>
              <a:rPr lang="ru-RU" dirty="0"/>
            </a:br>
            <a:r>
              <a:rPr lang="ru-RU" dirty="0"/>
              <a:t>⁃ 27/29 скзали, что ролик был интересным и информативным</a:t>
            </a:r>
            <a:br>
              <a:rPr lang="ru-RU" dirty="0"/>
            </a:br>
            <a:r>
              <a:rPr lang="ru-RU" dirty="0"/>
              <a:t>⁃ 28/29 ребят посчитали наш буклет очень полезным</a:t>
            </a:r>
            <a:endParaRPr dirty="0"/>
          </a:p>
        </p:txBody>
      </p:sp>
      <p:sp>
        <p:nvSpPr>
          <p:cNvPr id="94" name="Google Shape;94;p17"/>
          <p:cNvSpPr/>
          <p:nvPr/>
        </p:nvSpPr>
        <p:spPr>
          <a:xfrm>
            <a:off x="1789899" y="1568299"/>
            <a:ext cx="1030250" cy="2551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1" i="0" dirty="0">
              <a:ln>
                <a:noFill/>
              </a:ln>
              <a:solidFill>
                <a:schemeClr val="lt1"/>
              </a:solidFill>
              <a:latin typeface="Encode Sans Semi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639283" y="910693"/>
            <a:ext cx="4569212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Критерии оценивания</a:t>
            </a:r>
            <a:endParaRPr sz="3200" dirty="0"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406588" y="2151529"/>
            <a:ext cx="5384975" cy="136263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/>
            <a:r>
              <a:rPr lang="ru-RU" dirty="0"/>
              <a:t>8-10 правильных ответов у большинства </a:t>
            </a:r>
            <a:r>
              <a:rPr lang="ru-RU" dirty="0" smtClean="0"/>
              <a:t>– 5</a:t>
            </a:r>
          </a:p>
          <a:p>
            <a:pPr marL="342900" indent="-342900"/>
            <a:r>
              <a:rPr lang="ru-RU" dirty="0" smtClean="0"/>
              <a:t>5-7 </a:t>
            </a:r>
            <a:r>
              <a:rPr lang="ru-RU" dirty="0"/>
              <a:t>правильных ответов </a:t>
            </a:r>
            <a:r>
              <a:rPr lang="ru-RU" dirty="0" smtClean="0"/>
              <a:t>– 4</a:t>
            </a:r>
          </a:p>
          <a:p>
            <a:pPr marL="342900" indent="-342900"/>
            <a:r>
              <a:rPr lang="ru-RU" dirty="0" smtClean="0"/>
              <a:t>2-4 </a:t>
            </a:r>
            <a:r>
              <a:rPr lang="ru-RU" dirty="0"/>
              <a:t>правильных ответа </a:t>
            </a:r>
            <a:r>
              <a:rPr lang="ru-RU" dirty="0" smtClean="0"/>
              <a:t>– 3</a:t>
            </a:r>
          </a:p>
          <a:p>
            <a:pPr marL="342900" indent="-342900"/>
            <a:r>
              <a:rPr lang="ru-RU" dirty="0" smtClean="0"/>
              <a:t>0-1 </a:t>
            </a:r>
            <a:r>
              <a:rPr lang="ru-RU" dirty="0"/>
              <a:t>правильных ответа - 2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-370807" y="792256"/>
            <a:ext cx="4927800" cy="65106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Результаты теста</a:t>
            </a:r>
            <a:endParaRPr sz="3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386873127"/>
              </p:ext>
            </p:extLst>
          </p:nvPr>
        </p:nvGraphicFramePr>
        <p:xfrm>
          <a:off x="2862664" y="1183341"/>
          <a:ext cx="5477435" cy="349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14510" y="3316941"/>
            <a:ext cx="573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94%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9344" y="1718247"/>
            <a:ext cx="510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6%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424128" y="1070162"/>
            <a:ext cx="3583095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Наш продукт</a:t>
            </a:r>
            <a:endParaRPr sz="3600" dirty="0"/>
          </a:p>
        </p:txBody>
      </p:sp>
      <p:sp>
        <p:nvSpPr>
          <p:cNvPr id="143" name="Google Shape;143;p22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525926" y="2033626"/>
            <a:ext cx="5010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Ссылка на тест - </a:t>
            </a:r>
            <a:r>
              <a:rPr lang="en-US" sz="1600" dirty="0" smtClean="0">
                <a:latin typeface="Karla Regular" charset="0"/>
                <a:hlinkClick r:id="rId3"/>
              </a:rPr>
              <a:t>https://</a:t>
            </a:r>
            <a:r>
              <a:rPr lang="en-US" sz="1600" dirty="0" smtClean="0">
                <a:latin typeface="Karla Regular" charset="0"/>
                <a:hlinkClick r:id="rId3"/>
              </a:rPr>
              <a:t>docs.google.com/forms/d/e/1FAIpQLSdPYovGoWgfPW6tOZyxZGQ1Lye27zd-6CeS0sm5x2JezLSQag/viewform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Буклет – см. в распечатке или на сайте гимназии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Ролик – обратиться в </a:t>
            </a:r>
            <a:r>
              <a:rPr lang="ru-RU" sz="1600" dirty="0" err="1" smtClean="0"/>
              <a:t>вк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 idx="4294967295"/>
          </p:nvPr>
        </p:nvSpPr>
        <p:spPr>
          <a:xfrm>
            <a:off x="2141162" y="4200899"/>
            <a:ext cx="4754100" cy="94260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0" dirty="0" smtClean="0">
                <a:solidFill>
                  <a:schemeClr val="lt1"/>
                </a:solidFill>
              </a:rPr>
              <a:t>Спасибо за внимание!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157" name="Google Shape;157;p24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n template">
  <a:themeElements>
    <a:clrScheme name="Custom 347">
      <a:dk1>
        <a:srgbClr val="2E363D"/>
      </a:dk1>
      <a:lt1>
        <a:srgbClr val="FFFFFF"/>
      </a:lt1>
      <a:dk2>
        <a:srgbClr val="767E85"/>
      </a:dk2>
      <a:lt2>
        <a:srgbClr val="FBFBFB"/>
      </a:lt2>
      <a:accent1>
        <a:srgbClr val="F8E7D5"/>
      </a:accent1>
      <a:accent2>
        <a:srgbClr val="EBC7C1"/>
      </a:accent2>
      <a:accent3>
        <a:srgbClr val="E9F2F9"/>
      </a:accent3>
      <a:accent4>
        <a:srgbClr val="B5CFDA"/>
      </a:accent4>
      <a:accent5>
        <a:srgbClr val="EEEAEA"/>
      </a:accent5>
      <a:accent6>
        <a:srgbClr val="E3E9D3"/>
      </a:accent6>
      <a:hlink>
        <a:srgbClr val="2E363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149</Words>
  <Application>Microsoft Office PowerPoint</Application>
  <PresentationFormat>Экран (16:9)</PresentationFormat>
  <Paragraphs>30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Encode Sans Semi Condensed</vt:lpstr>
      <vt:lpstr>Courier New</vt:lpstr>
      <vt:lpstr>Karla Regular</vt:lpstr>
      <vt:lpstr>Calibri</vt:lpstr>
      <vt:lpstr>Iden template</vt:lpstr>
      <vt:lpstr>Проектная группа «Диалекты Великобритании»</vt:lpstr>
      <vt:lpstr>Проблема</vt:lpstr>
      <vt:lpstr>Цель проекта</vt:lpstr>
      <vt:lpstr>Актуальность</vt:lpstr>
      <vt:lpstr>Результаты опроса</vt:lpstr>
      <vt:lpstr>Критерии оценивания</vt:lpstr>
      <vt:lpstr>Результаты теста</vt:lpstr>
      <vt:lpstr>Наш продукт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</dc:creator>
  <cp:lastModifiedBy>Gym1505</cp:lastModifiedBy>
  <cp:revision>10</cp:revision>
  <dcterms:modified xsi:type="dcterms:W3CDTF">2021-02-01T12:26:13Z</dcterms:modified>
</cp:coreProperties>
</file>