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73" autoAdjust="0"/>
    <p:restoredTop sz="92527" autoAdjust="0"/>
  </p:normalViewPr>
  <p:slideViewPr>
    <p:cSldViewPr>
      <p:cViewPr>
        <p:scale>
          <a:sx n="80" d="100"/>
          <a:sy n="80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викторины до игры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Правильные ответы </c:v>
                </c:pt>
                <c:pt idx="1">
                  <c:v>Неправильные ответы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966819050053366"/>
          <c:y val="0.36314314990843283"/>
          <c:w val="0.45837191621463619"/>
          <c:h val="0.368268364291735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викторины после игры</c:v>
                </c:pt>
              </c:strCache>
            </c:strRef>
          </c:tx>
          <c:spPr>
            <a:solidFill>
              <a:srgbClr val="FF0000"/>
            </a:solidFill>
          </c:spPr>
          <c:explosion val="25"/>
          <c:dPt>
            <c:idx val="0"/>
            <c:bubble3D val="0"/>
            <c:spPr>
              <a:solidFill>
                <a:srgbClr val="00B050"/>
              </a:solidFill>
            </c:spPr>
          </c:dPt>
          <c:cat>
            <c:strRef>
              <c:f>Лист1!$A$2:$A$3</c:f>
              <c:strCache>
                <c:ptCount val="2"/>
                <c:pt idx="0">
                  <c:v>Правильные ответы</c:v>
                </c:pt>
                <c:pt idx="1">
                  <c:v>Неправильные ответы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268135137762467"/>
          <c:y val="0.42688345474841422"/>
          <c:w val="0.40078402746917008"/>
          <c:h val="0.389706699255638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BD30991-7648-451A-A028-3E6DCE8875C0}" type="datetimeFigureOut">
              <a:rPr lang="ru-RU" smtClean="0"/>
              <a:t>24.12.2014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C3FE7C9-0E0A-4DBA-AF7B-434652C2D80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1161905" y="2198959"/>
            <a:ext cx="5648623" cy="951399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Самолёты </a:t>
            </a:r>
            <a:r>
              <a:rPr lang="en-US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поколения. Будущее мировой авиации. 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51513" y="4005064"/>
            <a:ext cx="4392487" cy="23042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Состав проектной группы:</a:t>
            </a:r>
          </a:p>
          <a:p>
            <a:r>
              <a:rPr lang="ru-RU" dirty="0" smtClean="0">
                <a:latin typeface="+mj-lt"/>
              </a:rPr>
              <a:t>Артём Клишевский(рук.)</a:t>
            </a:r>
          </a:p>
          <a:p>
            <a:r>
              <a:rPr lang="ru-RU" dirty="0" smtClean="0">
                <a:latin typeface="+mj-lt"/>
              </a:rPr>
              <a:t>Александр Арутюнян</a:t>
            </a:r>
          </a:p>
          <a:p>
            <a:r>
              <a:rPr lang="ru-RU" dirty="0" smtClean="0">
                <a:latin typeface="+mj-lt"/>
              </a:rPr>
              <a:t>Кирилл Муксунов</a:t>
            </a:r>
          </a:p>
          <a:p>
            <a:endParaRPr lang="ru-RU" dirty="0">
              <a:latin typeface="+mj-lt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Консультант:</a:t>
            </a:r>
            <a:r>
              <a:rPr lang="ru-RU" dirty="0" smtClean="0">
                <a:latin typeface="+mj-lt"/>
              </a:rPr>
              <a:t> Ветюков Д.А. </a:t>
            </a:r>
          </a:p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0914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140732"/>
            <a:ext cx="8928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Авиация - одна из самых главных составляющих боевой мощи армии любой страны. Самолёты широко распространены и эффективны в бою. </a:t>
            </a:r>
          </a:p>
          <a:p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834026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Цель проекта: </a:t>
            </a:r>
            <a:r>
              <a:rPr lang="ru-RU" dirty="0"/>
              <a:t>создать модели существующих истребителей 5-ого поколения, сформулировать их преимущество над самолетами предыдущих поколений на примере интерактивных игр.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4027651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Проблема проекта:</a:t>
            </a:r>
            <a:r>
              <a:rPr lang="ru-RU" b="1" dirty="0" smtClean="0"/>
              <a:t> </a:t>
            </a:r>
            <a:r>
              <a:rPr lang="ru-RU" dirty="0" smtClean="0"/>
              <a:t>падение интереса у молодёжи к авиации, и к армии в целом. А так как авиация - одна из главных боевых составляющих любой страны, эта проблема существенна. Именно это и подтолкнуло нас обратиться к этой теме.</a:t>
            </a:r>
            <a:endParaRPr lang="ru-RU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142109" y="1947691"/>
            <a:ext cx="8825966" cy="1884360"/>
            <a:chOff x="142109" y="1949709"/>
            <a:chExt cx="8825966" cy="1884360"/>
          </a:xfrm>
          <a:effectLst>
            <a:outerShdw blurRad="50800" dist="50800" dir="5400000" algn="ctr" rotWithShape="0">
              <a:schemeClr val="tx1">
                <a:alpha val="80000"/>
              </a:schemeClr>
            </a:outerShdw>
          </a:effectLst>
        </p:grpSpPr>
        <p:pic>
          <p:nvPicPr>
            <p:cNvPr id="1026" name="Picture 2" descr="http://forums.eagle.ru/picture.php?albumid=347&amp;pictureid=247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2109" y="1949709"/>
              <a:ext cx="3816424" cy="188436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lol54.ru/uploads/posts/2013-05/thumbs/1368296834_lol54.ru_112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8533" y="1949710"/>
              <a:ext cx="2504771" cy="188435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http://a.pix.ge:81/u/mscyg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63304" y="1953610"/>
              <a:ext cx="2504771" cy="1880459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1834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60648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За время работы над проектом </a:t>
            </a:r>
            <a:r>
              <a:rPr lang="ru-RU" dirty="0" smtClean="0"/>
              <a:t>мы подготовили </a:t>
            </a:r>
            <a:r>
              <a:rPr lang="ru-RU" dirty="0"/>
              <a:t>материальную базу и провели </a:t>
            </a:r>
            <a:r>
              <a:rPr lang="ru-RU" dirty="0" smtClean="0"/>
              <a:t>игры </a:t>
            </a:r>
            <a:r>
              <a:rPr lang="ru-RU" dirty="0"/>
              <a:t>с учениками 6 и 7 </a:t>
            </a:r>
            <a:r>
              <a:rPr lang="ru-RU" dirty="0" smtClean="0"/>
              <a:t>классов. Готовясь </a:t>
            </a:r>
            <a:r>
              <a:rPr lang="ru-RU" dirty="0"/>
              <a:t>к защите проекта нами были собраны четыре масштабных (1:72) модели истребителей V поколения трёх стран лидеров в авиастроении. (США, Россия, Китай): F-22, Т-50, Су-47, J-20.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07504" y="1988840"/>
            <a:ext cx="8856984" cy="2212432"/>
            <a:chOff x="469344" y="1749087"/>
            <a:chExt cx="8178372" cy="2196012"/>
          </a:xfrm>
        </p:grpSpPr>
        <p:pic>
          <p:nvPicPr>
            <p:cNvPr id="2050" name="Picture 2" descr="C:\Users\Артем\Desktop\aDzytgq84rY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344" y="1749087"/>
              <a:ext cx="1856370" cy="21932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1" name="Picture 3" descr="C:\Users\Артем\Desktop\DEjSMnMTFU8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6379" y="1749087"/>
              <a:ext cx="1856370" cy="219327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3" name="Picture 5" descr="C:\Users\Артем\Desktop\EOd4JBVtZkc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8502" y="1756342"/>
              <a:ext cx="1856370" cy="218875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C:\Users\Артем\Desktop\20141224_095719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872" y="1918036"/>
              <a:ext cx="2562844" cy="185537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6177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378923"/>
            <a:ext cx="87129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Изучая тактико-технические характеристики самолётов </a:t>
            </a:r>
            <a:r>
              <a:rPr lang="en-US" dirty="0" smtClean="0"/>
              <a:t>V </a:t>
            </a:r>
            <a:r>
              <a:rPr lang="ru-RU" dirty="0" smtClean="0"/>
              <a:t>поколения, и сравнив их с ТТХ самолётов предыдущих поколений мы выделили те преимущества которыми стали обладать самолёты </a:t>
            </a:r>
            <a:r>
              <a:rPr lang="en-US" dirty="0" smtClean="0"/>
              <a:t>V</a:t>
            </a:r>
            <a:r>
              <a:rPr lang="ru-RU" dirty="0" smtClean="0"/>
              <a:t> поколения: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Многофункциональность (способность самолёта эффективно поражать цели на земле, в воздухе, на воде и под водой)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Круговая информационная система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Возможность полёта на сверхзвуке без использования форсажа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Сверх-маневренность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Малозаметность (уменьшение возможностей обнаружить самолёт противником)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Способность осуществлять всеракурсный обстрел целей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Автоматизация управления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Самолёт способен «прощать» пилоту грубые ошибки в пилотировании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1473574" y="3839843"/>
            <a:ext cx="6268860" cy="1117676"/>
            <a:chOff x="423840" y="3767040"/>
            <a:chExt cx="6268860" cy="1117676"/>
          </a:xfrm>
        </p:grpSpPr>
        <p:pic>
          <p:nvPicPr>
            <p:cNvPr id="5122" name="Picture 2" descr="C:\Users\Артем\Desktop\img1336437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840" y="3778910"/>
              <a:ext cx="1395440" cy="1105806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3" name="Picture 3" descr="C:\Users\Артем\Desktop\MAKS_Airshow_2013_(Ramenskoye_Airport,_Russia)_(526-04)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9280" y="3772338"/>
              <a:ext cx="1788928" cy="1112377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4" name="Picture 4" descr="C:\Users\Артем\Desktop\J_20-300x224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9429" y="3767040"/>
              <a:ext cx="1496886" cy="11176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5" name="Picture 5" descr="C:\Users\Артем\Desktop\300px-Sukhoi_Su-47_in_2008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316" y="3767040"/>
              <a:ext cx="1616384" cy="1117675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33722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3145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Изучая преимущества самолётов </a:t>
            </a:r>
            <a:r>
              <a:rPr lang="en-US" b="1" dirty="0" smtClean="0"/>
              <a:t>V </a:t>
            </a:r>
            <a:r>
              <a:rPr lang="ru-RU" b="1" dirty="0" smtClean="0"/>
              <a:t>поколения, созданных на сегодняшний день, мы сравнили их ТТХ между собой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5381027"/>
              </p:ext>
            </p:extLst>
          </p:nvPr>
        </p:nvGraphicFramePr>
        <p:xfrm>
          <a:off x="971600" y="980728"/>
          <a:ext cx="6960096" cy="392158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0024"/>
                <a:gridCol w="1740024"/>
                <a:gridCol w="1740024"/>
                <a:gridCol w="1740024"/>
              </a:tblGrid>
              <a:tr h="501777">
                <a:tc>
                  <a:txBody>
                    <a:bodyPr/>
                    <a:lstStyle/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F-22 Raptor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ПАК</a:t>
                      </a:r>
                      <a:r>
                        <a:rPr lang="ru-RU" sz="1400" baseline="0" dirty="0" smtClean="0"/>
                        <a:t> ФА Т-50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J-20</a:t>
                      </a:r>
                      <a:endParaRPr lang="ru-RU" sz="1400" dirty="0"/>
                    </a:p>
                  </a:txBody>
                  <a:tcPr/>
                </a:tc>
              </a:tr>
              <a:tr h="363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Экипаж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человек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человек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 человек</a:t>
                      </a:r>
                      <a:endParaRPr lang="ru-RU" sz="1400" dirty="0"/>
                    </a:p>
                  </a:txBody>
                  <a:tcPr/>
                </a:tc>
              </a:tr>
              <a:tr h="37915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Длина самолёта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18,9</a:t>
                      </a:r>
                      <a:r>
                        <a:rPr lang="ru-RU" sz="1400" baseline="0" dirty="0" smtClean="0"/>
                        <a:t> 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 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21,5 м</a:t>
                      </a:r>
                      <a:endParaRPr lang="ru-RU" sz="1400" dirty="0"/>
                    </a:p>
                  </a:txBody>
                  <a:tcPr/>
                </a:tc>
              </a:tr>
              <a:tr h="4666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Размах крыльев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13,5 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 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14,5 м</a:t>
                      </a:r>
                      <a:endParaRPr lang="ru-RU" sz="1400" dirty="0"/>
                    </a:p>
                  </a:txBody>
                  <a:tcPr/>
                </a:tc>
              </a:tr>
              <a:tr h="3888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Высота самолёта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4,8 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 м</a:t>
                      </a:r>
                      <a:endParaRPr lang="ru-RU" sz="1400" dirty="0"/>
                    </a:p>
                  </a:txBody>
                  <a:tcPr/>
                </a:tc>
              </a:tr>
              <a:tr h="363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Взлётная масса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38 000 кг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35 480 кг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36 000 кг</a:t>
                      </a:r>
                      <a:endParaRPr lang="ru-RU" sz="1400" dirty="0"/>
                    </a:p>
                  </a:txBody>
                  <a:tcPr/>
                </a:tc>
              </a:tr>
              <a:tr h="363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Макс. скорость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2160</a:t>
                      </a:r>
                      <a:r>
                        <a:rPr lang="ru-RU" sz="1400" baseline="0" dirty="0" smtClean="0"/>
                        <a:t> км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ru-RU" sz="1400" baseline="0" dirty="0" smtClean="0"/>
                        <a:t>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2600 км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ru-RU" sz="1400" baseline="0" dirty="0" smtClean="0"/>
                        <a:t>ч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/>
                        <a:t>2000 км</a:t>
                      </a:r>
                      <a:r>
                        <a:rPr lang="en-US" sz="1400" baseline="0" dirty="0" smtClean="0"/>
                        <a:t>/</a:t>
                      </a:r>
                      <a:r>
                        <a:rPr lang="ru-RU" sz="1400" baseline="0" dirty="0" smtClean="0"/>
                        <a:t>ч</a:t>
                      </a:r>
                      <a:endParaRPr lang="ru-RU" sz="1400" dirty="0"/>
                    </a:p>
                  </a:txBody>
                  <a:tcPr/>
                </a:tc>
              </a:tr>
              <a:tr h="36341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Потолок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22 000 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25 000 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20 000 м</a:t>
                      </a:r>
                      <a:endParaRPr lang="ru-RU" sz="1400" dirty="0"/>
                    </a:p>
                  </a:txBody>
                  <a:tcPr/>
                </a:tc>
              </a:tr>
              <a:tr h="69836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Вооружение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20-мм пушка, ракеты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30-мм пушка, ракеты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30-мм пушка, ракеты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66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61" y="188640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 декабря с учениками 6 и 7 классов  мы провели 3 интерактивных игры доказывающих преимущество самолётов </a:t>
            </a:r>
            <a:r>
              <a:rPr lang="en-US" dirty="0" smtClean="0"/>
              <a:t>V</a:t>
            </a:r>
            <a:r>
              <a:rPr lang="ru-RU" dirty="0" smtClean="0"/>
              <a:t> поколения над предыдущими. Каждый участник проекта разработал свою игру. Эти игры относились к самолётам </a:t>
            </a:r>
            <a:r>
              <a:rPr lang="en-US" dirty="0" smtClean="0"/>
              <a:t>V</a:t>
            </a:r>
            <a:r>
              <a:rPr lang="ru-RU" dirty="0" smtClean="0"/>
              <a:t> поколения трёх стран-лидеров в мировом авиастроении – Россия, США, КНР. </a:t>
            </a:r>
            <a:endParaRPr lang="ru-RU" dirty="0"/>
          </a:p>
        </p:txBody>
      </p:sp>
      <p:pic>
        <p:nvPicPr>
          <p:cNvPr id="3074" name="Picture 2" descr="https://pp.vk.me/c624622/v624622597/10620/I1Ve8JGV94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50" y="1485528"/>
            <a:ext cx="1944215" cy="3456383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pp.vk.me/c624622/v624622597/10634/_aciruIz9U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652" y="1484784"/>
            <a:ext cx="6146003" cy="3457127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296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3508" y="197274"/>
            <a:ext cx="8856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Мы провели викторину по знанию истории разработки самолётов </a:t>
            </a:r>
            <a:r>
              <a:rPr lang="en-US" dirty="0" smtClean="0">
                <a:solidFill>
                  <a:srgbClr val="FF0000"/>
                </a:solidFill>
              </a:rPr>
              <a:t>V </a:t>
            </a:r>
            <a:r>
              <a:rPr lang="ru-RU" dirty="0" smtClean="0">
                <a:solidFill>
                  <a:srgbClr val="FF0000"/>
                </a:solidFill>
              </a:rPr>
              <a:t>поколения до и после игры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Результаты изображены на диаграммах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85291829"/>
              </p:ext>
            </p:extLst>
          </p:nvPr>
        </p:nvGraphicFramePr>
        <p:xfrm>
          <a:off x="0" y="1340768"/>
          <a:ext cx="480351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62003711"/>
              </p:ext>
            </p:extLst>
          </p:nvPr>
        </p:nvGraphicFramePr>
        <p:xfrm>
          <a:off x="4405211" y="1340768"/>
          <a:ext cx="4608512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370583"/>
            <a:ext cx="91440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002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i="1" dirty="0" smtClean="0"/>
              <a:t>Анализ ответов нам показал, что знания учеников в этой сфере значительно возросли</a:t>
            </a:r>
          </a:p>
          <a:p>
            <a:pPr algn="ctr"/>
            <a:r>
              <a:rPr lang="ru-RU" i="1" dirty="0" smtClean="0"/>
              <a:t>Возрос и общий интерес к истории авиации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6360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905" y="188640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Мы попросили участников написать отзыв об играх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Артем\Desktop\2Q1Tw12MI3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145" y="692696"/>
            <a:ext cx="4536504" cy="604867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61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13459"/>
            <a:ext cx="8856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Итог: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В ходе подготовки к защите проекта всё запланированное мы постарались осуществить. Мы сами получили большое кол-во знаний по этой тематике. Рассчитываем что наши интерактивные игры, викторины, рассказы, собранные модели заинтересовали наших слушателей, и они узнали много нового.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7748" y="4509120"/>
            <a:ext cx="9126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Конец</a:t>
            </a:r>
            <a:endParaRPr lang="ru-RU" b="1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Артем\Desktop\DjNQ4mpRIq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131" y="1505686"/>
            <a:ext cx="5571746" cy="29193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369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412</TotalTime>
  <Words>497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Углы</vt:lpstr>
      <vt:lpstr>Самолёты V поколения. Будущее мировой авиации.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Самолёты V поколения. Будущее мировой авиации.</dc:title>
  <dc:creator>Артем Клишевский</dc:creator>
  <cp:lastModifiedBy>Артем Клишевский</cp:lastModifiedBy>
  <cp:revision>21</cp:revision>
  <dcterms:created xsi:type="dcterms:W3CDTF">2014-12-23T16:02:27Z</dcterms:created>
  <dcterms:modified xsi:type="dcterms:W3CDTF">2014-12-24T09:27:56Z</dcterms:modified>
</cp:coreProperties>
</file>