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5" r:id="rId12"/>
    <p:sldId id="267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E188AB5-A0AD-4227-831B-00FBC2684395}" type="datetimeFigureOut">
              <a:rPr lang="ru-RU" smtClean="0"/>
              <a:t>24.01.2021</a:t>
            </a:fld>
            <a:endParaRPr lang="ru-RU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9FE175-F898-4F88-BA73-67071C4F88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73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188AB5-A0AD-4227-831B-00FBC2684395}" type="datetimeFigureOut">
              <a:rPr lang="ru-RU" smtClean="0"/>
              <a:t>24.01.2021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9FE175-F898-4F88-BA73-67071C4F88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0928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188AB5-A0AD-4227-831B-00FBC2684395}" type="datetimeFigureOut">
              <a:rPr lang="ru-RU" smtClean="0"/>
              <a:t>24.01.2021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9FE175-F898-4F88-BA73-67071C4F88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438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188AB5-A0AD-4227-831B-00FBC2684395}" type="datetimeFigureOut">
              <a:rPr lang="ru-RU" smtClean="0"/>
              <a:t>24.01.2021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9FE175-F898-4F88-BA73-67071C4F88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3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E188AB5-A0AD-4227-831B-00FBC2684395}" type="datetimeFigureOut">
              <a:rPr lang="ru-RU" smtClean="0"/>
              <a:t>24.01.2021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9FE175-F898-4F88-BA73-67071C4F88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851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188AB5-A0AD-4227-831B-00FBC2684395}" type="datetimeFigureOut">
              <a:rPr lang="ru-RU" smtClean="0"/>
              <a:t>24.01.2021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9FE175-F898-4F88-BA73-67071C4F88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745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188AB5-A0AD-4227-831B-00FBC2684395}" type="datetimeFigureOut">
              <a:rPr lang="ru-RU" smtClean="0"/>
              <a:t>24.01.2021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9FE175-F898-4F88-BA73-67071C4F88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0627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188AB5-A0AD-4227-831B-00FBC2684395}" type="datetimeFigureOut">
              <a:rPr lang="ru-RU" smtClean="0"/>
              <a:t>24.01.2021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9FE175-F898-4F88-BA73-67071C4F88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58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188AB5-A0AD-4227-831B-00FBC2684395}" type="datetimeFigureOut">
              <a:rPr lang="ru-RU" smtClean="0"/>
              <a:t>24.01.2021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9FE175-F898-4F88-BA73-67071C4F88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53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188AB5-A0AD-4227-831B-00FBC2684395}" type="datetimeFigureOut">
              <a:rPr lang="ru-RU" smtClean="0"/>
              <a:t>24.01.2021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E9FE175-F898-4F88-BA73-67071C4F884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352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E188AB5-A0AD-4227-831B-00FBC2684395}" type="datetimeFigureOut">
              <a:rPr lang="ru-RU" smtClean="0"/>
              <a:t>24.01.2021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9FE175-F898-4F88-BA73-67071C4F88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54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E188AB5-A0AD-4227-831B-00FBC2684395}" type="datetimeFigureOut">
              <a:rPr lang="ru-RU" smtClean="0"/>
              <a:t>24.01.2021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5E9FE175-F898-4F88-BA73-67071C4F88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618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Поведение подростков в экстремальных ситуациях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Лыкова Варвара, Кузьмина Олеся, Шестопёрова Ксения</a:t>
            </a:r>
          </a:p>
        </p:txBody>
      </p:sp>
    </p:spTree>
    <p:extLst>
      <p:ext uri="{BB962C8B-B14F-4D97-AF65-F5344CB8AC3E}">
        <p14:creationId xmlns:p14="http://schemas.microsoft.com/office/powerpoint/2010/main" val="355302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223" y="470263"/>
            <a:ext cx="11068594" cy="1192715"/>
          </a:xfrm>
        </p:spPr>
        <p:txBody>
          <a:bodyPr/>
          <a:lstStyle/>
          <a:p>
            <a:pPr algn="ctr"/>
            <a:r>
              <a:rPr lang="ru-RU" dirty="0" smtClean="0"/>
              <a:t>Действия при нападении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223" y="2053470"/>
            <a:ext cx="7672251" cy="39932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700" dirty="0" smtClean="0"/>
              <a:t>Если ты </a:t>
            </a:r>
            <a:r>
              <a:rPr lang="ru-RU" sz="1700" dirty="0" smtClean="0"/>
              <a:t>явно </a:t>
            </a:r>
            <a:r>
              <a:rPr lang="ru-RU" sz="1700" dirty="0" smtClean="0"/>
              <a:t>слабее преступника</a:t>
            </a:r>
            <a:r>
              <a:rPr lang="ru-RU" sz="1700" dirty="0"/>
              <a:t> </a:t>
            </a:r>
            <a:r>
              <a:rPr lang="ru-RU" sz="1700" dirty="0" smtClean="0"/>
              <a:t>-</a:t>
            </a:r>
            <a:r>
              <a:rPr lang="ru-RU" sz="1700" dirty="0" smtClean="0"/>
              <a:t> </a:t>
            </a:r>
            <a:r>
              <a:rPr lang="ru-RU" sz="1700" dirty="0" smtClean="0"/>
              <a:t>беги, </a:t>
            </a:r>
            <a:r>
              <a:rPr lang="ru-RU" sz="1700" dirty="0"/>
              <a:t>оценив перед этим расстояние и </a:t>
            </a:r>
            <a:r>
              <a:rPr lang="ru-RU" sz="1700" dirty="0" smtClean="0"/>
              <a:t>свои спортивные </a:t>
            </a:r>
            <a:r>
              <a:rPr lang="ru-RU" sz="1700" dirty="0" smtClean="0"/>
              <a:t>возможности</a:t>
            </a:r>
            <a:endParaRPr lang="ru-RU" sz="1700" dirty="0"/>
          </a:p>
          <a:p>
            <a:pPr>
              <a:lnSpc>
                <a:spcPct val="150000"/>
              </a:lnSpc>
            </a:pPr>
            <a:r>
              <a:rPr lang="ru-RU" sz="1700" dirty="0" smtClean="0"/>
              <a:t>При </a:t>
            </a:r>
            <a:r>
              <a:rPr lang="ru-RU" sz="1700" dirty="0" smtClean="0"/>
              <a:t>вооруженном </a:t>
            </a:r>
            <a:r>
              <a:rPr lang="ru-RU" sz="1700" dirty="0"/>
              <a:t>ограбления без </a:t>
            </a:r>
            <a:r>
              <a:rPr lang="ru-RU" sz="1700" dirty="0" smtClean="0"/>
              <a:t>сопротивления отдай деньги </a:t>
            </a:r>
            <a:r>
              <a:rPr lang="ru-RU" sz="1700" dirty="0"/>
              <a:t>и </a:t>
            </a:r>
            <a:r>
              <a:rPr lang="ru-RU" sz="1700" dirty="0" smtClean="0"/>
              <a:t>ценности</a:t>
            </a:r>
            <a:endParaRPr lang="ru-RU" sz="1700" dirty="0"/>
          </a:p>
          <a:p>
            <a:pPr>
              <a:lnSpc>
                <a:spcPct val="150000"/>
              </a:lnSpc>
            </a:pPr>
            <a:r>
              <a:rPr lang="ru-RU" sz="1700" dirty="0" smtClean="0"/>
              <a:t>Если тебе </a:t>
            </a:r>
            <a:r>
              <a:rPr lang="ru-RU" sz="1700" dirty="0"/>
              <a:t>угрожают убийством или изнасилованием, то </a:t>
            </a:r>
            <a:r>
              <a:rPr lang="ru-RU" sz="1700" dirty="0" smtClean="0"/>
              <a:t>попытайся </a:t>
            </a:r>
            <a:r>
              <a:rPr lang="ru-RU" sz="1700" dirty="0"/>
              <a:t>неожиданно, с </a:t>
            </a:r>
            <a:r>
              <a:rPr lang="ru-RU" sz="1700" dirty="0" smtClean="0"/>
              <a:t>максимально </a:t>
            </a:r>
            <a:r>
              <a:rPr lang="ru-RU" sz="1700" dirty="0"/>
              <a:t>возможной </a:t>
            </a:r>
            <a:r>
              <a:rPr lang="ru-RU" sz="1700" dirty="0" smtClean="0"/>
              <a:t>силой, вывести </a:t>
            </a:r>
            <a:r>
              <a:rPr lang="ru-RU" sz="1700" dirty="0"/>
              <a:t>нападающего из </a:t>
            </a:r>
            <a:r>
              <a:rPr lang="ru-RU" sz="1700" dirty="0" smtClean="0"/>
              <a:t>строя</a:t>
            </a:r>
          </a:p>
          <a:p>
            <a:pPr>
              <a:lnSpc>
                <a:spcPct val="150000"/>
              </a:lnSpc>
            </a:pPr>
            <a:r>
              <a:rPr lang="ru-RU" sz="1700" dirty="0" smtClean="0"/>
              <a:t>В </a:t>
            </a:r>
            <a:r>
              <a:rPr lang="ru-RU" sz="1700" dirty="0"/>
              <a:t>качестве оружия самозащиты </a:t>
            </a:r>
            <a:r>
              <a:rPr lang="ru-RU" sz="1700" dirty="0" smtClean="0"/>
              <a:t>применяй </a:t>
            </a:r>
            <a:r>
              <a:rPr lang="ru-RU" sz="1700" dirty="0"/>
              <a:t>любой имеющийся </a:t>
            </a:r>
            <a:r>
              <a:rPr lang="ru-RU" sz="1700" dirty="0" smtClean="0"/>
              <a:t>предмет</a:t>
            </a:r>
            <a:endParaRPr lang="ru-RU" sz="1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967" r="2017"/>
          <a:stretch/>
        </p:blipFill>
        <p:spPr>
          <a:xfrm>
            <a:off x="8610601" y="1831918"/>
            <a:ext cx="2778034" cy="2049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967" t="38963" r="12693" b="1135"/>
          <a:stretch/>
        </p:blipFill>
        <p:spPr>
          <a:xfrm>
            <a:off x="8889275" y="4050090"/>
            <a:ext cx="2220686" cy="227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098" y="483327"/>
            <a:ext cx="11133908" cy="11887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Моральное насилие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098" y="1843120"/>
            <a:ext cx="6888479" cy="435244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700" dirty="0" smtClean="0"/>
              <a:t>Меры предосторожности</a:t>
            </a:r>
          </a:p>
          <a:p>
            <a:pPr>
              <a:lnSpc>
                <a:spcPct val="150000"/>
              </a:lnSpc>
            </a:pPr>
            <a:r>
              <a:rPr lang="ru-RU" sz="1700" dirty="0" smtClean="0"/>
              <a:t>К </a:t>
            </a:r>
            <a:r>
              <a:rPr lang="ru-RU" sz="1700" dirty="0"/>
              <a:t>сожалению, избежать морального насилия нельзя. Имеется ввиду, что </a:t>
            </a:r>
            <a:r>
              <a:rPr lang="ru-RU" sz="1700" dirty="0" smtClean="0"/>
              <a:t>ты </a:t>
            </a:r>
            <a:r>
              <a:rPr lang="ru-RU" sz="1700" dirty="0"/>
              <a:t>никогда заранее не </a:t>
            </a:r>
            <a:r>
              <a:rPr lang="ru-RU" sz="1700" dirty="0" smtClean="0"/>
              <a:t>сможешь </a:t>
            </a:r>
            <a:r>
              <a:rPr lang="ru-RU" sz="1700" dirty="0"/>
              <a:t>узнать будет ли тот или иной человек использовать подобный тип </a:t>
            </a:r>
            <a:r>
              <a:rPr lang="ru-RU" sz="1700" dirty="0" smtClean="0"/>
              <a:t>воздействия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700" dirty="0" smtClean="0"/>
              <a:t>Подготовка</a:t>
            </a:r>
          </a:p>
          <a:p>
            <a:pPr>
              <a:lnSpc>
                <a:spcPct val="150000"/>
              </a:lnSpc>
            </a:pPr>
            <a:r>
              <a:rPr lang="ru-RU" sz="1700" dirty="0" smtClean="0"/>
              <a:t>Какой-то </a:t>
            </a:r>
            <a:r>
              <a:rPr lang="ru-RU" sz="1700" dirty="0"/>
              <a:t>определенной подготовки нет. Нужно просто знать о существовании морального насилия и помнить, что нет гарантий того, что человек не будет использовать подобное </a:t>
            </a:r>
            <a:r>
              <a:rPr lang="ru-RU" sz="1700" dirty="0" smtClean="0"/>
              <a:t>воздействие</a:t>
            </a:r>
            <a:endParaRPr lang="ru-RU" sz="1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709" t="1745" r="24129" b="1000"/>
          <a:stretch/>
        </p:blipFill>
        <p:spPr>
          <a:xfrm>
            <a:off x="7603153" y="2185267"/>
            <a:ext cx="3918288" cy="40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3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579" y="483326"/>
            <a:ext cx="11199219" cy="1149531"/>
          </a:xfrm>
        </p:spPr>
        <p:txBody>
          <a:bodyPr/>
          <a:lstStyle/>
          <a:p>
            <a:pPr algn="ctr"/>
            <a:r>
              <a:rPr lang="ru-RU" dirty="0" smtClean="0"/>
              <a:t>Действия при насилии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580" y="1927644"/>
            <a:ext cx="8739050" cy="395622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700" dirty="0" smtClean="0"/>
              <a:t>Наблюдай </a:t>
            </a:r>
            <a:r>
              <a:rPr lang="ru-RU" sz="1700" dirty="0"/>
              <a:t>за </a:t>
            </a:r>
            <a:r>
              <a:rPr lang="ru-RU" sz="1700" dirty="0" smtClean="0"/>
              <a:t>этикой: если </a:t>
            </a:r>
            <a:r>
              <a:rPr lang="ru-RU" sz="1700" dirty="0"/>
              <a:t>во внеурочное время остаются все, значит разделения на любимчиков и изгоев по этому признаку нет. </a:t>
            </a:r>
            <a:endParaRPr lang="ru-RU" sz="1700" dirty="0" smtClean="0"/>
          </a:p>
          <a:p>
            <a:pPr>
              <a:lnSpc>
                <a:spcPct val="150000"/>
              </a:lnSpc>
            </a:pPr>
            <a:r>
              <a:rPr lang="ru-RU" sz="1700" dirty="0" smtClean="0"/>
              <a:t>Оцени критику: </a:t>
            </a:r>
            <a:r>
              <a:rPr lang="ru-RU" sz="1700" dirty="0" smtClean="0"/>
              <a:t>лицо</a:t>
            </a:r>
            <a:r>
              <a:rPr lang="ru-RU" sz="1700" dirty="0"/>
              <a:t>, стоящее выше по </a:t>
            </a:r>
            <a:r>
              <a:rPr lang="ru-RU" sz="1700" dirty="0" smtClean="0"/>
              <a:t>статусу (учитель/тренер), </a:t>
            </a:r>
            <a:r>
              <a:rPr lang="ru-RU" sz="1700" dirty="0"/>
              <a:t>вправе требовать от </a:t>
            </a:r>
            <a:r>
              <a:rPr lang="ru-RU" sz="1700" dirty="0" smtClean="0"/>
              <a:t>тебя </a:t>
            </a:r>
            <a:r>
              <a:rPr lang="ru-RU" sz="1700" dirty="0"/>
              <a:t>выполнять работу качественно</a:t>
            </a:r>
            <a:r>
              <a:rPr lang="ru-RU" sz="1700" dirty="0" smtClean="0"/>
              <a:t>. Но </a:t>
            </a:r>
            <a:r>
              <a:rPr lang="ru-RU" sz="1700" dirty="0"/>
              <a:t>оно имеет право </a:t>
            </a:r>
            <a:r>
              <a:rPr lang="ru-RU" sz="1700" dirty="0" smtClean="0"/>
              <a:t>оценивать </a:t>
            </a:r>
            <a:r>
              <a:rPr lang="ru-RU" sz="1700" dirty="0"/>
              <a:t>проделанную работу, а </a:t>
            </a:r>
            <a:r>
              <a:rPr lang="ru-RU" sz="1700" dirty="0" smtClean="0"/>
              <a:t>не </a:t>
            </a:r>
            <a:r>
              <a:rPr lang="ru-RU" sz="1700" dirty="0"/>
              <a:t>личностные качества</a:t>
            </a:r>
          </a:p>
          <a:p>
            <a:pPr>
              <a:lnSpc>
                <a:spcPct val="150000"/>
              </a:lnSpc>
            </a:pPr>
            <a:r>
              <a:rPr lang="ru-RU" sz="1700" dirty="0" smtClean="0"/>
              <a:t>Очерчивай </a:t>
            </a:r>
            <a:r>
              <a:rPr lang="ru-RU" sz="1700" dirty="0"/>
              <a:t>личные </a:t>
            </a:r>
            <a:r>
              <a:rPr lang="ru-RU" sz="1700" dirty="0" smtClean="0"/>
              <a:t>границы: </a:t>
            </a:r>
            <a:r>
              <a:rPr lang="ru-RU" sz="1700" dirty="0" smtClean="0"/>
              <a:t>нужно </a:t>
            </a:r>
            <a:r>
              <a:rPr lang="ru-RU" sz="1700" dirty="0"/>
              <a:t>уметь говорить «нет», если </a:t>
            </a:r>
            <a:r>
              <a:rPr lang="ru-RU" sz="1700" dirty="0" smtClean="0"/>
              <a:t>коллектив </a:t>
            </a:r>
            <a:r>
              <a:rPr lang="ru-RU" sz="1700" dirty="0" smtClean="0"/>
              <a:t>ждёт </a:t>
            </a:r>
            <a:r>
              <a:rPr lang="ru-RU" sz="1700" dirty="0"/>
              <a:t>от </a:t>
            </a:r>
            <a:r>
              <a:rPr lang="ru-RU" sz="1700" dirty="0" smtClean="0"/>
              <a:t>тебя </a:t>
            </a:r>
            <a:r>
              <a:rPr lang="ru-RU" sz="1700" dirty="0"/>
              <a:t>альтруизма. </a:t>
            </a:r>
            <a:endParaRPr lang="ru-RU" sz="1700" dirty="0" smtClean="0"/>
          </a:p>
          <a:p>
            <a:pPr>
              <a:lnSpc>
                <a:spcPct val="150000"/>
              </a:lnSpc>
            </a:pPr>
            <a:r>
              <a:rPr lang="ru-RU" sz="1700" dirty="0" smtClean="0"/>
              <a:t>Ищи </a:t>
            </a:r>
            <a:r>
              <a:rPr lang="ru-RU" sz="1700" dirty="0" smtClean="0"/>
              <a:t>поддержку: наверняка </a:t>
            </a:r>
            <a:r>
              <a:rPr lang="ru-RU" sz="1700" dirty="0"/>
              <a:t>в </a:t>
            </a:r>
            <a:r>
              <a:rPr lang="ru-RU" sz="1700" dirty="0" smtClean="0"/>
              <a:t>твоем </a:t>
            </a:r>
            <a:r>
              <a:rPr lang="ru-RU" sz="1700" dirty="0"/>
              <a:t>коллективе есть люди, которые </a:t>
            </a:r>
            <a:r>
              <a:rPr lang="ru-RU" sz="1700" dirty="0" smtClean="0"/>
              <a:t>тебе </a:t>
            </a:r>
            <a:r>
              <a:rPr lang="ru-RU" sz="1700" dirty="0"/>
              <a:t>симпатизируют или имеют похожую проблему. </a:t>
            </a:r>
            <a:r>
              <a:rPr lang="ru-RU" sz="1700" dirty="0" smtClean="0"/>
              <a:t>Сблизься </a:t>
            </a:r>
            <a:r>
              <a:rPr lang="ru-RU" sz="1700" dirty="0"/>
              <a:t>с </a:t>
            </a:r>
            <a:r>
              <a:rPr lang="ru-RU" sz="1700" dirty="0" smtClean="0"/>
              <a:t>ними</a:t>
            </a:r>
            <a:endParaRPr lang="ru-RU" sz="1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726" t="25644" r="50253" b="4926"/>
          <a:stretch/>
        </p:blipFill>
        <p:spPr>
          <a:xfrm>
            <a:off x="9448798" y="2009722"/>
            <a:ext cx="2286000" cy="37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012" y="642594"/>
            <a:ext cx="11338558" cy="13716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Для тех, кто хочет разобраться подробнее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Привет, если ты заинтересован(а) и хочешь узнать больше, вот ссылка на страницу нашего проекта, там ты найдешь брошюру с подробной информацией по теме презентации</a:t>
            </a:r>
          </a:p>
          <a:p>
            <a:r>
              <a:rPr lang="fr-FR" dirty="0"/>
              <a:t>http://project.gym1505.ru/node/24489#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375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035" y="535578"/>
            <a:ext cx="11160034" cy="14705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Пожар (Меры </a:t>
            </a:r>
            <a:r>
              <a:rPr lang="ru-RU" dirty="0" smtClean="0"/>
              <a:t>предосторожности)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035" y="2218829"/>
            <a:ext cx="7215051" cy="33115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700" dirty="0"/>
              <a:t>Не храните в доме бензин, керосин, легковоспламеняющиеся </a:t>
            </a:r>
            <a:r>
              <a:rPr lang="ru-RU" sz="1700" dirty="0" smtClean="0"/>
              <a:t>жидкости</a:t>
            </a:r>
            <a:endParaRPr lang="ru-RU" sz="1700" dirty="0"/>
          </a:p>
          <a:p>
            <a:pPr>
              <a:lnSpc>
                <a:spcPct val="150000"/>
              </a:lnSpc>
            </a:pPr>
            <a:r>
              <a:rPr lang="ru-RU" sz="1700" dirty="0"/>
              <a:t>Приобретите хотя бы один </a:t>
            </a:r>
            <a:r>
              <a:rPr lang="ru-RU" sz="1700" dirty="0" smtClean="0"/>
              <a:t>огнетушитель</a:t>
            </a:r>
            <a:endParaRPr lang="ru-RU" sz="1700" dirty="0"/>
          </a:p>
          <a:p>
            <a:pPr>
              <a:lnSpc>
                <a:spcPct val="150000"/>
              </a:lnSpc>
            </a:pPr>
            <a:r>
              <a:rPr lang="ru-RU" sz="1700" dirty="0"/>
              <a:t>Не оставляйте без присмотра включенные электрические </a:t>
            </a:r>
            <a:r>
              <a:rPr lang="ru-RU" sz="1700" dirty="0" smtClean="0"/>
              <a:t>приборы</a:t>
            </a:r>
            <a:endParaRPr lang="ru-RU" sz="1700" dirty="0"/>
          </a:p>
          <a:p>
            <a:pPr>
              <a:lnSpc>
                <a:spcPct val="150000"/>
              </a:lnSpc>
            </a:pPr>
            <a:r>
              <a:rPr lang="ru-RU" sz="1700" dirty="0"/>
              <a:t>Следите за исправностью </a:t>
            </a:r>
            <a:r>
              <a:rPr lang="ru-RU" sz="1700" dirty="0" smtClean="0"/>
              <a:t>устройств, приборов, розеток</a:t>
            </a:r>
            <a:endParaRPr lang="ru-RU" sz="1700" dirty="0"/>
          </a:p>
          <a:p>
            <a:pPr>
              <a:lnSpc>
                <a:spcPct val="150000"/>
              </a:lnSpc>
            </a:pPr>
            <a:r>
              <a:rPr lang="ru-RU" sz="1700" dirty="0" smtClean="0"/>
              <a:t>Не </a:t>
            </a:r>
            <a:r>
              <a:rPr lang="ru-RU" sz="1700" dirty="0"/>
              <a:t>разогревайте на открытом огне краски, лаки и т. п</a:t>
            </a:r>
            <a:r>
              <a:rPr lang="ru-RU" sz="1700" dirty="0" smtClean="0"/>
              <a:t>.</a:t>
            </a:r>
            <a:endParaRPr lang="ru-RU" sz="17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087" y="2218829"/>
            <a:ext cx="2890066" cy="29509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08772" y="5277934"/>
            <a:ext cx="2638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Пример огнетушителя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539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326" y="485840"/>
            <a:ext cx="11129554" cy="964137"/>
          </a:xfrm>
        </p:spPr>
        <p:txBody>
          <a:bodyPr/>
          <a:lstStyle/>
          <a:p>
            <a:pPr algn="ctr"/>
            <a:r>
              <a:rPr lang="ru-RU" dirty="0" smtClean="0"/>
              <a:t>Действия при пожаре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326" y="1554480"/>
            <a:ext cx="8843554" cy="463731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ru-RU" sz="6800" dirty="0" smtClean="0"/>
              <a:t>Сообщи </a:t>
            </a:r>
            <a:r>
              <a:rPr lang="ru-RU" sz="6800" dirty="0"/>
              <a:t>о </a:t>
            </a:r>
            <a:r>
              <a:rPr lang="ru-RU" sz="6800" dirty="0" smtClean="0"/>
              <a:t>пожаре </a:t>
            </a:r>
            <a:r>
              <a:rPr lang="ru-RU" sz="6800" dirty="0" smtClean="0"/>
              <a:t>(тел.: 101)</a:t>
            </a:r>
            <a:endParaRPr lang="ru-RU" sz="6800" dirty="0"/>
          </a:p>
          <a:p>
            <a:pPr>
              <a:lnSpc>
                <a:spcPct val="170000"/>
              </a:lnSpc>
            </a:pPr>
            <a:r>
              <a:rPr lang="ru-RU" sz="6800" dirty="0"/>
              <a:t>Если </a:t>
            </a:r>
            <a:r>
              <a:rPr lang="ru-RU" sz="6800" dirty="0" smtClean="0"/>
              <a:t>есть возможность, приступай </a:t>
            </a:r>
            <a:r>
              <a:rPr lang="ru-RU" sz="6800" dirty="0"/>
              <a:t>к </a:t>
            </a:r>
            <a:r>
              <a:rPr lang="ru-RU" sz="6800" dirty="0" smtClean="0"/>
              <a:t>тушению</a:t>
            </a:r>
          </a:p>
          <a:p>
            <a:pPr>
              <a:lnSpc>
                <a:spcPct val="170000"/>
              </a:lnSpc>
            </a:pPr>
            <a:r>
              <a:rPr lang="ru-RU" sz="6800" dirty="0" smtClean="0"/>
              <a:t>Не открывай </a:t>
            </a:r>
            <a:r>
              <a:rPr lang="ru-RU" sz="6800" dirty="0" smtClean="0"/>
              <a:t>форточки и окна</a:t>
            </a:r>
          </a:p>
          <a:p>
            <a:pPr>
              <a:lnSpc>
                <a:spcPct val="170000"/>
              </a:lnSpc>
            </a:pPr>
            <a:r>
              <a:rPr lang="ru-RU" sz="6800" dirty="0" smtClean="0"/>
              <a:t>Если нельзя ликвидировать пожар, </a:t>
            </a:r>
            <a:r>
              <a:rPr lang="ru-RU" sz="6800" dirty="0" smtClean="0"/>
              <a:t>выйди </a:t>
            </a:r>
            <a:r>
              <a:rPr lang="ru-RU" sz="6800" dirty="0"/>
              <a:t>из </a:t>
            </a:r>
            <a:r>
              <a:rPr lang="ru-RU" sz="6800" dirty="0" smtClean="0"/>
              <a:t>квартиры, закрыв дверь, сообщи </a:t>
            </a:r>
            <a:r>
              <a:rPr lang="ru-RU" sz="6800" dirty="0"/>
              <a:t>о </a:t>
            </a:r>
            <a:r>
              <a:rPr lang="ru-RU" sz="6800" dirty="0" smtClean="0"/>
              <a:t>пожаре соседям</a:t>
            </a:r>
          </a:p>
          <a:p>
            <a:pPr>
              <a:lnSpc>
                <a:spcPct val="170000"/>
              </a:lnSpc>
            </a:pPr>
            <a:r>
              <a:rPr lang="ru-RU" sz="6800" dirty="0" smtClean="0"/>
              <a:t>При сильной задымлённости передвигайся </a:t>
            </a:r>
            <a:r>
              <a:rPr lang="ru-RU" sz="6800" dirty="0" smtClean="0"/>
              <a:t>ползком</a:t>
            </a:r>
          </a:p>
          <a:p>
            <a:pPr>
              <a:lnSpc>
                <a:spcPct val="170000"/>
              </a:lnSpc>
            </a:pPr>
            <a:r>
              <a:rPr lang="ru-RU" sz="6800" dirty="0" smtClean="0"/>
              <a:t>Если</a:t>
            </a:r>
            <a:r>
              <a:rPr lang="ru-RU" sz="6800" dirty="0" smtClean="0"/>
              <a:t> пути эвакуация отрезаны, выйди </a:t>
            </a:r>
            <a:r>
              <a:rPr lang="ru-RU" sz="6800" dirty="0" smtClean="0"/>
              <a:t>на балкон, </a:t>
            </a:r>
            <a:r>
              <a:rPr lang="ru-RU" sz="6800" dirty="0" smtClean="0"/>
              <a:t>закрой дверь </a:t>
            </a:r>
            <a:r>
              <a:rPr lang="ru-RU" sz="6800" dirty="0" smtClean="0"/>
              <a:t>и </a:t>
            </a:r>
            <a:r>
              <a:rPr lang="ru-RU" sz="6800" dirty="0" smtClean="0"/>
              <a:t>зови </a:t>
            </a:r>
            <a:r>
              <a:rPr lang="ru-RU" sz="6800" dirty="0" smtClean="0"/>
              <a:t>на </a:t>
            </a:r>
            <a:r>
              <a:rPr lang="ru-RU" sz="6800" dirty="0" smtClean="0"/>
              <a:t>помощь</a:t>
            </a:r>
            <a:endParaRPr lang="ru-RU" sz="6800" dirty="0" smtClean="0"/>
          </a:p>
          <a:p>
            <a:pPr>
              <a:lnSpc>
                <a:spcPct val="170000"/>
              </a:lnSpc>
            </a:pPr>
            <a:r>
              <a:rPr lang="ru-RU" sz="6800" dirty="0" smtClean="0"/>
              <a:t>Если ты увидел(а), что кто-то собирается устроить поджог, обратись в полицию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85" t="1070" r="-6413" b="-1070"/>
          <a:stretch/>
        </p:blipFill>
        <p:spPr>
          <a:xfrm>
            <a:off x="9618872" y="1602077"/>
            <a:ext cx="2155117" cy="454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909" y="629531"/>
            <a:ext cx="11079151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Ограбление (меры предосторожности и подготовка)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909" y="2309779"/>
            <a:ext cx="6927668" cy="3653414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ru-RU" sz="1700" dirty="0" smtClean="0"/>
              <a:t>Не </a:t>
            </a:r>
            <a:r>
              <a:rPr lang="ru-RU" sz="1700" dirty="0"/>
              <a:t>ходи в </a:t>
            </a:r>
            <a:r>
              <a:rPr lang="ru-RU" sz="1700" dirty="0" smtClean="0"/>
              <a:t>магазины поздно вечером</a:t>
            </a:r>
            <a:endParaRPr lang="ru-RU" sz="1700" dirty="0"/>
          </a:p>
          <a:p>
            <a:pPr>
              <a:lnSpc>
                <a:spcPct val="160000"/>
              </a:lnSpc>
            </a:pPr>
            <a:r>
              <a:rPr lang="ru-RU" sz="1700" dirty="0" smtClean="0"/>
              <a:t>Не </a:t>
            </a:r>
            <a:r>
              <a:rPr lang="ru-RU" sz="1700" dirty="0"/>
              <a:t>следует смотреть постоянно в телефон, слушать музыку в </a:t>
            </a:r>
            <a:r>
              <a:rPr lang="ru-RU" sz="1700" dirty="0" smtClean="0"/>
              <a:t>наушниках</a:t>
            </a:r>
            <a:endParaRPr lang="ru-RU" sz="1700" dirty="0" smtClean="0"/>
          </a:p>
          <a:p>
            <a:pPr>
              <a:lnSpc>
                <a:spcPct val="160000"/>
              </a:lnSpc>
            </a:pPr>
            <a:r>
              <a:rPr lang="ru-RU" sz="1700" dirty="0" smtClean="0"/>
              <a:t>Постарайся периодически </a:t>
            </a:r>
            <a:r>
              <a:rPr lang="ru-RU" sz="1700" dirty="0"/>
              <a:t>оглядываться по сторонам и выискивать аномалии, которые могут быть маркерами возможной опасности. </a:t>
            </a:r>
            <a:endParaRPr lang="ru-RU" sz="1700" dirty="0" smtClean="0"/>
          </a:p>
          <a:p>
            <a:pPr>
              <a:lnSpc>
                <a:spcPct val="160000"/>
              </a:lnSpc>
            </a:pPr>
            <a:r>
              <a:rPr lang="ru-RU" sz="1700" dirty="0" smtClean="0"/>
              <a:t>По возможности установи дома сигнализацию, камеры</a:t>
            </a:r>
            <a:endParaRPr lang="ru-RU" sz="1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137" y="2825762"/>
            <a:ext cx="3919923" cy="262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5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84" y="535578"/>
            <a:ext cx="11140296" cy="1188720"/>
          </a:xfrm>
        </p:spPr>
        <p:txBody>
          <a:bodyPr/>
          <a:lstStyle/>
          <a:p>
            <a:pPr algn="ctr"/>
            <a:r>
              <a:rPr lang="ru-RU" dirty="0" smtClean="0"/>
              <a:t>Ограбление в магазине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784" y="2184012"/>
            <a:ext cx="7881256" cy="36314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700" dirty="0" smtClean="0"/>
              <a:t>Всегда выполняй </a:t>
            </a:r>
            <a:r>
              <a:rPr lang="ru-RU" sz="1700" dirty="0"/>
              <a:t>указания </a:t>
            </a:r>
            <a:r>
              <a:rPr lang="ru-RU" sz="1700" dirty="0" smtClean="0"/>
              <a:t>грабителей</a:t>
            </a:r>
          </a:p>
          <a:p>
            <a:pPr>
              <a:lnSpc>
                <a:spcPct val="150000"/>
              </a:lnSpc>
            </a:pPr>
            <a:r>
              <a:rPr lang="ru-RU" sz="1700" dirty="0" smtClean="0"/>
              <a:t>Будь </a:t>
            </a:r>
            <a:r>
              <a:rPr lang="ru-RU" sz="1700" dirty="0"/>
              <a:t>максимально </a:t>
            </a:r>
            <a:r>
              <a:rPr lang="ru-RU" sz="1700" dirty="0" smtClean="0"/>
              <a:t>вежлив(а) </a:t>
            </a:r>
            <a:endParaRPr lang="ru-RU" sz="1700" dirty="0" smtClean="0"/>
          </a:p>
          <a:p>
            <a:pPr>
              <a:lnSpc>
                <a:spcPct val="150000"/>
              </a:lnSpc>
            </a:pPr>
            <a:r>
              <a:rPr lang="ru-RU" sz="1700" dirty="0" smtClean="0"/>
              <a:t>Не </a:t>
            </a:r>
            <a:r>
              <a:rPr lang="ru-RU" sz="1700" dirty="0" smtClean="0"/>
              <a:t>сообщай </a:t>
            </a:r>
            <a:r>
              <a:rPr lang="ru-RU" sz="1700" dirty="0"/>
              <a:t>информацию добровольно, </a:t>
            </a:r>
            <a:r>
              <a:rPr lang="ru-RU" sz="1700" dirty="0" smtClean="0"/>
              <a:t>только </a:t>
            </a:r>
            <a:r>
              <a:rPr lang="ru-RU" sz="1700" dirty="0" smtClean="0"/>
              <a:t>если </a:t>
            </a:r>
            <a:r>
              <a:rPr lang="ru-RU" sz="1700" dirty="0" smtClean="0"/>
              <a:t>тебе </a:t>
            </a:r>
            <a:r>
              <a:rPr lang="ru-RU" sz="1700" dirty="0"/>
              <a:t>зададут </a:t>
            </a:r>
            <a:r>
              <a:rPr lang="ru-RU" sz="1700" dirty="0" smtClean="0"/>
              <a:t>вопрос</a:t>
            </a:r>
            <a:endParaRPr lang="ru-RU" sz="1700" dirty="0" smtClean="0"/>
          </a:p>
          <a:p>
            <a:pPr>
              <a:lnSpc>
                <a:spcPct val="150000"/>
              </a:lnSpc>
            </a:pPr>
            <a:r>
              <a:rPr lang="ru-RU" sz="1700" dirty="0" smtClean="0"/>
              <a:t>Не совершай </a:t>
            </a:r>
            <a:r>
              <a:rPr lang="ru-RU" sz="1700" dirty="0"/>
              <a:t>неожиданных </a:t>
            </a:r>
            <a:r>
              <a:rPr lang="ru-RU" sz="1700" dirty="0" smtClean="0"/>
              <a:t>действий, не </a:t>
            </a:r>
            <a:r>
              <a:rPr lang="ru-RU" sz="1700" dirty="0" smtClean="0"/>
              <a:t>вступай в </a:t>
            </a:r>
            <a:r>
              <a:rPr lang="ru-RU" sz="1700" dirty="0" smtClean="0"/>
              <a:t>борьбу</a:t>
            </a:r>
          </a:p>
          <a:p>
            <a:pPr>
              <a:lnSpc>
                <a:spcPct val="150000"/>
              </a:lnSpc>
            </a:pPr>
            <a:r>
              <a:rPr lang="ru-RU" sz="1700" dirty="0"/>
              <a:t>З</a:t>
            </a:r>
            <a:r>
              <a:rPr lang="ru-RU" sz="1700" dirty="0" smtClean="0"/>
              <a:t>апомни</a:t>
            </a:r>
            <a:r>
              <a:rPr lang="ru-RU" sz="1700" dirty="0" smtClean="0"/>
              <a:t>, </a:t>
            </a:r>
            <a:r>
              <a:rPr lang="ru-RU" sz="1700" dirty="0"/>
              <a:t>как </a:t>
            </a:r>
            <a:r>
              <a:rPr lang="ru-RU" sz="1700" dirty="0" smtClean="0"/>
              <a:t>выглядят и к </a:t>
            </a:r>
            <a:r>
              <a:rPr lang="ru-RU" sz="1700" dirty="0"/>
              <a:t>чему прикасаются </a:t>
            </a:r>
            <a:r>
              <a:rPr lang="ru-RU" sz="1700" dirty="0" smtClean="0"/>
              <a:t>напавшие </a:t>
            </a:r>
          </a:p>
          <a:p>
            <a:pPr>
              <a:lnSpc>
                <a:spcPct val="150000"/>
              </a:lnSpc>
            </a:pPr>
            <a:r>
              <a:rPr lang="ru-RU" sz="1700" dirty="0" smtClean="0"/>
              <a:t>Запомни, </a:t>
            </a:r>
            <a:r>
              <a:rPr lang="ru-RU" sz="1700" dirty="0"/>
              <a:t>какой дорогой грабители </a:t>
            </a:r>
            <a:r>
              <a:rPr lang="ru-RU" sz="1700" dirty="0" smtClean="0"/>
              <a:t>уходят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091" r="14178"/>
          <a:stretch/>
        </p:blipFill>
        <p:spPr>
          <a:xfrm>
            <a:off x="8595359" y="2106890"/>
            <a:ext cx="2984721" cy="37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7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847" y="496390"/>
            <a:ext cx="11191967" cy="1162594"/>
          </a:xfrm>
        </p:spPr>
        <p:txBody>
          <a:bodyPr/>
          <a:lstStyle/>
          <a:p>
            <a:pPr algn="ctr"/>
            <a:r>
              <a:rPr lang="ru-RU" dirty="0" smtClean="0"/>
              <a:t>Ограбление квартиры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407" y="2063800"/>
            <a:ext cx="8233953" cy="382490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700" dirty="0"/>
              <a:t>С</a:t>
            </a:r>
            <a:r>
              <a:rPr lang="ru-RU" sz="1700" dirty="0" smtClean="0"/>
              <a:t>делай </a:t>
            </a:r>
            <a:r>
              <a:rPr lang="ru-RU" sz="1700" dirty="0"/>
              <a:t>так чтобы </a:t>
            </a:r>
            <a:r>
              <a:rPr lang="ru-RU" sz="1700" dirty="0" smtClean="0"/>
              <a:t>взломщики узнали</a:t>
            </a:r>
            <a:r>
              <a:rPr lang="ru-RU" sz="1700" dirty="0"/>
              <a:t>, что </a:t>
            </a:r>
            <a:r>
              <a:rPr lang="ru-RU" sz="1700" dirty="0" smtClean="0"/>
              <a:t>ты внутри</a:t>
            </a:r>
          </a:p>
          <a:p>
            <a:pPr>
              <a:lnSpc>
                <a:spcPct val="150000"/>
              </a:lnSpc>
            </a:pPr>
            <a:r>
              <a:rPr lang="ru-RU" sz="1700" dirty="0"/>
              <a:t>С</a:t>
            </a:r>
            <a:r>
              <a:rPr lang="ru-RU" sz="1700" dirty="0" smtClean="0"/>
              <a:t>делай вид, </a:t>
            </a:r>
            <a:r>
              <a:rPr lang="ru-RU" sz="1700" dirty="0"/>
              <a:t>что </a:t>
            </a:r>
            <a:r>
              <a:rPr lang="ru-RU" sz="1700" dirty="0"/>
              <a:t>в</a:t>
            </a:r>
            <a:r>
              <a:rPr lang="ru-RU" sz="1700" dirty="0" smtClean="0"/>
              <a:t> доме много людей</a:t>
            </a:r>
            <a:endParaRPr lang="ru-RU" sz="1700" dirty="0" smtClean="0"/>
          </a:p>
          <a:p>
            <a:pPr>
              <a:lnSpc>
                <a:spcPct val="150000"/>
              </a:lnSpc>
            </a:pPr>
            <a:r>
              <a:rPr lang="ru-RU" sz="1700" dirty="0" smtClean="0"/>
              <a:t>Если </a:t>
            </a:r>
            <a:r>
              <a:rPr lang="ru-RU" sz="1700" dirty="0"/>
              <a:t>не </a:t>
            </a:r>
            <a:r>
              <a:rPr lang="ru-RU" sz="1700" dirty="0" smtClean="0"/>
              <a:t>помогает - </a:t>
            </a:r>
            <a:r>
              <a:rPr lang="ru-RU" sz="1700" dirty="0" smtClean="0"/>
              <a:t>звони </a:t>
            </a:r>
            <a:r>
              <a:rPr lang="ru-RU" sz="1700" dirty="0"/>
              <a:t>в полицию и </a:t>
            </a:r>
            <a:r>
              <a:rPr lang="ru-RU" sz="1700" dirty="0" smtClean="0"/>
              <a:t>родителям</a:t>
            </a:r>
          </a:p>
          <a:p>
            <a:pPr>
              <a:lnSpc>
                <a:spcPct val="150000"/>
              </a:lnSpc>
            </a:pPr>
            <a:r>
              <a:rPr lang="ru-RU" sz="1700" dirty="0"/>
              <a:t>З</a:t>
            </a:r>
            <a:r>
              <a:rPr lang="ru-RU" sz="1700" dirty="0" smtClean="0"/>
              <a:t>абаррикадируй </a:t>
            </a:r>
            <a:r>
              <a:rPr lang="ru-RU" sz="1700" dirty="0"/>
              <a:t>дверь </a:t>
            </a:r>
            <a:r>
              <a:rPr lang="ru-RU" sz="1700" dirty="0" smtClean="0"/>
              <a:t>мебелью/свали </a:t>
            </a:r>
            <a:r>
              <a:rPr lang="ru-RU" sz="1700" dirty="0"/>
              <a:t>как можно больше тяжелых </a:t>
            </a:r>
            <a:r>
              <a:rPr lang="ru-RU" sz="1700" dirty="0" smtClean="0"/>
              <a:t>предметов</a:t>
            </a:r>
            <a:r>
              <a:rPr lang="ru-RU" sz="1700" dirty="0"/>
              <a:t> </a:t>
            </a:r>
            <a:r>
              <a:rPr lang="ru-RU" sz="1700" dirty="0" smtClean="0"/>
              <a:t>и вещей </a:t>
            </a:r>
            <a:r>
              <a:rPr lang="ru-RU" sz="1700" dirty="0"/>
              <a:t>у </a:t>
            </a:r>
            <a:r>
              <a:rPr lang="ru-RU" sz="1700" dirty="0" smtClean="0"/>
              <a:t>двери</a:t>
            </a:r>
          </a:p>
          <a:p>
            <a:pPr>
              <a:lnSpc>
                <a:spcPct val="150000"/>
              </a:lnSpc>
            </a:pPr>
            <a:r>
              <a:rPr lang="ru-RU" sz="1700" dirty="0" smtClean="0"/>
              <a:t>Открой </a:t>
            </a:r>
            <a:r>
              <a:rPr lang="ru-RU" sz="1700" dirty="0" smtClean="0"/>
              <a:t>окно, </a:t>
            </a:r>
            <a:r>
              <a:rPr lang="ru-RU" sz="1700" dirty="0"/>
              <a:t>подними </a:t>
            </a:r>
            <a:r>
              <a:rPr lang="ru-RU" sz="1700" dirty="0" smtClean="0"/>
              <a:t>шум</a:t>
            </a:r>
          </a:p>
          <a:p>
            <a:pPr>
              <a:lnSpc>
                <a:spcPct val="150000"/>
              </a:lnSpc>
            </a:pPr>
            <a:r>
              <a:rPr lang="ru-RU" sz="1700" dirty="0" smtClean="0"/>
              <a:t>Твоя задача – протянуть время </a:t>
            </a:r>
            <a:r>
              <a:rPr lang="ru-RU" sz="1700" dirty="0"/>
              <a:t>и не </a:t>
            </a:r>
            <a:r>
              <a:rPr lang="ru-RU" sz="1700" dirty="0" smtClean="0"/>
              <a:t>дать </a:t>
            </a:r>
            <a:r>
              <a:rPr lang="ru-RU" sz="1700" dirty="0"/>
              <a:t>злоумышленникам пробраться внутрь до приезда </a:t>
            </a:r>
            <a:r>
              <a:rPr lang="ru-RU" sz="1700" dirty="0" smtClean="0"/>
              <a:t>полиции</a:t>
            </a:r>
            <a:endParaRPr lang="ru-RU" sz="1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138" t="592" r="32457" b="-592"/>
          <a:stretch/>
        </p:blipFill>
        <p:spPr>
          <a:xfrm>
            <a:off x="8843555" y="2117374"/>
            <a:ext cx="2801259" cy="371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1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85" y="444138"/>
            <a:ext cx="11199221" cy="12801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Нападение (меры предосторожности)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4288" y="2237518"/>
            <a:ext cx="8155575" cy="348401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Ходи </a:t>
            </a:r>
            <a:r>
              <a:rPr lang="ru-RU" dirty="0"/>
              <a:t>по хорошо освещенным, людным </a:t>
            </a:r>
            <a:r>
              <a:rPr lang="ru-RU" dirty="0" smtClean="0"/>
              <a:t>улицам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В</a:t>
            </a:r>
            <a:r>
              <a:rPr lang="ru-RU" dirty="0" smtClean="0"/>
              <a:t>озвращаясь </a:t>
            </a:r>
            <a:r>
              <a:rPr lang="ru-RU" dirty="0"/>
              <a:t>домой темной </a:t>
            </a:r>
            <a:r>
              <a:rPr lang="ru-RU" dirty="0" smtClean="0"/>
              <a:t>дорогой - попроси встретить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В переулках </a:t>
            </a:r>
            <a:r>
              <a:rPr lang="ru-RU" dirty="0" smtClean="0"/>
              <a:t>держись </a:t>
            </a:r>
            <a:r>
              <a:rPr lang="ru-RU" dirty="0" smtClean="0"/>
              <a:t>ближе </a:t>
            </a:r>
            <a:r>
              <a:rPr lang="ru-RU" dirty="0"/>
              <a:t>к краю </a:t>
            </a:r>
            <a:r>
              <a:rPr lang="ru-RU" dirty="0" smtClean="0"/>
              <a:t>тротуара, </a:t>
            </a:r>
            <a:r>
              <a:rPr lang="ru-RU" dirty="0"/>
              <a:t>подальше от </a:t>
            </a:r>
            <a:r>
              <a:rPr lang="ru-RU" dirty="0" smtClean="0"/>
              <a:t>подъездов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Будь внимателен(льна) </a:t>
            </a:r>
            <a:r>
              <a:rPr lang="ru-RU" dirty="0"/>
              <a:t>к </a:t>
            </a:r>
            <a:r>
              <a:rPr lang="ru-RU" dirty="0" smtClean="0"/>
              <a:t>происходящему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Если </a:t>
            </a:r>
            <a:r>
              <a:rPr lang="ru-RU" dirty="0" smtClean="0"/>
              <a:t>идешь </a:t>
            </a:r>
            <a:r>
              <a:rPr lang="ru-RU" dirty="0"/>
              <a:t>по шоссе, </a:t>
            </a:r>
            <a:r>
              <a:rPr lang="ru-RU" dirty="0" smtClean="0"/>
              <a:t>иди навстречу транспорту, сумку держи слева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Ключи </a:t>
            </a:r>
            <a:r>
              <a:rPr lang="ru-RU" dirty="0"/>
              <a:t>и </a:t>
            </a:r>
            <a:r>
              <a:rPr lang="ru-RU" dirty="0" smtClean="0"/>
              <a:t>документы </a:t>
            </a:r>
            <a:r>
              <a:rPr lang="ru-RU" dirty="0" smtClean="0"/>
              <a:t>лучше</a:t>
            </a:r>
            <a:r>
              <a:rPr lang="ru-RU" dirty="0" smtClean="0"/>
              <a:t> </a:t>
            </a:r>
            <a:r>
              <a:rPr lang="ru-RU" dirty="0"/>
              <a:t>хранить </a:t>
            </a:r>
            <a:r>
              <a:rPr lang="ru-RU" dirty="0" smtClean="0"/>
              <a:t>в </a:t>
            </a:r>
            <a:r>
              <a:rPr lang="ru-RU" dirty="0"/>
              <a:t>карманах </a:t>
            </a:r>
            <a:r>
              <a:rPr lang="ru-RU" dirty="0" smtClean="0"/>
              <a:t>одежды</a:t>
            </a:r>
            <a:r>
              <a:rPr lang="ru-RU" dirty="0"/>
              <a:t> </a:t>
            </a:r>
            <a:r>
              <a:rPr lang="ru-RU" dirty="0" smtClean="0"/>
              <a:t>- это</a:t>
            </a:r>
            <a:r>
              <a:rPr lang="ru-RU" dirty="0" smtClean="0"/>
              <a:t> </a:t>
            </a:r>
            <a:r>
              <a:rPr lang="ru-RU" dirty="0"/>
              <a:t>позволит сохранить их в </a:t>
            </a:r>
            <a:r>
              <a:rPr lang="ru-RU" dirty="0" smtClean="0"/>
              <a:t>случае хищения сумки</a:t>
            </a:r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9935" r="29421"/>
          <a:stretch/>
        </p:blipFill>
        <p:spPr>
          <a:xfrm>
            <a:off x="9235439" y="1950136"/>
            <a:ext cx="2403567" cy="405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2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188" y="470264"/>
            <a:ext cx="11104566" cy="11887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Подготовка к возможному нападению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188" y="2835523"/>
            <a:ext cx="6906466" cy="18212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700" dirty="0"/>
              <a:t>Если </a:t>
            </a:r>
            <a:r>
              <a:rPr lang="ru-RU" sz="1700" dirty="0" smtClean="0"/>
              <a:t>ты заранее знаешь, </a:t>
            </a:r>
            <a:r>
              <a:rPr lang="ru-RU" sz="1700" dirty="0"/>
              <a:t>что </a:t>
            </a:r>
            <a:r>
              <a:rPr lang="ru-RU" sz="1700" dirty="0" smtClean="0"/>
              <a:t>пойдешь </a:t>
            </a:r>
            <a:r>
              <a:rPr lang="ru-RU" sz="1700" dirty="0"/>
              <a:t>в темноте, </a:t>
            </a:r>
            <a:r>
              <a:rPr lang="ru-RU" sz="1700" dirty="0" smtClean="0"/>
              <a:t>оденься </a:t>
            </a:r>
            <a:r>
              <a:rPr lang="ru-RU" sz="1700" dirty="0"/>
              <a:t>неброско и </a:t>
            </a:r>
            <a:r>
              <a:rPr lang="ru-RU" sz="1700" dirty="0" smtClean="0"/>
              <a:t>удобно. </a:t>
            </a:r>
            <a:r>
              <a:rPr lang="ru-RU" sz="1700" dirty="0"/>
              <a:t>Не </a:t>
            </a:r>
            <a:r>
              <a:rPr lang="ru-RU" sz="1700" dirty="0" smtClean="0"/>
              <a:t>стесняй </a:t>
            </a:r>
            <a:r>
              <a:rPr lang="ru-RU" sz="1700" dirty="0"/>
              <a:t>свободу </a:t>
            </a:r>
            <a:r>
              <a:rPr lang="ru-RU" sz="1700" dirty="0" smtClean="0"/>
              <a:t>движений. </a:t>
            </a:r>
          </a:p>
          <a:p>
            <a:pPr>
              <a:lnSpc>
                <a:spcPct val="150000"/>
              </a:lnSpc>
            </a:pPr>
            <a:r>
              <a:rPr lang="ru-RU" sz="1700" dirty="0" smtClean="0"/>
              <a:t>Всегда </a:t>
            </a:r>
            <a:r>
              <a:rPr lang="ru-RU" sz="1700" dirty="0" smtClean="0"/>
              <a:t>имей </a:t>
            </a:r>
            <a:r>
              <a:rPr lang="ru-RU" sz="1700" dirty="0"/>
              <a:t>с собой средство </a:t>
            </a:r>
            <a:r>
              <a:rPr lang="ru-RU" sz="1700" dirty="0" smtClean="0"/>
              <a:t>самозащиты, научись </a:t>
            </a:r>
            <a:r>
              <a:rPr lang="ru-RU" sz="1700" dirty="0"/>
              <a:t>им пользоваться и </a:t>
            </a:r>
            <a:r>
              <a:rPr lang="ru-RU" sz="1700" dirty="0" smtClean="0"/>
              <a:t>доставай </a:t>
            </a:r>
            <a:r>
              <a:rPr lang="ru-RU" sz="1700" dirty="0"/>
              <a:t>в случае опасности </a:t>
            </a:r>
            <a:r>
              <a:rPr lang="ru-RU" sz="1700" dirty="0" smtClean="0"/>
              <a:t>заранее</a:t>
            </a:r>
            <a:endParaRPr lang="ru-RU" sz="1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390" r="25435"/>
          <a:stretch/>
        </p:blipFill>
        <p:spPr>
          <a:xfrm>
            <a:off x="9875520" y="2197074"/>
            <a:ext cx="1554480" cy="3098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8767" t="11181" r="30024" b="10977"/>
          <a:stretch/>
        </p:blipFill>
        <p:spPr>
          <a:xfrm>
            <a:off x="7641772" y="2197074"/>
            <a:ext cx="1727512" cy="3098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2320" y="5324231"/>
            <a:ext cx="4754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Электрошоковое устройство и газовый баллончик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079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846" y="483326"/>
            <a:ext cx="11133908" cy="1188720"/>
          </a:xfrm>
        </p:spPr>
        <p:txBody>
          <a:bodyPr/>
          <a:lstStyle/>
          <a:p>
            <a:pPr algn="ctr"/>
            <a:r>
              <a:rPr lang="ru-RU" dirty="0" smtClean="0"/>
              <a:t>Действия при нападении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846" y="1957418"/>
            <a:ext cx="8338457" cy="417609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700" dirty="0" smtClean="0"/>
              <a:t>Попробуй </a:t>
            </a:r>
            <a:r>
              <a:rPr lang="ru-RU" sz="1700" dirty="0"/>
              <a:t>оценить </a:t>
            </a:r>
            <a:r>
              <a:rPr lang="ru-RU" sz="1700" dirty="0" smtClean="0"/>
              <a:t>человека, обрати </a:t>
            </a:r>
            <a:r>
              <a:rPr lang="ru-RU" sz="1700" dirty="0"/>
              <a:t>внимание на его физические и психические данные, </a:t>
            </a:r>
            <a:r>
              <a:rPr lang="ru-RU" sz="1700" dirty="0" smtClean="0"/>
              <a:t>возможные </a:t>
            </a:r>
            <a:r>
              <a:rPr lang="ru-RU" sz="1700" dirty="0"/>
              <a:t>особенности в </a:t>
            </a:r>
            <a:r>
              <a:rPr lang="ru-RU" sz="1700" dirty="0" smtClean="0"/>
              <a:t>поведении</a:t>
            </a:r>
            <a:endParaRPr lang="ru-RU" sz="1700" dirty="0"/>
          </a:p>
          <a:p>
            <a:pPr>
              <a:lnSpc>
                <a:spcPct val="150000"/>
              </a:lnSpc>
            </a:pPr>
            <a:r>
              <a:rPr lang="ru-RU" sz="1700" dirty="0" smtClean="0"/>
              <a:t>Определи </a:t>
            </a:r>
            <a:r>
              <a:rPr lang="ru-RU" sz="1700" dirty="0"/>
              <a:t>тактику своего поведения в зависимости от </a:t>
            </a:r>
            <a:r>
              <a:rPr lang="ru-RU" sz="1700" dirty="0" smtClean="0"/>
              <a:t>полученной </a:t>
            </a:r>
            <a:r>
              <a:rPr lang="ru-RU" sz="1700" dirty="0"/>
              <a:t>информации и </a:t>
            </a:r>
            <a:r>
              <a:rPr lang="ru-RU" sz="1700" dirty="0" smtClean="0"/>
              <a:t>веди </a:t>
            </a:r>
            <a:r>
              <a:rPr lang="ru-RU" sz="1700" dirty="0"/>
              <a:t>себя в </a:t>
            </a:r>
            <a:r>
              <a:rPr lang="ru-RU" sz="1700" dirty="0" smtClean="0"/>
              <a:t>соответствии</a:t>
            </a:r>
            <a:endParaRPr lang="ru-RU" sz="1700" dirty="0"/>
          </a:p>
          <a:p>
            <a:pPr>
              <a:lnSpc>
                <a:spcPct val="150000"/>
              </a:lnSpc>
            </a:pPr>
            <a:r>
              <a:rPr lang="ru-RU" sz="1700" dirty="0" smtClean="0"/>
              <a:t>Не переоценивай </a:t>
            </a:r>
            <a:r>
              <a:rPr lang="ru-RU" sz="1700" dirty="0" smtClean="0"/>
              <a:t>нападающего, не </a:t>
            </a:r>
            <a:r>
              <a:rPr lang="ru-RU" sz="1700" dirty="0" smtClean="0"/>
              <a:t>относись </a:t>
            </a:r>
            <a:r>
              <a:rPr lang="ru-RU" sz="1700" dirty="0" smtClean="0"/>
              <a:t>снисходительно</a:t>
            </a:r>
            <a:endParaRPr lang="ru-RU" sz="1700" dirty="0" smtClean="0"/>
          </a:p>
          <a:p>
            <a:pPr>
              <a:lnSpc>
                <a:spcPct val="150000"/>
              </a:lnSpc>
            </a:pPr>
            <a:r>
              <a:rPr lang="ru-RU" sz="1700" dirty="0" smtClean="0"/>
              <a:t>Считай </a:t>
            </a:r>
            <a:r>
              <a:rPr lang="ru-RU" sz="1700" dirty="0"/>
              <a:t>его опасным противником и </a:t>
            </a:r>
            <a:r>
              <a:rPr lang="ru-RU" sz="1700" dirty="0" smtClean="0"/>
              <a:t>будь готов(а) </a:t>
            </a:r>
            <a:r>
              <a:rPr lang="ru-RU" sz="1700" dirty="0"/>
              <a:t>к </a:t>
            </a:r>
            <a:r>
              <a:rPr lang="ru-RU" sz="1700" dirty="0" smtClean="0"/>
              <a:t>защите</a:t>
            </a:r>
          </a:p>
          <a:p>
            <a:pPr>
              <a:lnSpc>
                <a:spcPct val="150000"/>
              </a:lnSpc>
            </a:pPr>
            <a:r>
              <a:rPr lang="ru-RU" sz="1700" dirty="0"/>
              <a:t>С</a:t>
            </a:r>
            <a:r>
              <a:rPr lang="ru-RU" sz="1700" dirty="0" smtClean="0"/>
              <a:t>мотри </a:t>
            </a:r>
            <a:r>
              <a:rPr lang="ru-RU" sz="1700" dirty="0"/>
              <a:t>в глаза тому, с кем </a:t>
            </a:r>
            <a:r>
              <a:rPr lang="ru-RU" sz="1700" dirty="0" smtClean="0"/>
              <a:t>говоришь. Старайся </a:t>
            </a:r>
            <a:r>
              <a:rPr lang="ru-RU" sz="1700" dirty="0"/>
              <a:t>выглядеть </a:t>
            </a:r>
            <a:r>
              <a:rPr lang="ru-RU" sz="1700" dirty="0" smtClean="0"/>
              <a:t>уверенным(ой) </a:t>
            </a:r>
            <a:r>
              <a:rPr lang="ru-RU" sz="1700" dirty="0"/>
              <a:t>в себе </a:t>
            </a:r>
            <a:r>
              <a:rPr lang="ru-RU" sz="1700" dirty="0" smtClean="0"/>
              <a:t>и действиях</a:t>
            </a:r>
            <a:endParaRPr lang="ru-RU" sz="1700" dirty="0"/>
          </a:p>
          <a:p>
            <a:pPr>
              <a:lnSpc>
                <a:spcPct val="150000"/>
              </a:lnSpc>
            </a:pPr>
            <a:r>
              <a:rPr lang="ru-RU" sz="1700" dirty="0" smtClean="0"/>
              <a:t>Оцени </a:t>
            </a:r>
            <a:r>
              <a:rPr lang="ru-RU" sz="1700" dirty="0" smtClean="0"/>
              <a:t>место, </a:t>
            </a:r>
            <a:r>
              <a:rPr lang="ru-RU" sz="1700" dirty="0" smtClean="0"/>
              <a:t>выбери </a:t>
            </a:r>
            <a:r>
              <a:rPr lang="ru-RU" sz="1700" dirty="0"/>
              <a:t>наиболее выгодную для </a:t>
            </a:r>
            <a:r>
              <a:rPr lang="ru-RU" sz="1700" dirty="0" smtClean="0"/>
              <a:t>тебя </a:t>
            </a:r>
            <a:r>
              <a:rPr lang="ru-RU" sz="1700" dirty="0" smtClean="0"/>
              <a:t>позицию</a:t>
            </a:r>
            <a:endParaRPr lang="ru-RU" sz="1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957" r="26294"/>
          <a:stretch/>
        </p:blipFill>
        <p:spPr>
          <a:xfrm>
            <a:off x="9004663" y="2112164"/>
            <a:ext cx="2582091" cy="386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1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678</TotalTime>
  <Words>722</Words>
  <Application>Microsoft Office PowerPoint</Application>
  <PresentationFormat>Широкоэкранный</PresentationFormat>
  <Paragraphs>72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Century Gothic</vt:lpstr>
      <vt:lpstr>Савон</vt:lpstr>
      <vt:lpstr>Поведение подростков в экстремальных ситуациях</vt:lpstr>
      <vt:lpstr>Пожар (Меры предосторожности) </vt:lpstr>
      <vt:lpstr>Действия при пожаре</vt:lpstr>
      <vt:lpstr>Ограбление (меры предосторожности и подготовка)</vt:lpstr>
      <vt:lpstr>Ограбление в магазине</vt:lpstr>
      <vt:lpstr>Ограбление квартиры</vt:lpstr>
      <vt:lpstr>Нападение (меры предосторожности)</vt:lpstr>
      <vt:lpstr>Подготовка к возможному нападению</vt:lpstr>
      <vt:lpstr>Действия при нападении</vt:lpstr>
      <vt:lpstr>Действия при нападении</vt:lpstr>
      <vt:lpstr>Моральное насилие</vt:lpstr>
      <vt:lpstr>Действия при насилии</vt:lpstr>
      <vt:lpstr>Для тех, кто хочет разобраться подробнее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Поведение подростков в экстремальных ситуациях</dc:title>
  <dc:creator>RePack by Diakov</dc:creator>
  <cp:lastModifiedBy>RePack by Diakov</cp:lastModifiedBy>
  <cp:revision>43</cp:revision>
  <dcterms:created xsi:type="dcterms:W3CDTF">2021-01-15T14:05:26Z</dcterms:created>
  <dcterms:modified xsi:type="dcterms:W3CDTF">2021-01-24T17:27:20Z</dcterms:modified>
</cp:coreProperties>
</file>