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9" r:id="rId3"/>
    <p:sldId id="257" r:id="rId4"/>
    <p:sldId id="267" r:id="rId5"/>
    <p:sldId id="272" r:id="rId6"/>
    <p:sldId id="268" r:id="rId7"/>
    <p:sldId id="258" r:id="rId8"/>
    <p:sldId id="262" r:id="rId9"/>
    <p:sldId id="274" r:id="rId10"/>
    <p:sldId id="261" r:id="rId11"/>
    <p:sldId id="275" r:id="rId12"/>
    <p:sldId id="260" r:id="rId13"/>
    <p:sldId id="276" r:id="rId14"/>
    <p:sldId id="271" r:id="rId15"/>
    <p:sldId id="277" r:id="rId16"/>
    <p:sldId id="263" r:id="rId17"/>
    <p:sldId id="278" r:id="rId18"/>
    <p:sldId id="273" r:id="rId19"/>
    <p:sldId id="266"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389CA8-C7C5-4553-817F-08B78F23A3DE}" type="datetimeFigureOut">
              <a:rPr lang="ru-RU" smtClean="0"/>
              <a:pPr/>
              <a:t>23.12.2014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F842B2-54C8-4911-A03D-C940582EC96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2F842B2-54C8-4911-A03D-C940582EC96B}"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F1514BC-01D4-4FEC-808D-12DAF59F718A}" type="datetimeFigureOut">
              <a:rPr lang="ru-RU" smtClean="0"/>
              <a:pPr/>
              <a:t>23.12.2014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120A84-4601-4AE4-AF1B-2F846B5BDDD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F1514BC-01D4-4FEC-808D-12DAF59F718A}" type="datetimeFigureOut">
              <a:rPr lang="ru-RU" smtClean="0"/>
              <a:pPr/>
              <a:t>23.12.2014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120A84-4601-4AE4-AF1B-2F846B5BDDD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F1514BC-01D4-4FEC-808D-12DAF59F718A}" type="datetimeFigureOut">
              <a:rPr lang="ru-RU" smtClean="0"/>
              <a:pPr/>
              <a:t>23.12.2014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120A84-4601-4AE4-AF1B-2F846B5BDDD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F1514BC-01D4-4FEC-808D-12DAF59F718A}" type="datetimeFigureOut">
              <a:rPr lang="ru-RU" smtClean="0"/>
              <a:pPr/>
              <a:t>23.12.2014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120A84-4601-4AE4-AF1B-2F846B5BDDD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F1514BC-01D4-4FEC-808D-12DAF59F718A}" type="datetimeFigureOut">
              <a:rPr lang="ru-RU" smtClean="0"/>
              <a:pPr/>
              <a:t>23.12.2014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120A84-4601-4AE4-AF1B-2F846B5BDDD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F1514BC-01D4-4FEC-808D-12DAF59F718A}" type="datetimeFigureOut">
              <a:rPr lang="ru-RU" smtClean="0"/>
              <a:pPr/>
              <a:t>23.12.2014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120A84-4601-4AE4-AF1B-2F846B5BDDD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F1514BC-01D4-4FEC-808D-12DAF59F718A}" type="datetimeFigureOut">
              <a:rPr lang="ru-RU" smtClean="0"/>
              <a:pPr/>
              <a:t>23.12.2014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7120A84-4601-4AE4-AF1B-2F846B5BDDD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F1514BC-01D4-4FEC-808D-12DAF59F718A}" type="datetimeFigureOut">
              <a:rPr lang="ru-RU" smtClean="0"/>
              <a:pPr/>
              <a:t>23.12.2014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7120A84-4601-4AE4-AF1B-2F846B5BDDD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F1514BC-01D4-4FEC-808D-12DAF59F718A}" type="datetimeFigureOut">
              <a:rPr lang="ru-RU" smtClean="0"/>
              <a:pPr/>
              <a:t>23.12.2014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7120A84-4601-4AE4-AF1B-2F846B5BDDD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F1514BC-01D4-4FEC-808D-12DAF59F718A}" type="datetimeFigureOut">
              <a:rPr lang="ru-RU" smtClean="0"/>
              <a:pPr/>
              <a:t>23.12.2014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120A84-4601-4AE4-AF1B-2F846B5BDDD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F1514BC-01D4-4FEC-808D-12DAF59F718A}" type="datetimeFigureOut">
              <a:rPr lang="ru-RU" smtClean="0"/>
              <a:pPr/>
              <a:t>23.12.2014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120A84-4601-4AE4-AF1B-2F846B5BDDD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514BC-01D4-4FEC-808D-12DAF59F718A}" type="datetimeFigureOut">
              <a:rPr lang="ru-RU" smtClean="0"/>
              <a:pPr/>
              <a:t>23.12.2014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20A84-4601-4AE4-AF1B-2F846B5BDDD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izobretaika.in.ua/wp-content/uploads/2013/04/%D0%BC%D0%B5%D1%82%D0%B0%D1%82%D0%B5%D0%BB%D1%8C%D0%BD%D1%8B%D0%B5-%D0%BE%D1%80%D1%83%D0%B4%D0%B8%D1%8F.jp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izobretaika.in.ua/wp-content/uploads/2013/04/Archimedes_screw.jpg" TargetMode="External"/><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file:///C:\Users\Aleks\Desktop\&#1074;&#1080;&#1085;&#1090;.wm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file:///C:\Users\Aleks\Desktop\&#1083;&#1072;&#1087;&#1072;%20&#1072;&#1088;&#1093;&#1080;&#1084;&#1077;&#1076;&#1072;.wmv"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ideo" Target="file:///C:\Users\Aleks\Desktop\&#1101;&#1074;&#1088;&#1080;&#1082;&#1072;.wmv"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C:\Users\Aleks\Desktop\&#1082;&#1072;&#1090;&#1072;&#1087;&#1091;&#1083;&#1100;&#1090;&#1072;.wm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0"/>
            <a:ext cx="7560840" cy="2308324"/>
          </a:xfrm>
          <a:prstGeom prst="rect">
            <a:avLst/>
          </a:prstGeom>
          <a:noFill/>
        </p:spPr>
        <p:txBody>
          <a:bodyPr wrap="square" lIns="91440" tIns="45720" rIns="91440" bIns="45720">
            <a:spAutoFit/>
          </a:bodyPr>
          <a:lstStyle/>
          <a:p>
            <a:pPr algn="ctr"/>
            <a:r>
              <a:rPr lang="ru-RU" sz="7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Архимед и его изобретения</a:t>
            </a:r>
            <a:endParaRPr lang="ru-RU" sz="7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11266" name="Picture 2" descr="&amp;Fcy;&amp;acy;&amp;lcy;&amp;iecy;&amp;scy; &amp;mcy;&amp;icy;&amp;lcy;&amp;iecy;&amp;tcy;&amp;scy;&amp;kcy;&amp;icy;&amp;jcy; (&amp;ocy;&amp;kcy;. 625 - &amp;ocy;&amp;kcy;. 547 &amp;gcy;&amp;gcy; &amp;dcy;&amp;ocy; &amp;ncy; &amp;ecy;."/>
          <p:cNvPicPr>
            <a:picLocks noChangeAspect="1" noChangeArrowheads="1"/>
          </p:cNvPicPr>
          <p:nvPr/>
        </p:nvPicPr>
        <p:blipFill>
          <a:blip r:embed="rId2" cstate="print"/>
          <a:srcRect/>
          <a:stretch>
            <a:fillRect/>
          </a:stretch>
        </p:blipFill>
        <p:spPr bwMode="auto">
          <a:xfrm>
            <a:off x="2555776" y="2276872"/>
            <a:ext cx="3672408" cy="4333440"/>
          </a:xfrm>
          <a:prstGeom prst="rect">
            <a:avLst/>
          </a:prstGeom>
          <a:noFill/>
        </p:spPr>
      </p:pic>
      <p:pic>
        <p:nvPicPr>
          <p:cNvPr id="5" name="Рисунок 4" descr="http://www.abc-people.com/data/archimed/pic-3.gif"/>
          <p:cNvPicPr/>
          <p:nvPr/>
        </p:nvPicPr>
        <p:blipFill>
          <a:blip r:embed="rId3" cstate="print"/>
          <a:srcRect/>
          <a:stretch>
            <a:fillRect/>
          </a:stretch>
        </p:blipFill>
        <p:spPr bwMode="auto">
          <a:xfrm>
            <a:off x="6372200" y="3284984"/>
            <a:ext cx="2581275" cy="2000250"/>
          </a:xfrm>
          <a:prstGeom prst="rect">
            <a:avLst/>
          </a:prstGeom>
          <a:noFill/>
          <a:ln w="9525">
            <a:noFill/>
            <a:miter lim="800000"/>
            <a:headEnd/>
            <a:tailEnd/>
          </a:ln>
        </p:spPr>
      </p:pic>
      <p:pic>
        <p:nvPicPr>
          <p:cNvPr id="6" name="Рисунок 5" descr="Биография Архимеда, метательные орудия, катапульта">
            <a:hlinkClick r:id="rId4"/>
          </p:cNvPr>
          <p:cNvPicPr/>
          <p:nvPr/>
        </p:nvPicPr>
        <p:blipFill>
          <a:blip r:embed="rId5" cstate="print">
            <a:clrChange>
              <a:clrFrom>
                <a:srgbClr val="FFFFFF"/>
              </a:clrFrom>
              <a:clrTo>
                <a:srgbClr val="FFFFFF">
                  <a:alpha val="0"/>
                </a:srgbClr>
              </a:clrTo>
            </a:clrChange>
          </a:blip>
          <a:srcRect l="52224" b="15534"/>
          <a:stretch>
            <a:fillRect/>
          </a:stretch>
        </p:blipFill>
        <p:spPr bwMode="auto">
          <a:xfrm>
            <a:off x="0" y="3140968"/>
            <a:ext cx="2267744"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2954" y="188640"/>
            <a:ext cx="6197274" cy="830997"/>
          </a:xfrm>
          <a:prstGeom prst="rect">
            <a:avLst/>
          </a:prstGeom>
          <a:noFill/>
        </p:spPr>
        <p:txBody>
          <a:bodyPr wrap="none" lIns="91440" tIns="45720" rIns="91440" bIns="45720">
            <a:spAutoFit/>
          </a:bodyPr>
          <a:lstStyle/>
          <a:p>
            <a:pPr algn="ctr"/>
            <a:r>
              <a:rPr lang="ru-RU"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Водоподъемный винт</a:t>
            </a:r>
            <a:endParaRPr lang="ru-RU"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3" name="Прямоугольник 2"/>
          <p:cNvSpPr/>
          <p:nvPr/>
        </p:nvSpPr>
        <p:spPr>
          <a:xfrm>
            <a:off x="785786" y="1285860"/>
            <a:ext cx="7643866" cy="1200329"/>
          </a:xfrm>
          <a:prstGeom prst="rect">
            <a:avLst/>
          </a:prstGeom>
        </p:spPr>
        <p:txBody>
          <a:bodyPr wrap="square">
            <a:spAutoFit/>
          </a:bodyPr>
          <a:lstStyle/>
          <a:p>
            <a:pPr algn="just">
              <a:lnSpc>
                <a:spcPct val="90000"/>
              </a:lnSpc>
            </a:pPr>
            <a:r>
              <a:rPr lang="ru-RU" sz="2000" b="1" dirty="0" smtClean="0">
                <a:latin typeface="Times New Roman" pitchFamily="18" charset="0"/>
                <a:cs typeface="Times New Roman" pitchFamily="18" charset="0"/>
              </a:rPr>
              <a:t>Водоподъемный винт </a:t>
            </a:r>
            <a:r>
              <a:rPr lang="ru-RU" sz="2000" dirty="0" smtClean="0">
                <a:latin typeface="Times New Roman" pitchFamily="18" charset="0"/>
                <a:cs typeface="Times New Roman" pitchFamily="18" charset="0"/>
              </a:rPr>
              <a:t>был изобретен Архимедом для поливки полей. Вскоре его стали применять далеко за пределами Сицилии. Раньше водоподъемный винт </a:t>
            </a:r>
            <a:r>
              <a:rPr lang="ru-RU" sz="2000" b="1" dirty="0" smtClean="0">
                <a:latin typeface="Times New Roman" pitchFamily="18" charset="0"/>
                <a:cs typeface="Times New Roman" pitchFamily="18" charset="0"/>
              </a:rPr>
              <a:t>называли "улиткой".</a:t>
            </a:r>
          </a:p>
          <a:p>
            <a:pPr algn="ctr">
              <a:lnSpc>
                <a:spcPct val="90000"/>
              </a:lnSpc>
            </a:pPr>
            <a:endParaRPr lang="ru-RU" sz="2000" dirty="0">
              <a:latin typeface="Times New Roman" pitchFamily="18" charset="0"/>
              <a:cs typeface="Times New Roman" pitchFamily="18" charset="0"/>
            </a:endParaRPr>
          </a:p>
        </p:txBody>
      </p:sp>
      <p:pic>
        <p:nvPicPr>
          <p:cNvPr id="7176" name="Picture 8" descr="Archimedes Pump"/>
          <p:cNvPicPr>
            <a:picLocks noChangeAspect="1" noChangeArrowheads="1"/>
          </p:cNvPicPr>
          <p:nvPr/>
        </p:nvPicPr>
        <p:blipFill>
          <a:blip r:embed="rId2" cstate="print"/>
          <a:srcRect r="897" b="5562"/>
          <a:stretch>
            <a:fillRect/>
          </a:stretch>
        </p:blipFill>
        <p:spPr bwMode="auto">
          <a:xfrm>
            <a:off x="395536" y="2420888"/>
            <a:ext cx="3205194" cy="4176464"/>
          </a:xfrm>
          <a:prstGeom prst="rect">
            <a:avLst/>
          </a:prstGeom>
          <a:noFill/>
        </p:spPr>
      </p:pic>
      <p:pic>
        <p:nvPicPr>
          <p:cNvPr id="9" name="Рисунок 8" descr="Биография Архимеда, архимедов винт, Archimedes_screw">
            <a:hlinkClick r:id="rId3"/>
          </p:cNvPr>
          <p:cNvPicPr/>
          <p:nvPr/>
        </p:nvPicPr>
        <p:blipFill>
          <a:blip r:embed="rId4" cstate="print">
            <a:clrChange>
              <a:clrFrom>
                <a:srgbClr val="FFFFFF"/>
              </a:clrFrom>
              <a:clrTo>
                <a:srgbClr val="FFFFFF">
                  <a:alpha val="0"/>
                </a:srgbClr>
              </a:clrTo>
            </a:clrChange>
          </a:blip>
          <a:srcRect/>
          <a:stretch>
            <a:fillRect/>
          </a:stretch>
        </p:blipFill>
        <p:spPr bwMode="auto">
          <a:xfrm>
            <a:off x="3995936" y="2420888"/>
            <a:ext cx="4824536"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винт.wmv">
            <a:hlinkClick r:id="" action="ppaction://media"/>
          </p:cNvPr>
          <p:cNvPicPr>
            <a:picLocks noGrp="1" noRot="1" noChangeAspect="1"/>
          </p:cNvPicPr>
          <p:nvPr>
            <p:ph idx="1"/>
            <a:videoFile r:link="rId1"/>
          </p:nvPr>
        </p:nvPicPr>
        <p:blipFill>
          <a:blip r:embed="rId3" cstate="print"/>
          <a:stretch>
            <a:fillRect/>
          </a:stretch>
        </p:blipFill>
        <p:spPr>
          <a:xfrm>
            <a:off x="539552" y="188640"/>
            <a:ext cx="8100900" cy="648072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3108" y="214290"/>
            <a:ext cx="4664803" cy="830997"/>
          </a:xfrm>
          <a:prstGeom prst="rect">
            <a:avLst/>
          </a:prstGeom>
          <a:noFill/>
        </p:spPr>
        <p:txBody>
          <a:bodyPr wrap="none" lIns="91440" tIns="45720" rIns="91440" bIns="45720">
            <a:spAutoFit/>
          </a:bodyPr>
          <a:lstStyle/>
          <a:p>
            <a:pPr algn="ctr"/>
            <a:r>
              <a:rPr lang="ru-RU"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Лапа Архимеда </a:t>
            </a:r>
          </a:p>
        </p:txBody>
      </p:sp>
      <p:sp>
        <p:nvSpPr>
          <p:cNvPr id="4" name="Прямоугольник 3"/>
          <p:cNvSpPr/>
          <p:nvPr/>
        </p:nvSpPr>
        <p:spPr>
          <a:xfrm>
            <a:off x="683568" y="1196752"/>
            <a:ext cx="7961538" cy="1015663"/>
          </a:xfrm>
          <a:prstGeom prst="rect">
            <a:avLst/>
          </a:prstGeom>
        </p:spPr>
        <p:txBody>
          <a:bodyPr wrap="square">
            <a:spAutoFit/>
          </a:bodyPr>
          <a:lstStyle/>
          <a:p>
            <a:pPr algn="just"/>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«Лапа Архимеда» представляла собой </a:t>
            </a:r>
            <a:r>
              <a:rPr lang="ru-RU" sz="2000" b="1" dirty="0" smtClean="0">
                <a:latin typeface="Times New Roman" pitchFamily="18" charset="0"/>
                <a:cs typeface="Times New Roman" pitchFamily="18" charset="0"/>
              </a:rPr>
              <a:t>уникальную подъемную машину</a:t>
            </a:r>
            <a:r>
              <a:rPr lang="ru-RU" sz="2000" dirty="0" smtClean="0">
                <a:latin typeface="Times New Roman" pitchFamily="18" charset="0"/>
                <a:cs typeface="Times New Roman" pitchFamily="18" charset="0"/>
              </a:rPr>
              <a:t> — прообраз современного крана. Это был </a:t>
            </a:r>
            <a:r>
              <a:rPr lang="ru-RU" sz="2000" b="1" dirty="0" smtClean="0">
                <a:latin typeface="Times New Roman" pitchFamily="18" charset="0"/>
                <a:cs typeface="Times New Roman" pitchFamily="18" charset="0"/>
              </a:rPr>
              <a:t>огромный рычаг,</a:t>
            </a:r>
            <a:r>
              <a:rPr lang="ru-RU" sz="2000" dirty="0" smtClean="0">
                <a:latin typeface="Times New Roman" pitchFamily="18" charset="0"/>
                <a:cs typeface="Times New Roman" pitchFamily="18" charset="0"/>
              </a:rPr>
              <a:t> выступающий за городскую стену и оснащённый противовесом.</a:t>
            </a:r>
            <a:endParaRPr lang="ru-RU" sz="2000" dirty="0">
              <a:latin typeface="Times New Roman" pitchFamily="18" charset="0"/>
              <a:cs typeface="Times New Roman" pitchFamily="18" charset="0"/>
            </a:endParaRPr>
          </a:p>
        </p:txBody>
      </p:sp>
      <p:pic>
        <p:nvPicPr>
          <p:cNvPr id="8198" name="Picture 6" descr="Если бы. изобретения и открытия архимеда"/>
          <p:cNvPicPr>
            <a:picLocks noChangeAspect="1" noChangeArrowheads="1"/>
          </p:cNvPicPr>
          <p:nvPr/>
        </p:nvPicPr>
        <p:blipFill>
          <a:blip r:embed="rId2" cstate="print"/>
          <a:srcRect/>
          <a:stretch>
            <a:fillRect/>
          </a:stretch>
        </p:blipFill>
        <p:spPr bwMode="auto">
          <a:xfrm>
            <a:off x="4644008" y="2492896"/>
            <a:ext cx="4392488" cy="3519857"/>
          </a:xfrm>
          <a:prstGeom prst="rect">
            <a:avLst/>
          </a:prstGeom>
          <a:noFill/>
        </p:spPr>
      </p:pic>
      <p:pic>
        <p:nvPicPr>
          <p:cNvPr id="8" name="Picture 4" descr="Пусть не погаснет свет науки"/>
          <p:cNvPicPr>
            <a:picLocks noChangeAspect="1" noChangeArrowheads="1"/>
          </p:cNvPicPr>
          <p:nvPr/>
        </p:nvPicPr>
        <p:blipFill>
          <a:blip r:embed="rId3" cstate="print"/>
          <a:srcRect l="2326" t="5496" r="4651" b="3819"/>
          <a:stretch>
            <a:fillRect/>
          </a:stretch>
        </p:blipFill>
        <p:spPr bwMode="auto">
          <a:xfrm>
            <a:off x="179512" y="2492896"/>
            <a:ext cx="4276839" cy="352839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лапа архимеда.wmv">
            <a:hlinkClick r:id="" action="ppaction://media"/>
          </p:cNvPr>
          <p:cNvPicPr>
            <a:picLocks noGrp="1" noRot="1" noChangeAspect="1"/>
          </p:cNvPicPr>
          <p:nvPr>
            <p:ph idx="1"/>
            <a:videoFile r:link="rId1"/>
          </p:nvPr>
        </p:nvPicPr>
        <p:blipFill>
          <a:blip r:embed="rId3" cstate="print"/>
          <a:stretch>
            <a:fillRect/>
          </a:stretch>
        </p:blipFill>
        <p:spPr>
          <a:xfrm>
            <a:off x="467544" y="188640"/>
            <a:ext cx="8136904" cy="650952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mp;Rcy;&amp;ucy;&amp;bcy;&amp;rcy;&amp;icy;&amp;kcy;&amp;acy; &quot;&amp;Ncy;&amp;acy;&amp;ucy;&amp;kcy;&amp;acy;&quot;. &amp;Tcy;&amp;rcy;&amp;acy;&amp;kcy;&amp;tcy;&amp;acy;&amp;tcy; &amp;scy;&amp;icy;&amp;rcy;&amp;acy;&amp;kcy;&amp;ucy;&amp;zcy;&amp;scy;&amp;kcy;&amp;ocy;&amp;gcy;&amp;ocy; &amp;gcy;&amp;iecy;&amp;ncy;&amp;icy;&amp;yacy;&amp;tcy;"/>
          <p:cNvPicPr>
            <a:picLocks noChangeAspect="1" noChangeArrowheads="1"/>
          </p:cNvPicPr>
          <p:nvPr/>
        </p:nvPicPr>
        <p:blipFill>
          <a:blip r:embed="rId2" cstate="print"/>
          <a:srcRect/>
          <a:stretch>
            <a:fillRect/>
          </a:stretch>
        </p:blipFill>
        <p:spPr bwMode="auto">
          <a:xfrm>
            <a:off x="1619672" y="1052736"/>
            <a:ext cx="5916452" cy="4662166"/>
          </a:xfrm>
          <a:prstGeom prst="rect">
            <a:avLst/>
          </a:prstGeom>
          <a:noFill/>
        </p:spPr>
      </p:pic>
      <p:sp>
        <p:nvSpPr>
          <p:cNvPr id="6" name="Прямоугольник 5"/>
          <p:cNvSpPr/>
          <p:nvPr/>
        </p:nvSpPr>
        <p:spPr>
          <a:xfrm>
            <a:off x="1835696" y="188640"/>
            <a:ext cx="5181548" cy="830997"/>
          </a:xfrm>
          <a:prstGeom prst="rect">
            <a:avLst/>
          </a:prstGeom>
          <a:noFill/>
        </p:spPr>
        <p:txBody>
          <a:bodyPr wrap="none" lIns="91440" tIns="45720" rIns="91440" bIns="45720">
            <a:spAutoFit/>
          </a:bodyPr>
          <a:lstStyle/>
          <a:p>
            <a:pPr algn="ctr"/>
            <a:r>
              <a:rPr lang="ru-RU"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Эврика! Нашел!!!</a:t>
            </a:r>
            <a:endParaRPr lang="ru-RU"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8" name="Прямоугольник 7"/>
          <p:cNvSpPr/>
          <p:nvPr/>
        </p:nvSpPr>
        <p:spPr>
          <a:xfrm>
            <a:off x="179512" y="5733256"/>
            <a:ext cx="8640960" cy="923330"/>
          </a:xfrm>
          <a:prstGeom prst="rect">
            <a:avLst/>
          </a:prstGeom>
        </p:spPr>
        <p:txBody>
          <a:bodyPr wrap="square">
            <a:spAutoFit/>
          </a:bodyPr>
          <a:lstStyle/>
          <a:p>
            <a:pPr algn="just">
              <a:lnSpc>
                <a:spcPct val="90000"/>
              </a:lnSpc>
            </a:pPr>
            <a:r>
              <a:rPr lang="ru-RU" sz="2000" dirty="0" smtClean="0">
                <a:latin typeface="Times New Roman" pitchFamily="18" charset="0"/>
                <a:cs typeface="Times New Roman" pitchFamily="18" charset="0"/>
              </a:rPr>
              <a:t>Известно слово </a:t>
            </a:r>
            <a:r>
              <a:rPr lang="ru-RU" sz="2000" b="1" dirty="0" smtClean="0">
                <a:latin typeface="Times New Roman" pitchFamily="18" charset="0"/>
                <a:cs typeface="Times New Roman" pitchFamily="18" charset="0"/>
              </a:rPr>
              <a:t>"Эврика!" </a:t>
            </a:r>
            <a:r>
              <a:rPr lang="ru-RU" sz="2000" dirty="0" smtClean="0">
                <a:latin typeface="Times New Roman" pitchFamily="18" charset="0"/>
                <a:cs typeface="Times New Roman" pitchFamily="18" charset="0"/>
              </a:rPr>
              <a:t>было вымолвлено не в связи с открытием закона Архимеда, а по поводу закона удельного веса металлов - открытия, которое также принадлежат сиракузскому ученому.</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эврика.wmv">
            <a:hlinkClick r:id="" action="ppaction://media"/>
          </p:cNvPr>
          <p:cNvPicPr>
            <a:picLocks noGrp="1" noRot="1" noChangeAspect="1"/>
          </p:cNvPicPr>
          <p:nvPr>
            <p:ph idx="1"/>
            <a:videoFile r:link="rId1"/>
          </p:nvPr>
        </p:nvPicPr>
        <p:blipFill>
          <a:blip r:embed="rId3" cstate="print"/>
          <a:stretch>
            <a:fillRect/>
          </a:stretch>
        </p:blipFill>
        <p:spPr>
          <a:xfrm>
            <a:off x="539552" y="188640"/>
            <a:ext cx="8136904" cy="650952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260648"/>
            <a:ext cx="4394857" cy="830997"/>
          </a:xfrm>
          <a:prstGeom prst="rect">
            <a:avLst/>
          </a:prstGeom>
          <a:noFill/>
        </p:spPr>
        <p:txBody>
          <a:bodyPr wrap="none" lIns="91440" tIns="45720" rIns="91440" bIns="45720">
            <a:spAutoFit/>
          </a:bodyPr>
          <a:lstStyle/>
          <a:p>
            <a:pPr algn="ctr"/>
            <a:r>
              <a:rPr lang="ru-RU"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Опыт «Объём»</a:t>
            </a:r>
            <a:endParaRPr lang="ru-RU"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3" name="TextBox 2"/>
          <p:cNvSpPr txBox="1"/>
          <p:nvPr/>
        </p:nvSpPr>
        <p:spPr>
          <a:xfrm>
            <a:off x="928662" y="1556792"/>
            <a:ext cx="4714908" cy="4031873"/>
          </a:xfrm>
          <a:prstGeom prst="rect">
            <a:avLst/>
          </a:prstGeom>
          <a:noFill/>
        </p:spPr>
        <p:txBody>
          <a:bodyPr wrap="square" rtlCol="0">
            <a:spAutoFit/>
          </a:bodyPr>
          <a:lstStyle/>
          <a:p>
            <a:r>
              <a:rPr lang="ru-RU" sz="3200" b="1" u="sng" dirty="0" smtClean="0">
                <a:latin typeface="Times New Roman" pitchFamily="18" charset="0"/>
                <a:cs typeface="Times New Roman" pitchFamily="18" charset="0"/>
              </a:rPr>
              <a:t>Нам понадобится:</a:t>
            </a:r>
            <a:endParaRPr lang="en-US" sz="3200" b="1" u="sng" dirty="0" smtClean="0">
              <a:latin typeface="Times New Roman" pitchFamily="18" charset="0"/>
              <a:cs typeface="Times New Roman" pitchFamily="18" charset="0"/>
            </a:endParaRPr>
          </a:p>
          <a:p>
            <a:endParaRPr lang="ru-RU" sz="3200" b="1" u="sng" dirty="0" smtClean="0">
              <a:latin typeface="Times New Roman" pitchFamily="18" charset="0"/>
              <a:cs typeface="Times New Roman" pitchFamily="18" charset="0"/>
            </a:endParaRPr>
          </a:p>
          <a:p>
            <a:pPr marL="342900" indent="-342900">
              <a:buFont typeface="+mj-lt"/>
              <a:buAutoNum type="arabicPeriod"/>
            </a:pPr>
            <a:r>
              <a:rPr lang="ru-RU" sz="3200" dirty="0" smtClean="0">
                <a:latin typeface="Times New Roman" pitchFamily="18" charset="0"/>
                <a:cs typeface="Times New Roman" pitchFamily="18" charset="0"/>
              </a:rPr>
              <a:t>Мерный стакан</a:t>
            </a:r>
          </a:p>
          <a:p>
            <a:pPr marL="342900" indent="-342900">
              <a:buFont typeface="+mj-lt"/>
              <a:buAutoNum type="arabicPeriod"/>
            </a:pPr>
            <a:r>
              <a:rPr lang="ru-RU" sz="3200" dirty="0" smtClean="0">
                <a:latin typeface="Times New Roman" pitchFamily="18" charset="0"/>
                <a:cs typeface="Times New Roman" pitchFamily="18" charset="0"/>
              </a:rPr>
              <a:t>Предмет (банка сгущенки)</a:t>
            </a:r>
          </a:p>
          <a:p>
            <a:pPr marL="342900" indent="-342900">
              <a:buFont typeface="+mj-lt"/>
              <a:buAutoNum type="arabicPeriod"/>
            </a:pPr>
            <a:r>
              <a:rPr lang="ru-RU" sz="3200" dirty="0" smtClean="0">
                <a:latin typeface="Times New Roman" pitchFamily="18" charset="0"/>
                <a:cs typeface="Times New Roman" pitchFamily="18" charset="0"/>
              </a:rPr>
              <a:t>Водопроводная вода</a:t>
            </a:r>
          </a:p>
          <a:p>
            <a:pPr marL="342900" indent="-342900">
              <a:buFont typeface="+mj-lt"/>
              <a:buAutoNum type="arabicPeriod"/>
            </a:pPr>
            <a:r>
              <a:rPr lang="ru-RU" sz="3200" dirty="0" smtClean="0">
                <a:latin typeface="Times New Roman" pitchFamily="18" charset="0"/>
                <a:cs typeface="Times New Roman" pitchFamily="18" charset="0"/>
              </a:rPr>
              <a:t>Глубокий контейнер</a:t>
            </a:r>
          </a:p>
          <a:p>
            <a:pPr marL="342900" indent="-342900">
              <a:buFont typeface="+mj-lt"/>
              <a:buAutoNum type="arabicPeriod"/>
            </a:pPr>
            <a:endParaRPr lang="ru-RU" sz="3200" dirty="0">
              <a:latin typeface="Times New Roman" pitchFamily="18" charset="0"/>
              <a:cs typeface="Times New Roman" pitchFamily="18" charset="0"/>
            </a:endParaRPr>
          </a:p>
        </p:txBody>
      </p:sp>
      <p:pic>
        <p:nvPicPr>
          <p:cNvPr id="22530" name="Picture 2"/>
          <p:cNvPicPr>
            <a:picLocks noChangeAspect="1" noChangeArrowheads="1"/>
          </p:cNvPicPr>
          <p:nvPr/>
        </p:nvPicPr>
        <p:blipFill>
          <a:blip r:embed="rId2" cstate="print"/>
          <a:srcRect/>
          <a:stretch>
            <a:fillRect/>
          </a:stretch>
        </p:blipFill>
        <p:spPr bwMode="auto">
          <a:xfrm>
            <a:off x="5652120" y="1484784"/>
            <a:ext cx="2952328" cy="43077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60648"/>
            <a:ext cx="7772400" cy="1470025"/>
          </a:xfrm>
        </p:spPr>
        <p:txBody>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Инструкция к практикуму:</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r>
            <a:b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endParaRPr lang="ru-RU" dirty="0"/>
          </a:p>
        </p:txBody>
      </p:sp>
      <p:sp>
        <p:nvSpPr>
          <p:cNvPr id="3" name="Подзаголовок 2"/>
          <p:cNvSpPr>
            <a:spLocks noGrp="1"/>
          </p:cNvSpPr>
          <p:nvPr>
            <p:ph type="subTitle" idx="1"/>
          </p:nvPr>
        </p:nvSpPr>
        <p:spPr>
          <a:xfrm>
            <a:off x="395536" y="1412776"/>
            <a:ext cx="8352928" cy="4010000"/>
          </a:xfrm>
        </p:spPr>
        <p:txBody>
          <a:bodyPr>
            <a:noAutofit/>
          </a:bodyPr>
          <a:lstStyle/>
          <a:p>
            <a:pPr lvl="0" algn="just">
              <a:spcBef>
                <a:spcPts val="0"/>
              </a:spcBef>
            </a:pPr>
            <a:r>
              <a:rPr lang="en-US" b="1" dirty="0" smtClean="0">
                <a:solidFill>
                  <a:schemeClr val="tx1"/>
                </a:solidFill>
                <a:latin typeface="Times New Roman" pitchFamily="18" charset="0"/>
                <a:cs typeface="Times New Roman" pitchFamily="18" charset="0"/>
              </a:rPr>
              <a:t>1</a:t>
            </a:r>
            <a:r>
              <a:rPr lang="ru-RU" b="1"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Для </a:t>
            </a:r>
            <a:r>
              <a:rPr lang="ru-RU" dirty="0" smtClean="0">
                <a:solidFill>
                  <a:schemeClr val="tx1"/>
                </a:solidFill>
                <a:latin typeface="Times New Roman" pitchFamily="18" charset="0"/>
                <a:cs typeface="Times New Roman" pitchFamily="18" charset="0"/>
              </a:rPr>
              <a:t>практикума Вам понадобятся круг (у каждого на парте круги разного размера), нитка, линейка и листок для расчетов.</a:t>
            </a:r>
          </a:p>
          <a:p>
            <a:pPr lvl="0" algn="just">
              <a:spcBef>
                <a:spcPts val="0"/>
              </a:spcBef>
            </a:pPr>
            <a:r>
              <a:rPr lang="ru-RU" b="1" dirty="0" smtClean="0">
                <a:solidFill>
                  <a:schemeClr val="tx1"/>
                </a:solidFill>
                <a:latin typeface="Times New Roman" pitchFamily="18" charset="0"/>
                <a:cs typeface="Times New Roman" pitchFamily="18" charset="0"/>
              </a:rPr>
              <a:t>2) </a:t>
            </a:r>
            <a:r>
              <a:rPr lang="ru-RU" dirty="0" smtClean="0">
                <a:solidFill>
                  <a:schemeClr val="tx1"/>
                </a:solidFill>
                <a:latin typeface="Times New Roman" pitchFamily="18" charset="0"/>
                <a:cs typeface="Times New Roman" pitchFamily="18" charset="0"/>
              </a:rPr>
              <a:t>Измерьте </a:t>
            </a:r>
            <a:r>
              <a:rPr lang="ru-RU" dirty="0" smtClean="0">
                <a:solidFill>
                  <a:schemeClr val="tx1"/>
                </a:solidFill>
                <a:latin typeface="Times New Roman" pitchFamily="18" charset="0"/>
                <a:cs typeface="Times New Roman" pitchFamily="18" charset="0"/>
              </a:rPr>
              <a:t>ниткой длину окружности и запишите ее.</a:t>
            </a:r>
          </a:p>
          <a:p>
            <a:pPr lvl="0" algn="just">
              <a:spcBef>
                <a:spcPts val="0"/>
              </a:spcBef>
            </a:pPr>
            <a:r>
              <a:rPr lang="ru-RU" b="1" dirty="0" smtClean="0">
                <a:solidFill>
                  <a:schemeClr val="tx1"/>
                </a:solidFill>
                <a:latin typeface="Times New Roman" pitchFamily="18" charset="0"/>
                <a:cs typeface="Times New Roman" pitchFamily="18" charset="0"/>
              </a:rPr>
              <a:t>3) </a:t>
            </a:r>
            <a:r>
              <a:rPr lang="ru-RU" dirty="0" smtClean="0">
                <a:solidFill>
                  <a:schemeClr val="tx1"/>
                </a:solidFill>
                <a:latin typeface="Times New Roman" pitchFamily="18" charset="0"/>
                <a:cs typeface="Times New Roman" pitchFamily="18" charset="0"/>
              </a:rPr>
              <a:t>Измерьте </a:t>
            </a:r>
            <a:r>
              <a:rPr lang="ru-RU" dirty="0" smtClean="0">
                <a:solidFill>
                  <a:schemeClr val="tx1"/>
                </a:solidFill>
                <a:latin typeface="Times New Roman" pitchFamily="18" charset="0"/>
                <a:cs typeface="Times New Roman" pitchFamily="18" charset="0"/>
              </a:rPr>
              <a:t>линейкой диаметр круга и запишите его значение.</a:t>
            </a:r>
          </a:p>
          <a:p>
            <a:pPr lvl="0" algn="just">
              <a:spcBef>
                <a:spcPts val="0"/>
              </a:spcBef>
            </a:pPr>
            <a:r>
              <a:rPr lang="ru-RU" b="1" dirty="0" smtClean="0">
                <a:solidFill>
                  <a:schemeClr val="tx1"/>
                </a:solidFill>
                <a:latin typeface="Times New Roman" pitchFamily="18" charset="0"/>
                <a:cs typeface="Times New Roman" pitchFamily="18" charset="0"/>
              </a:rPr>
              <a:t>4) </a:t>
            </a:r>
            <a:r>
              <a:rPr lang="ru-RU" dirty="0" smtClean="0">
                <a:solidFill>
                  <a:schemeClr val="tx1"/>
                </a:solidFill>
                <a:latin typeface="Times New Roman" pitchFamily="18" charset="0"/>
                <a:cs typeface="Times New Roman" pitchFamily="18" charset="0"/>
              </a:rPr>
              <a:t>Разделите </a:t>
            </a:r>
            <a:r>
              <a:rPr lang="ru-RU" dirty="0" smtClean="0">
                <a:solidFill>
                  <a:schemeClr val="tx1"/>
                </a:solidFill>
                <a:latin typeface="Times New Roman" pitchFamily="18" charset="0"/>
                <a:cs typeface="Times New Roman" pitchFamily="18" charset="0"/>
              </a:rPr>
              <a:t>длину окружности на ее диаметр.</a:t>
            </a:r>
          </a:p>
          <a:p>
            <a:pPr algn="just">
              <a:spcBef>
                <a:spcPts val="0"/>
              </a:spcBef>
            </a:pPr>
            <a:r>
              <a:rPr lang="ru-RU" b="1" dirty="0" smtClean="0">
                <a:solidFill>
                  <a:schemeClr val="tx1"/>
                </a:solidFill>
                <a:latin typeface="Times New Roman" pitchFamily="18" charset="0"/>
                <a:cs typeface="Times New Roman" pitchFamily="18" charset="0"/>
              </a:rPr>
              <a:t>5) </a:t>
            </a:r>
            <a:r>
              <a:rPr lang="ru-RU" dirty="0" smtClean="0">
                <a:solidFill>
                  <a:schemeClr val="tx1"/>
                </a:solidFill>
                <a:latin typeface="Times New Roman" pitchFamily="18" charset="0"/>
                <a:cs typeface="Times New Roman" pitchFamily="18" charset="0"/>
              </a:rPr>
              <a:t>Теперь </a:t>
            </a:r>
            <a:r>
              <a:rPr lang="ru-RU" dirty="0" smtClean="0">
                <a:solidFill>
                  <a:schemeClr val="tx1"/>
                </a:solidFill>
                <a:latin typeface="Times New Roman" pitchFamily="18" charset="0"/>
                <a:cs typeface="Times New Roman" pitchFamily="18" charset="0"/>
              </a:rPr>
              <a:t>сравним получившиеся </a:t>
            </a:r>
            <a:r>
              <a:rPr lang="ru-RU" dirty="0" smtClean="0">
                <a:solidFill>
                  <a:schemeClr val="tx1"/>
                </a:solidFill>
                <a:latin typeface="Times New Roman" pitchFamily="18" charset="0"/>
                <a:cs typeface="Times New Roman" pitchFamily="18" charset="0"/>
              </a:rPr>
              <a:t>результаты.</a:t>
            </a:r>
            <a:endParaRPr lang="ru-RU" dirty="0">
              <a:solidFill>
                <a:schemeClr val="tx1"/>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059832" y="188640"/>
            <a:ext cx="2903360" cy="830997"/>
          </a:xfrm>
          <a:prstGeom prst="rect">
            <a:avLst/>
          </a:prstGeom>
          <a:noFill/>
        </p:spPr>
        <p:txBody>
          <a:bodyPr wrap="none" lIns="91440" tIns="45720" rIns="91440" bIns="45720">
            <a:spAutoFit/>
          </a:bodyPr>
          <a:lstStyle/>
          <a:p>
            <a:pPr algn="ctr"/>
            <a:r>
              <a:rPr lang="ru-RU"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Число Пи</a:t>
            </a:r>
            <a:endParaRPr lang="ru-RU"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8" name="Прямоугольник 7"/>
          <p:cNvSpPr/>
          <p:nvPr/>
        </p:nvSpPr>
        <p:spPr>
          <a:xfrm>
            <a:off x="1115616" y="980728"/>
            <a:ext cx="7358114" cy="1015663"/>
          </a:xfrm>
          <a:prstGeom prst="rect">
            <a:avLst/>
          </a:prstGeom>
        </p:spPr>
        <p:txBody>
          <a:bodyPr wrap="square">
            <a:spAutoFit/>
          </a:bodyPr>
          <a:lstStyle/>
          <a:p>
            <a:pPr algn="just"/>
            <a:r>
              <a:rPr lang="ru-RU" sz="2000" dirty="0" smtClean="0">
                <a:latin typeface="Times New Roman" pitchFamily="18" charset="0"/>
                <a:cs typeface="Times New Roman" pitchFamily="18" charset="0"/>
              </a:rPr>
              <a:t>Число  (произносится «пи») — математическая константа, равная отношению длины окружности к длине её диаметра. Обозначается буквой греческого алфавита «пи».  </a:t>
            </a:r>
            <a:endParaRPr lang="ru-RU" sz="2000" dirty="0">
              <a:latin typeface="Times New Roman" pitchFamily="18" charset="0"/>
              <a:cs typeface="Times New Roman" pitchFamily="18" charset="0"/>
            </a:endParaRPr>
          </a:p>
        </p:txBody>
      </p:sp>
      <p:pic>
        <p:nvPicPr>
          <p:cNvPr id="29703" name="Picture 7" descr="https://upload.wikimedia.org/wikipedia/commons/9/92/PP_1280x1024.jpg"/>
          <p:cNvPicPr>
            <a:picLocks noChangeAspect="1" noChangeArrowheads="1"/>
          </p:cNvPicPr>
          <p:nvPr/>
        </p:nvPicPr>
        <p:blipFill>
          <a:blip r:embed="rId2" cstate="print"/>
          <a:srcRect/>
          <a:stretch>
            <a:fillRect/>
          </a:stretch>
        </p:blipFill>
        <p:spPr bwMode="auto">
          <a:xfrm>
            <a:off x="1763688" y="2132856"/>
            <a:ext cx="5688632" cy="455090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20476358">
            <a:off x="-1084" y="2521024"/>
            <a:ext cx="9211881" cy="1107996"/>
          </a:xfrm>
          <a:prstGeom prst="rect">
            <a:avLst/>
          </a:prstGeom>
          <a:noFill/>
        </p:spPr>
        <p:txBody>
          <a:bodyPr wrap="none" lIns="91440" tIns="45720" rIns="91440" bIns="45720">
            <a:spAutoFit/>
          </a:bodyPr>
          <a:lstStyle/>
          <a:p>
            <a:pPr algn="ctr"/>
            <a:r>
              <a:rPr lang="ru-RU" sz="6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Спасибо за внимание!!!</a:t>
            </a:r>
            <a:endParaRPr lang="ru-RU" sz="6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5786" y="0"/>
            <a:ext cx="7098582" cy="1200329"/>
          </a:xfrm>
          <a:prstGeom prst="rect">
            <a:avLst/>
          </a:prstGeom>
          <a:noFill/>
        </p:spPr>
        <p:txBody>
          <a:bodyPr wrap="square" lIns="91440" tIns="45720" rIns="91440" bIns="45720">
            <a:spAutoFit/>
          </a:bodyPr>
          <a:lstStyle/>
          <a:p>
            <a:pPr algn="ctr"/>
            <a:r>
              <a:rPr lang="ru-RU" sz="7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Состав группы:</a:t>
            </a:r>
            <a:endParaRPr lang="ru-RU" sz="7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5" name="Picture 4" descr="http://project.gym1505.ru/sites/default/files/styles/project-team-photo-page/public/project/proj-2435/zfk6uvgdbss.jpg?itok=dyyFqaW0"/>
          <p:cNvPicPr>
            <a:picLocks noChangeAspect="1" noChangeArrowheads="1"/>
          </p:cNvPicPr>
          <p:nvPr/>
        </p:nvPicPr>
        <p:blipFill>
          <a:blip r:embed="rId2" cstate="print"/>
          <a:srcRect/>
          <a:stretch>
            <a:fillRect/>
          </a:stretch>
        </p:blipFill>
        <p:spPr bwMode="auto">
          <a:xfrm>
            <a:off x="2123727" y="1196752"/>
            <a:ext cx="5088565" cy="3816424"/>
          </a:xfrm>
          <a:prstGeom prst="rect">
            <a:avLst/>
          </a:prstGeom>
          <a:noFill/>
        </p:spPr>
      </p:pic>
      <p:sp>
        <p:nvSpPr>
          <p:cNvPr id="7" name="TextBox 6"/>
          <p:cNvSpPr txBox="1"/>
          <p:nvPr/>
        </p:nvSpPr>
        <p:spPr>
          <a:xfrm>
            <a:off x="2051720" y="5157192"/>
            <a:ext cx="5004048" cy="1569660"/>
          </a:xfrm>
          <a:prstGeom prst="rect">
            <a:avLst/>
          </a:prstGeom>
          <a:noFill/>
        </p:spPr>
        <p:txBody>
          <a:bodyPr wrap="square" rtlCol="0">
            <a:spAutoFit/>
          </a:bodyPr>
          <a:lstStyle/>
          <a:p>
            <a:pPr marL="457200" indent="-457200">
              <a:buAutoNum type="arabicPeriod"/>
            </a:pPr>
            <a:r>
              <a:rPr lang="ru-RU" sz="3200" dirty="0" smtClean="0">
                <a:latin typeface="Times New Roman" pitchFamily="18" charset="0"/>
                <a:cs typeface="Times New Roman" pitchFamily="18" charset="0"/>
              </a:rPr>
              <a:t>Светлана Грачёва</a:t>
            </a:r>
          </a:p>
          <a:p>
            <a:pPr marL="457200" indent="-457200">
              <a:buAutoNum type="arabicPeriod"/>
            </a:pPr>
            <a:r>
              <a:rPr lang="ru-RU" sz="3200" dirty="0" smtClean="0">
                <a:latin typeface="Times New Roman" pitchFamily="18" charset="0"/>
                <a:cs typeface="Times New Roman" pitchFamily="18" charset="0"/>
              </a:rPr>
              <a:t>Мария Макарова</a:t>
            </a:r>
          </a:p>
          <a:p>
            <a:pPr marL="457200" indent="-457200">
              <a:buAutoNum type="arabicPeriod"/>
            </a:pPr>
            <a:r>
              <a:rPr lang="ru-RU" sz="3200" dirty="0" smtClean="0">
                <a:latin typeface="Times New Roman" pitchFamily="18" charset="0"/>
                <a:cs typeface="Times New Roman" pitchFamily="18" charset="0"/>
              </a:rPr>
              <a:t>Александра Дубровская</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rchimedes The Scientist"/>
          <p:cNvPicPr>
            <a:picLocks noChangeAspect="1" noChangeArrowheads="1"/>
          </p:cNvPicPr>
          <p:nvPr/>
        </p:nvPicPr>
        <p:blipFill>
          <a:blip r:embed="rId3" cstate="print"/>
          <a:srcRect l="4833" t="3983" r="4426" b="3081"/>
          <a:stretch>
            <a:fillRect/>
          </a:stretch>
        </p:blipFill>
        <p:spPr bwMode="auto">
          <a:xfrm>
            <a:off x="323528" y="836712"/>
            <a:ext cx="2880320" cy="4125864"/>
          </a:xfrm>
          <a:prstGeom prst="rect">
            <a:avLst/>
          </a:prstGeom>
          <a:noFill/>
        </p:spPr>
      </p:pic>
      <p:sp>
        <p:nvSpPr>
          <p:cNvPr id="3" name="TextBox 2"/>
          <p:cNvSpPr txBox="1"/>
          <p:nvPr/>
        </p:nvSpPr>
        <p:spPr>
          <a:xfrm>
            <a:off x="357158" y="5072074"/>
            <a:ext cx="8643998" cy="1477328"/>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Архимед </a:t>
            </a:r>
            <a:r>
              <a:rPr lang="ru-RU" b="1" dirty="0" smtClean="0">
                <a:latin typeface="Times New Roman" pitchFamily="18" charset="0"/>
                <a:cs typeface="Times New Roman" pitchFamily="18" charset="0"/>
              </a:rPr>
              <a:t>родился в 278 году до нашей эры </a:t>
            </a:r>
            <a:r>
              <a:rPr lang="ru-RU" dirty="0" smtClean="0">
                <a:latin typeface="Times New Roman" pitchFamily="18" charset="0"/>
                <a:cs typeface="Times New Roman" pitchFamily="18" charset="0"/>
              </a:rPr>
              <a:t>в городе </a:t>
            </a:r>
            <a:r>
              <a:rPr lang="ru-RU" b="1" dirty="0" smtClean="0">
                <a:latin typeface="Times New Roman" pitchFamily="18" charset="0"/>
                <a:cs typeface="Times New Roman" pitchFamily="18" charset="0"/>
              </a:rPr>
              <a:t>Сиракузы</a:t>
            </a:r>
            <a:r>
              <a:rPr lang="ru-RU" dirty="0" smtClean="0">
                <a:latin typeface="Times New Roman" pitchFamily="18" charset="0"/>
                <a:cs typeface="Times New Roman" pitchFamily="18" charset="0"/>
              </a:rPr>
              <a:t>, на острове Сицилия. Его отцом был Фидий, астроном при дворе царя Гиерона. </a:t>
            </a:r>
          </a:p>
          <a:p>
            <a:pPr algn="just"/>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После учебы в Александрии Архимед опять вернулся в Сиракузы и унаследовал должность своего отца. Основные работы Архимеда касались </a:t>
            </a:r>
            <a:r>
              <a:rPr lang="ru-RU" b="1" dirty="0" smtClean="0">
                <a:latin typeface="Times New Roman" pitchFamily="18" charset="0"/>
                <a:cs typeface="Times New Roman" pitchFamily="18" charset="0"/>
              </a:rPr>
              <a:t>математики, физики, астрономии, гидростатики и механики.</a:t>
            </a:r>
            <a:endParaRPr lang="ru-RU" b="1" dirty="0">
              <a:latin typeface="Times New Roman" pitchFamily="18" charset="0"/>
              <a:cs typeface="Times New Roman" pitchFamily="18" charset="0"/>
            </a:endParaRPr>
          </a:p>
        </p:txBody>
      </p:sp>
      <p:sp>
        <p:nvSpPr>
          <p:cNvPr id="5" name="Прямоугольник 4"/>
          <p:cNvSpPr/>
          <p:nvPr/>
        </p:nvSpPr>
        <p:spPr>
          <a:xfrm>
            <a:off x="1403648" y="0"/>
            <a:ext cx="5715041" cy="830997"/>
          </a:xfrm>
          <a:prstGeom prst="rect">
            <a:avLst/>
          </a:prstGeom>
          <a:noFill/>
        </p:spPr>
        <p:txBody>
          <a:bodyPr wrap="square" lIns="91440" tIns="45720" rIns="91440" bIns="45720">
            <a:spAutoFit/>
          </a:bodyPr>
          <a:lstStyle/>
          <a:p>
            <a:pPr algn="ctr"/>
            <a:r>
              <a:rPr lang="ru-RU"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Биография</a:t>
            </a:r>
            <a:endParaRPr lang="ru-RU"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6" name="Рисунок 5" descr="http://www.nkj.ru/upload/iblock/196/1967001b0f46c596c5aa5b93cbc8a14a.jpg"/>
          <p:cNvPicPr/>
          <p:nvPr/>
        </p:nvPicPr>
        <p:blipFill>
          <a:blip r:embed="rId4" cstate="print"/>
          <a:srcRect/>
          <a:stretch>
            <a:fillRect/>
          </a:stretch>
        </p:blipFill>
        <p:spPr bwMode="auto">
          <a:xfrm>
            <a:off x="3707904" y="908720"/>
            <a:ext cx="4824536"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www.nkj.ru/upload/iblock/9bd/9bd19016c6584aee2523b2ca59aebaed.jpg"/>
          <p:cNvPicPr/>
          <p:nvPr/>
        </p:nvPicPr>
        <p:blipFill>
          <a:blip r:embed="rId2" cstate="print"/>
          <a:srcRect/>
          <a:stretch>
            <a:fillRect/>
          </a:stretch>
        </p:blipFill>
        <p:spPr bwMode="auto">
          <a:xfrm>
            <a:off x="179512" y="620688"/>
            <a:ext cx="4464496" cy="5400600"/>
          </a:xfrm>
          <a:prstGeom prst="rect">
            <a:avLst/>
          </a:prstGeom>
          <a:noFill/>
          <a:ln w="9525">
            <a:noFill/>
            <a:miter lim="800000"/>
            <a:headEnd/>
            <a:tailEnd/>
          </a:ln>
        </p:spPr>
      </p:pic>
      <p:sp>
        <p:nvSpPr>
          <p:cNvPr id="5" name="Прямоугольник 4"/>
          <p:cNvSpPr/>
          <p:nvPr/>
        </p:nvSpPr>
        <p:spPr>
          <a:xfrm>
            <a:off x="4786314" y="3286124"/>
            <a:ext cx="2428892" cy="646331"/>
          </a:xfrm>
          <a:prstGeom prst="rect">
            <a:avLst/>
          </a:prstGeom>
        </p:spPr>
        <p:txBody>
          <a:bodyPr wrap="square">
            <a:sp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pic>
        <p:nvPicPr>
          <p:cNvPr id="7" name="Рисунок 6" descr="https://upload.wikimedia.org/wikipedia/commons/5/51/Archimedes_lever_%28Small%29.jpg"/>
          <p:cNvPicPr/>
          <p:nvPr/>
        </p:nvPicPr>
        <p:blipFill>
          <a:blip r:embed="rId3" cstate="print"/>
          <a:srcRect/>
          <a:stretch>
            <a:fillRect/>
          </a:stretch>
        </p:blipFill>
        <p:spPr bwMode="auto">
          <a:xfrm>
            <a:off x="4788024" y="620688"/>
            <a:ext cx="3857652" cy="2319339"/>
          </a:xfrm>
          <a:prstGeom prst="rect">
            <a:avLst/>
          </a:prstGeom>
          <a:noFill/>
          <a:ln w="9525">
            <a:noFill/>
            <a:miter lim="800000"/>
            <a:headEnd/>
            <a:tailEnd/>
          </a:ln>
        </p:spPr>
      </p:pic>
      <p:sp>
        <p:nvSpPr>
          <p:cNvPr id="11265" name="Rectangle 1"/>
          <p:cNvSpPr>
            <a:spLocks noChangeArrowheads="1"/>
          </p:cNvSpPr>
          <p:nvPr/>
        </p:nvSpPr>
        <p:spPr bwMode="auto">
          <a:xfrm>
            <a:off x="4714876" y="3187111"/>
            <a:ext cx="385765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0363"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Однажды, наблюдая за работой строителей, которые с помощью толстых палок двигали каменные блоки, Архимед понял, что чем длиннее рычаг, тем больше сила его воздействия. Он сказал сиракузскому царю Гиерону: </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«Дайте мне точку опоры, и я сдвину Землю». </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84168" y="1268760"/>
            <a:ext cx="2880320" cy="4401205"/>
          </a:xfrm>
          <a:prstGeom prst="rect">
            <a:avLst/>
          </a:prstGeom>
        </p:spPr>
        <p:txBody>
          <a:bodyPr wrap="square">
            <a:spAutoFit/>
          </a:bodyPr>
          <a:lstStyle/>
          <a:p>
            <a:r>
              <a:rPr lang="ru-RU" sz="2000" dirty="0" smtClean="0">
                <a:latin typeface="Times New Roman" pitchFamily="18" charset="0"/>
                <a:cs typeface="Times New Roman" pitchFamily="18" charset="0"/>
              </a:rPr>
              <a:t>В 212 году до нашей эры при обороне Сиракуз от римлян во время второй Пунической войны Архимед сконструировал несколько боевых машин, которые позволили горожанам отбивать атаки преобладающих сил римлян на протяжении почти трех лет.</a:t>
            </a:r>
            <a:endParaRPr lang="ru-RU" sz="2000" dirty="0">
              <a:latin typeface="Times New Roman" pitchFamily="18" charset="0"/>
              <a:cs typeface="Times New Roman" pitchFamily="18" charset="0"/>
            </a:endParaRPr>
          </a:p>
        </p:txBody>
      </p:sp>
      <p:pic>
        <p:nvPicPr>
          <p:cNvPr id="3" name="Picture 4" descr="http://data.cyclowiki.org/images/thumb/4/45/EngravingMirrorBig.jpg/300px-EngravingMirrorBig.jpg"/>
          <p:cNvPicPr>
            <a:picLocks noChangeAspect="1" noChangeArrowheads="1"/>
          </p:cNvPicPr>
          <p:nvPr/>
        </p:nvPicPr>
        <p:blipFill>
          <a:blip r:embed="rId2" cstate="print"/>
          <a:srcRect/>
          <a:stretch>
            <a:fillRect/>
          </a:stretch>
        </p:blipFill>
        <p:spPr bwMode="auto">
          <a:xfrm>
            <a:off x="251520" y="188640"/>
            <a:ext cx="5688632" cy="4247512"/>
          </a:xfrm>
          <a:prstGeom prst="rect">
            <a:avLst/>
          </a:prstGeom>
          <a:noFill/>
        </p:spPr>
      </p:pic>
      <p:pic>
        <p:nvPicPr>
          <p:cNvPr id="1026" name="Picture 2" descr="http://im3-tub-ru.yandex.net/i?id=69133f4d8706863a316e8e9e93a2cc43-39-144&amp;n=21"/>
          <p:cNvPicPr>
            <a:picLocks noChangeAspect="1" noChangeArrowheads="1"/>
          </p:cNvPicPr>
          <p:nvPr/>
        </p:nvPicPr>
        <p:blipFill>
          <a:blip r:embed="rId3" cstate="print"/>
          <a:srcRect/>
          <a:stretch>
            <a:fillRect/>
          </a:stretch>
        </p:blipFill>
        <p:spPr bwMode="auto">
          <a:xfrm>
            <a:off x="1835696" y="4725144"/>
            <a:ext cx="3121439" cy="194421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nkj.ru/upload/iblock/ff0/ff0557c4abc19f7f6b0a0a4e8a2c0f0f.jpg"/>
          <p:cNvPicPr/>
          <p:nvPr/>
        </p:nvPicPr>
        <p:blipFill>
          <a:blip r:embed="rId2" cstate="print"/>
          <a:srcRect/>
          <a:stretch>
            <a:fillRect/>
          </a:stretch>
        </p:blipFill>
        <p:spPr bwMode="auto">
          <a:xfrm>
            <a:off x="4788024" y="2348880"/>
            <a:ext cx="4248472" cy="3456384"/>
          </a:xfrm>
          <a:prstGeom prst="rect">
            <a:avLst/>
          </a:prstGeom>
          <a:noFill/>
          <a:ln w="9525">
            <a:noFill/>
            <a:miter lim="800000"/>
            <a:headEnd/>
            <a:tailEnd/>
          </a:ln>
        </p:spPr>
      </p:pic>
      <p:sp>
        <p:nvSpPr>
          <p:cNvPr id="3" name="Прямоугольник 2"/>
          <p:cNvSpPr/>
          <p:nvPr/>
        </p:nvSpPr>
        <p:spPr>
          <a:xfrm>
            <a:off x="905450" y="3933056"/>
            <a:ext cx="3046668" cy="707886"/>
          </a:xfrm>
          <a:prstGeom prst="rect">
            <a:avLst/>
          </a:prstGeom>
        </p:spPr>
        <p:txBody>
          <a:bodyPr wrap="none">
            <a:spAutoFit/>
          </a:bodyPr>
          <a:lstStyle/>
          <a:p>
            <a:pPr algn="ctr"/>
            <a:r>
              <a:rPr lang="ru-RU" sz="2000" b="1" dirty="0" smtClean="0">
                <a:latin typeface="Times New Roman" pitchFamily="18" charset="0"/>
                <a:cs typeface="Times New Roman" pitchFamily="18" charset="0"/>
              </a:rPr>
              <a:t>Архимед погиб </a:t>
            </a:r>
            <a:endParaRPr lang="en-US" sz="2000" b="1" dirty="0" smtClean="0">
              <a:latin typeface="Times New Roman" pitchFamily="18" charset="0"/>
              <a:cs typeface="Times New Roman" pitchFamily="18" charset="0"/>
            </a:endParaRPr>
          </a:p>
          <a:p>
            <a:pPr algn="ctr"/>
            <a:r>
              <a:rPr lang="ru-RU" sz="2000" b="1" dirty="0" smtClean="0">
                <a:latin typeface="Times New Roman" pitchFamily="18" charset="0"/>
                <a:cs typeface="Times New Roman" pitchFamily="18" charset="0"/>
              </a:rPr>
              <a:t>в 212 году до нашей эры.</a:t>
            </a:r>
            <a:endParaRPr lang="ru-RU" sz="2000" b="1" dirty="0">
              <a:latin typeface="Times New Roman" pitchFamily="18" charset="0"/>
              <a:cs typeface="Times New Roman" pitchFamily="18" charset="0"/>
            </a:endParaRPr>
          </a:p>
        </p:txBody>
      </p:sp>
      <p:sp>
        <p:nvSpPr>
          <p:cNvPr id="2049" name="Rectangle 1"/>
          <p:cNvSpPr>
            <a:spLocks noChangeArrowheads="1"/>
          </p:cNvSpPr>
          <p:nvPr/>
        </p:nvSpPr>
        <p:spPr bwMode="auto">
          <a:xfrm rot="10800000" flipV="1">
            <a:off x="5292080" y="5877272"/>
            <a:ext cx="347883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Times New Roman" pitchFamily="18" charset="0"/>
                <a:ea typeface="Calibri" pitchFamily="34" charset="0"/>
                <a:cs typeface="Times New Roman" pitchFamily="18" charset="0"/>
              </a:rPr>
              <a:t>Гробница Архимеда </a:t>
            </a:r>
            <a:endParaRPr kumimoji="0" lang="en-US" sz="2000" b="1" i="0" u="none"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Times New Roman" pitchFamily="18" charset="0"/>
                <a:ea typeface="Calibri" pitchFamily="34" charset="0"/>
                <a:cs typeface="Times New Roman" pitchFamily="18" charset="0"/>
              </a:rPr>
              <a:t>в Сиракузах.</a:t>
            </a:r>
            <a:endParaRPr kumimoji="0" lang="ru-RU" sz="2000" b="1" i="0" u="none" strike="noStrike" cap="none" normalizeH="0" baseline="0" dirty="0" smtClean="0">
              <a:ln>
                <a:noFill/>
              </a:ln>
              <a:effectLst/>
              <a:latin typeface="Times New Roman" pitchFamily="18" charset="0"/>
              <a:cs typeface="Times New Roman" pitchFamily="18" charset="0"/>
            </a:endParaRPr>
          </a:p>
        </p:txBody>
      </p:sp>
      <p:pic>
        <p:nvPicPr>
          <p:cNvPr id="5" name="Рисунок 4" descr="http://www.nkj.ru/upload/iblock/1f0/1f09d56b5deab18579f20c3cf2088c59.jpg"/>
          <p:cNvPicPr/>
          <p:nvPr/>
        </p:nvPicPr>
        <p:blipFill>
          <a:blip r:embed="rId3" cstate="print"/>
          <a:srcRect/>
          <a:stretch>
            <a:fillRect/>
          </a:stretch>
        </p:blipFill>
        <p:spPr bwMode="auto">
          <a:xfrm>
            <a:off x="179512" y="188640"/>
            <a:ext cx="4464496"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83768" y="116632"/>
            <a:ext cx="3755772" cy="830997"/>
          </a:xfrm>
          <a:prstGeom prst="rect">
            <a:avLst/>
          </a:prstGeom>
          <a:noFill/>
        </p:spPr>
        <p:txBody>
          <a:bodyPr wrap="none" lIns="91440" tIns="45720" rIns="91440" bIns="45720">
            <a:spAutoFit/>
          </a:bodyPr>
          <a:lstStyle/>
          <a:p>
            <a:pPr algn="ctr"/>
            <a:r>
              <a:rPr lang="ru-RU"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Изобретения</a:t>
            </a:r>
            <a:endParaRPr lang="ru-RU"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5" name="TextBox 4"/>
          <p:cNvSpPr txBox="1"/>
          <p:nvPr/>
        </p:nvSpPr>
        <p:spPr>
          <a:xfrm>
            <a:off x="1043608" y="5301208"/>
            <a:ext cx="7500990" cy="1323439"/>
          </a:xfrm>
          <a:prstGeom prst="rect">
            <a:avLst/>
          </a:prstGeom>
          <a:noFill/>
        </p:spPr>
        <p:txBody>
          <a:bodyPr wrap="square" rtlCol="0">
            <a:spAutoFit/>
          </a:bodyPr>
          <a:lstStyle/>
          <a:p>
            <a:pPr algn="just"/>
            <a:r>
              <a:rPr lang="en-US"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Архимед</a:t>
            </a:r>
            <a:r>
              <a:rPr lang="ru-RU" sz="2000" dirty="0" smtClean="0">
                <a:latin typeface="Times New Roman" pitchFamily="18" charset="0"/>
                <a:cs typeface="Times New Roman" pitchFamily="18" charset="0"/>
              </a:rPr>
              <a:t> – автор многочисленных изобретений, математик, физик, инженер и т.д. Он </a:t>
            </a:r>
            <a:r>
              <a:rPr lang="ru-RU" sz="2000" b="1" dirty="0" smtClean="0">
                <a:latin typeface="Times New Roman" pitchFamily="18" charset="0"/>
                <a:cs typeface="Times New Roman" pitchFamily="18" charset="0"/>
              </a:rPr>
              <a:t>изобрёл огромное количество механизмов и законов</a:t>
            </a: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которые используются в повседневной жизни.</a:t>
            </a:r>
            <a:endParaRPr lang="ru-RU" sz="2000" b="1" dirty="0">
              <a:latin typeface="Times New Roman" pitchFamily="18" charset="0"/>
              <a:cs typeface="Times New Roman" pitchFamily="18" charset="0"/>
            </a:endParaRPr>
          </a:p>
        </p:txBody>
      </p:sp>
      <p:pic>
        <p:nvPicPr>
          <p:cNvPr id="6" name="Picture 4" descr="Урок 59/3 Тема : &quot;Простые механизмы. Рычаг. Равновесие сил на рычаге."/>
          <p:cNvPicPr>
            <a:picLocks noChangeAspect="1" noChangeArrowheads="1"/>
          </p:cNvPicPr>
          <p:nvPr/>
        </p:nvPicPr>
        <p:blipFill>
          <a:blip r:embed="rId2" cstate="print"/>
          <a:srcRect/>
          <a:stretch>
            <a:fillRect/>
          </a:stretch>
        </p:blipFill>
        <p:spPr bwMode="auto">
          <a:xfrm>
            <a:off x="179512" y="1052736"/>
            <a:ext cx="3335410" cy="2808312"/>
          </a:xfrm>
          <a:prstGeom prst="rect">
            <a:avLst/>
          </a:prstGeom>
          <a:noFill/>
        </p:spPr>
      </p:pic>
      <p:pic>
        <p:nvPicPr>
          <p:cNvPr id="7" name="Picture 6" descr="http://im0-tub-ru.yandex.net/i?id=b8e3c20d57230fd3669ac6dee70e2561-120-144&amp;n=21"/>
          <p:cNvPicPr>
            <a:picLocks noChangeAspect="1" noChangeArrowheads="1"/>
          </p:cNvPicPr>
          <p:nvPr/>
        </p:nvPicPr>
        <p:blipFill>
          <a:blip r:embed="rId3" cstate="print"/>
          <a:srcRect/>
          <a:stretch>
            <a:fillRect/>
          </a:stretch>
        </p:blipFill>
        <p:spPr bwMode="auto">
          <a:xfrm rot="5400000">
            <a:off x="2593154" y="2167486"/>
            <a:ext cx="3957692" cy="1728192"/>
          </a:xfrm>
          <a:prstGeom prst="rect">
            <a:avLst/>
          </a:prstGeom>
          <a:noFill/>
        </p:spPr>
      </p:pic>
      <p:pic>
        <p:nvPicPr>
          <p:cNvPr id="9218" name="Picture 2" descr="Если бы. изобретения и открытия архимеда"/>
          <p:cNvPicPr>
            <a:picLocks noChangeAspect="1" noChangeArrowheads="1"/>
          </p:cNvPicPr>
          <p:nvPr/>
        </p:nvPicPr>
        <p:blipFill>
          <a:blip r:embed="rId4" cstate="print"/>
          <a:srcRect/>
          <a:stretch>
            <a:fillRect/>
          </a:stretch>
        </p:blipFill>
        <p:spPr bwMode="auto">
          <a:xfrm>
            <a:off x="5652120" y="1052736"/>
            <a:ext cx="3360481" cy="269287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87824" y="116632"/>
            <a:ext cx="3435684" cy="830997"/>
          </a:xfrm>
          <a:prstGeom prst="rect">
            <a:avLst/>
          </a:prstGeom>
          <a:noFill/>
        </p:spPr>
        <p:txBody>
          <a:bodyPr wrap="none" lIns="91440" tIns="45720" rIns="91440" bIns="45720">
            <a:spAutoFit/>
          </a:bodyPr>
          <a:lstStyle/>
          <a:p>
            <a:pPr algn="ctr"/>
            <a:r>
              <a:rPr lang="ru-RU"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Катапульта</a:t>
            </a:r>
            <a:endParaRPr lang="ru-RU"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5" name="TextBox 4"/>
          <p:cNvSpPr txBox="1"/>
          <p:nvPr/>
        </p:nvSpPr>
        <p:spPr>
          <a:xfrm>
            <a:off x="971600" y="5877272"/>
            <a:ext cx="7500990" cy="707886"/>
          </a:xfrm>
          <a:prstGeom prst="rect">
            <a:avLst/>
          </a:prstGeom>
          <a:noFill/>
        </p:spPr>
        <p:txBody>
          <a:bodyPr wrap="square" rtlCol="0">
            <a:spAutoFit/>
          </a:bodyPr>
          <a:lstStyle/>
          <a:p>
            <a:pPr algn="ctr"/>
            <a:r>
              <a:rPr lang="ru-RU" sz="2000" dirty="0" smtClean="0">
                <a:latin typeface="Times New Roman" pitchFamily="18" charset="0"/>
                <a:cs typeface="Times New Roman" pitchFamily="18" charset="0"/>
              </a:rPr>
              <a:t>Одно из выдающихся изобретений Архимеда – </a:t>
            </a:r>
            <a:r>
              <a:rPr lang="ru-RU" sz="2000" b="1" dirty="0" smtClean="0">
                <a:latin typeface="Times New Roman" pitchFamily="18" charset="0"/>
                <a:cs typeface="Times New Roman" pitchFamily="18" charset="0"/>
              </a:rPr>
              <a:t>катапульта</a:t>
            </a:r>
            <a:r>
              <a:rPr lang="ru-RU" sz="2000" dirty="0" smtClean="0">
                <a:latin typeface="Times New Roman" pitchFamily="18" charset="0"/>
                <a:cs typeface="Times New Roman" pitchFamily="18" charset="0"/>
              </a:rPr>
              <a:t>.  В то время она использовалась как </a:t>
            </a:r>
            <a:r>
              <a:rPr lang="ru-RU" sz="2000" b="1" dirty="0" smtClean="0">
                <a:latin typeface="Times New Roman" pitchFamily="18" charset="0"/>
                <a:cs typeface="Times New Roman" pitchFamily="18" charset="0"/>
              </a:rPr>
              <a:t>метательное оружие. </a:t>
            </a:r>
            <a:endParaRPr lang="ru-RU" sz="2000" b="1" dirty="0">
              <a:latin typeface="Times New Roman" pitchFamily="18" charset="0"/>
              <a:cs typeface="Times New Roman" pitchFamily="18" charset="0"/>
            </a:endParaRPr>
          </a:p>
        </p:txBody>
      </p:sp>
      <p:pic>
        <p:nvPicPr>
          <p:cNvPr id="7" name="Picture 4" descr="Урок 59/3 Тема : &quot;Простые механизмы. Рычаг. Равновесие сил на рычаге."/>
          <p:cNvPicPr>
            <a:picLocks noChangeAspect="1" noChangeArrowheads="1"/>
          </p:cNvPicPr>
          <p:nvPr/>
        </p:nvPicPr>
        <p:blipFill>
          <a:blip r:embed="rId2" cstate="print"/>
          <a:srcRect/>
          <a:stretch>
            <a:fillRect/>
          </a:stretch>
        </p:blipFill>
        <p:spPr bwMode="auto">
          <a:xfrm>
            <a:off x="1907704" y="1124744"/>
            <a:ext cx="5538708" cy="466342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катапульта.wmv">
            <a:hlinkClick r:id="" action="ppaction://media"/>
          </p:cNvPr>
          <p:cNvPicPr>
            <a:picLocks noGrp="1" noRot="1" noChangeAspect="1"/>
          </p:cNvPicPr>
          <p:nvPr>
            <p:ph idx="1"/>
            <a:videoFile r:link="rId1"/>
          </p:nvPr>
        </p:nvPicPr>
        <p:blipFill>
          <a:blip r:embed="rId3" cstate="print"/>
          <a:stretch>
            <a:fillRect/>
          </a:stretch>
        </p:blipFill>
        <p:spPr>
          <a:xfrm>
            <a:off x="539552" y="188640"/>
            <a:ext cx="8136904" cy="650952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TotalTime>
  <Words>400</Words>
  <Application>Microsoft Office PowerPoint</Application>
  <PresentationFormat>Экран (4:3)</PresentationFormat>
  <Paragraphs>42</Paragraphs>
  <Slides>19</Slides>
  <Notes>1</Notes>
  <HiddenSlides>0</HiddenSlides>
  <MMClips>4</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Инструкция к практикуму: </vt:lpstr>
      <vt:lpstr>Слайд 18</vt:lpstr>
      <vt:lpstr>Слайд 19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Александра</dc:creator>
  <cp:lastModifiedBy>Aleks</cp:lastModifiedBy>
  <cp:revision>75</cp:revision>
  <dcterms:created xsi:type="dcterms:W3CDTF">2014-11-16T13:54:03Z</dcterms:created>
  <dcterms:modified xsi:type="dcterms:W3CDTF">2014-12-23T17:27:55Z</dcterms:modified>
</cp:coreProperties>
</file>