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C17F2-1AB5-44AA-9065-23B7EEC62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3FC457-8C8C-4E30-A5DF-48079973E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8CA84-0B34-4B8C-B7B5-2F429724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C6C2A-AE2A-410C-B194-4C95F169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EA641-242D-468B-8E7F-2B3030DF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6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AE23F-DF82-4BD6-91B3-DF91DBFA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212CF4-1345-4F74-8C5A-DC85E9C7A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FF229-2FBF-441E-9F0F-5FE4651F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083AF-FE88-4976-95D7-61D9C8D5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9A86D-6784-4F79-901C-E08382EA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6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9BA2B1-F290-46FF-9B1F-E9CAB87AB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76BB60-7A03-43E4-9E99-A2B2BB90F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E2C890-01ED-4491-9114-81B18517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8A160-3B7D-4D02-BD51-911E83E1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3A024-EA06-4F7E-B61C-B32D3979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9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9E95F-108E-456B-BA1F-1EC6F56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CB273-7F77-4281-ACBF-A48BEB42B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31598B-8AC8-4019-9BF5-9112EADB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F931A-AA70-4E0A-BEBA-D14F781D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3A55E-73D0-4047-AAB8-B3A6143B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7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A72BC-12D1-4FA1-9387-FD70D3E2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6E87D-0C02-4625-B0A9-3AD815E9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9B3D7-3384-42CE-ACA0-E36239F5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513AF-12B5-4090-BE09-F236F5D2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1F0F2-6295-481A-84A6-8C6DE76C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2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68E20-A182-4493-95B8-3369BCEE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1D7B8-BEBA-44C3-9A39-6ADA7758A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8D6971-E8A3-40BD-BF43-F7AF289C5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39569-A1C6-42D2-B340-43348096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3A4F45-A70F-453C-BDF0-598755E8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39F71-B547-41DB-8F09-E0574088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4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5D85B-5910-46DC-8187-1B844A75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B22FEC-4A43-4872-8772-28EAB715D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FEE2DC-0141-4F6E-B211-650CAE946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398D7E-E4FA-4D64-A27F-F041FB890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F616D7-E9A3-43BA-8EF4-4580B72F8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690CFD-8A90-425A-B433-90A8F21E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9832FD-7BE7-4F2A-89B9-9B737C9B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41B129-63C9-40E8-AEE9-A01F0522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0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7A4D4-E23B-45A2-8126-FB7C4C1F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004574-BE5E-4C1A-B90D-0A42F656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1FF0D8-1252-4548-9326-6E0F1EC7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E96260-783C-4A3A-BDC3-361D833F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0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95956A-A298-4826-9789-4B2A5EFE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49B4F2-5C89-412C-BB7A-9E6C91E1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C5F723-91B7-40C0-AA5D-95790BD6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07D54-ACDD-4110-A6BC-A0E3E189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E0C7F-6853-4995-B5AA-8B2B5262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4B3B02-3FD0-42E3-A2D1-9DC154239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651DF8-579E-470F-99B1-3A8061BB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D3EFCA-5A34-4B55-A09D-96D7E77B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4AFA89-10E3-4E08-8D28-24D2CE95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7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37A2F-7C30-4AF1-BC81-00A8DBC0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9D6825-4D5B-43A9-877F-D5F331320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E73DD7-0E2D-4087-BBF0-37966C8EE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10AEDE-9161-4380-BE9A-FDD0A480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59474E-8561-4144-8A50-E8F59264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02688D-4BEE-4765-995D-D0DDAE7F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C6C42-06D3-4E64-BA8D-5D91B635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6B2798-9786-4DC9-8DA0-87D90CBAD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38D68-46CB-44EF-8EFC-3C8A89E51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557-2A1D-45D7-8E44-A1694E95BB3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689B3D-B260-45B0-9A38-A2F6608FA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2A464-1DDE-4E4A-AA23-01750231F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ECE4-6C81-49E2-ACA2-E9350B8A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77A7-46D6-404B-8CD2-36035CAE83E8}"/>
              </a:ext>
            </a:extLst>
          </p:cNvPr>
          <p:cNvSpPr txBox="1"/>
          <p:nvPr/>
        </p:nvSpPr>
        <p:spPr>
          <a:xfrm>
            <a:off x="-507972" y="284824"/>
            <a:ext cx="12207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/>
              <a:t>Путеводитель по малоизвестным местам Мадрида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9F5E5-0839-4FD4-9332-AC89736D5EBD}"/>
              </a:ext>
            </a:extLst>
          </p:cNvPr>
          <p:cNvSpPr txBox="1"/>
          <p:nvPr/>
        </p:nvSpPr>
        <p:spPr>
          <a:xfrm>
            <a:off x="1565280" y="4618655"/>
            <a:ext cx="4266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Баклашов</a:t>
            </a:r>
            <a:r>
              <a:rPr lang="ru-RU" sz="2800" dirty="0"/>
              <a:t> Дмитрий 7В</a:t>
            </a:r>
          </a:p>
          <a:p>
            <a:r>
              <a:rPr lang="ru-RU" sz="2800" dirty="0"/>
              <a:t>Марголис Илья 7В</a:t>
            </a:r>
          </a:p>
          <a:p>
            <a:r>
              <a:rPr lang="ru-RU" sz="2800" dirty="0"/>
              <a:t>Жданов Антон 7В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D0E0E3-8A53-46CC-967D-F0C50E97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3" b="99141" l="1087" r="97609">
                        <a14:foregroundMark x1="11304" y1="17268" x2="11304" y2="17268"/>
                        <a14:foregroundMark x1="12717" y1="16495" x2="12717" y2="16495"/>
                        <a14:foregroundMark x1="6630" y1="18041" x2="6630" y2="18041"/>
                        <a14:foregroundMark x1="1848" y1="8849" x2="1848" y2="8849"/>
                        <a14:foregroundMark x1="6413" y1="18986" x2="6413" y2="18986"/>
                        <a14:foregroundMark x1="1087" y1="9107" x2="1087" y2="9107"/>
                        <a14:foregroundMark x1="18804" y1="6615" x2="18804" y2="6615"/>
                        <a14:foregroundMark x1="51413" y1="4467" x2="51413" y2="4467"/>
                        <a14:foregroundMark x1="50217" y1="12715" x2="50217" y2="12715"/>
                        <a14:foregroundMark x1="17500" y1="3522" x2="17500" y2="3522"/>
                        <a14:foregroundMark x1="49674" y1="1804" x2="49674" y2="1804"/>
                        <a14:foregroundMark x1="92609" y1="15034" x2="92609" y2="15034"/>
                        <a14:foregroundMark x1="88696" y1="15550" x2="88696" y2="15550"/>
                        <a14:foregroundMark x1="87283" y1="17096" x2="87283" y2="17096"/>
                        <a14:foregroundMark x1="97609" y1="9794" x2="97609" y2="9794"/>
                        <a14:foregroundMark x1="94457" y1="18385" x2="94457" y2="18385"/>
                        <a14:foregroundMark x1="50652" y1="1203" x2="50652" y2="1203"/>
                        <a14:foregroundMark x1="64783" y1="14175" x2="64783" y2="14175"/>
                        <a14:foregroundMark x1="64674" y1="14777" x2="64674" y2="14777"/>
                        <a14:foregroundMark x1="35435" y1="15034" x2="35435" y2="15034"/>
                        <a14:foregroundMark x1="35435" y1="14433" x2="35435" y2="14433"/>
                        <a14:foregroundMark x1="34783" y1="13660" x2="34783" y2="13660"/>
                        <a14:foregroundMark x1="39565" y1="63918" x2="39565" y2="63918"/>
                        <a14:foregroundMark x1="56304" y1="70619" x2="56304" y2="70619"/>
                        <a14:foregroundMark x1="55000" y1="69845" x2="55000" y2="69845"/>
                        <a14:foregroundMark x1="39565" y1="67784" x2="39565" y2="67784"/>
                        <a14:foregroundMark x1="34783" y1="67010" x2="34783" y2="67010"/>
                        <a14:foregroundMark x1="35761" y1="70103" x2="35761" y2="70103"/>
                        <a14:foregroundMark x1="40978" y1="67612" x2="40978" y2="67612"/>
                        <a14:foregroundMark x1="37935" y1="66838" x2="36413" y2="67010"/>
                        <a14:foregroundMark x1="35435" y1="67010" x2="35435" y2="67010"/>
                        <a14:foregroundMark x1="33478" y1="71048" x2="33043" y2="68557"/>
                        <a14:foregroundMark x1="70000" y1="47165" x2="67391" y2="51718"/>
                        <a14:foregroundMark x1="69348" y1="46134" x2="70000" y2="60481"/>
                        <a14:foregroundMark x1="35435" y1="92268" x2="53261" y2="95361"/>
                        <a14:foregroundMark x1="53261" y1="95361" x2="64457" y2="93986"/>
                        <a14:foregroundMark x1="32500" y1="46907" x2="50543" y2="43385"/>
                        <a14:foregroundMark x1="50543" y1="43385" x2="58913" y2="45361"/>
                        <a14:foregroundMark x1="38370" y1="78093" x2="36196" y2="61684"/>
                        <a14:foregroundMark x1="55109" y1="65722" x2="60435" y2="54725"/>
                        <a14:foregroundMark x1="46848" y1="99141" x2="46848" y2="99141"/>
                        <a14:foregroundMark x1="71739" y1="67010" x2="71739" y2="67010"/>
                        <a14:foregroundMark x1="66630" y1="82904" x2="74674" y2="54811"/>
                        <a14:backgroundMark x1="24565" y1="21821" x2="24565" y2="21821"/>
                        <a14:backgroundMark x1="17283" y1="23454" x2="17283" y2="23454"/>
                        <a14:backgroundMark x1="75652" y1="21306" x2="75652" y2="21306"/>
                        <a14:backgroundMark x1="82935" y1="22680" x2="82935" y2="22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4" y="2387656"/>
            <a:ext cx="3404825" cy="43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2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6A3FBE-95F2-434C-879C-21744BB49485}"/>
              </a:ext>
            </a:extLst>
          </p:cNvPr>
          <p:cNvSpPr txBox="1"/>
          <p:nvPr/>
        </p:nvSpPr>
        <p:spPr>
          <a:xfrm>
            <a:off x="867749" y="295861"/>
            <a:ext cx="10655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Мост Толедо через реку 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Мансанарес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Puente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Toledo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1F786-1645-4E2C-87A6-CF32C97C5A6E}"/>
              </a:ext>
            </a:extLst>
          </p:cNvPr>
          <p:cNvSpPr txBox="1"/>
          <p:nvPr/>
        </p:nvSpPr>
        <p:spPr>
          <a:xfrm>
            <a:off x="867749" y="1216415"/>
            <a:ext cx="47236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мадридская река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Мансанарес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ныне совсем не широка, но хранит свой исторический ореол и аккуратно вписывается в современный мадридский ландшафт. О былой значимости и масштабности реки лучше всего свидетельствует роскошный барочный мост Толедо, по которому когда-то следовали конные всадники и экипажи из прежней столицы Испании в нынешнюю. Необходимость в его постройке возникла после того, как наводнение 1680 года разрушило старый мост через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Мансанарес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Да, тогда река была мощной и бурной. Гранитный мост Толедо из девяти арок строили с 1718 по 1732 годы по проекту архитектора Педро де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Риберы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Ещё в ходе строительства на нем установили статуи покровителя Мадрида Святого Исидора и Марии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Торрибиа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 1952 года он является чисто пешеходным. Такое решение приняли городские власти после трагической трамвайной аварии на этом мосту, в которой погибли 15 человек. В 1956 году мост Толедо официально объявлен архитектурным памятником.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E84773E7-7ED7-0444-9404-D5822031E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03" y="1771863"/>
            <a:ext cx="6174638" cy="38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7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8E58D-4570-4742-972E-3D01FBDB338B}"/>
              </a:ext>
            </a:extLst>
          </p:cNvPr>
          <p:cNvSpPr txBox="1"/>
          <p:nvPr/>
        </p:nvSpPr>
        <p:spPr>
          <a:xfrm>
            <a:off x="2657857" y="333183"/>
            <a:ext cx="7532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Вокзал 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Аточа</a:t>
            </a:r>
            <a:r>
              <a:rPr lang="es-ES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(Estación de Atocha)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B71CD-92C3-476A-BF82-EAE816E13AE1}"/>
              </a:ext>
            </a:extLst>
          </p:cNvPr>
          <p:cNvSpPr txBox="1"/>
          <p:nvPr/>
        </p:nvSpPr>
        <p:spPr>
          <a:xfrm>
            <a:off x="828092" y="1424608"/>
            <a:ext cx="538609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Вокзал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Аточа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один из самых удивительных вокзалов Европы. С приятнейшей атмосферой, располагающей к прогулкам по его пространству. Он построен в 1850 году, но через полвека практически полностью сгорел, и тогда его воздвигли заново. Сейчас здесь множество маленьких магазинчиков и ресторанов, куда любят заглядывать и местные жители, и туристы. На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Аточе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есть даже популярный ночной клуб. Но главная его особенность – настоящий ботанический сад в центральном здании вокзала. Высокие тропические деревья и растения создают уютные аллеи внутри вокзала, а до недавнего времени их дополнял ещё и красивый пруд, в котором плавали сотни разных черепах. Сейчас черепашек отправили жить на специальную ферму возле Мадрида, где им должно быть комфортнее, но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Аточа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утратил свою привлекательную атмосферу. В пространстве вокзала часто устраиваются выставки и концерты, люди приходят сюда просто погулять. Главный вокзал Мадрид остается не только важным европейским транспортным узлом, но и культурным центром.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946A12FE-67B8-F446-8022-19BA55E1B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0892"/>
            <a:ext cx="5962688" cy="36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96D65F-6723-477B-A8E9-2A8D11A8ABAA}"/>
              </a:ext>
            </a:extLst>
          </p:cNvPr>
          <p:cNvSpPr txBox="1"/>
          <p:nvPr/>
        </p:nvSpPr>
        <p:spPr>
          <a:xfrm>
            <a:off x="5689995" y="4088409"/>
            <a:ext cx="6391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Изобильные прилавки Сан-Антона, с широчайшим выбором мяса, рыбы, морепродуктов, фруктов, овощей, десертов, напитков, интересны любым гурманам. Здесь можно не только купить что-то «на вынос», но и попросить у поваров местных ресторанов, приготовить то или иное блюдо, из только что приобретенных вами продуктов. На крыше Сан-Антона есть отличная терраса с большим баром и ещё одним рестораном, из которого открывается хороший вид на ближайшие кварталы Чуэки. Нередко рынок используют и как многофункциональный зал. Здесь проходят яркие вечеринки, модные показы, кулинарные шоу.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959B9-9FFD-4A69-8026-6E96D7159130}"/>
              </a:ext>
            </a:extLst>
          </p:cNvPr>
          <p:cNvSpPr txBox="1"/>
          <p:nvPr/>
        </p:nvSpPr>
        <p:spPr>
          <a:xfrm>
            <a:off x="434901" y="939760"/>
            <a:ext cx="54390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Уютный гастрономический рынок в модном, колоритном, свободном мадридском районе –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Чуэка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Трехэтажный Сан-Антон – привлекательная альтернатива популярному у туристов рынку Сан-Мигель, расположенному возле площади Майор, неподалеку от Королевского дворца. Сан-Антон хорошо спланирован внутри. Посетителям легко в нём ориентироваться и удобно перемещаться - все ярусы рынка связаны эскалаторами. </a:t>
            </a:r>
            <a:r>
              <a:rPr lang="ru-RU" sz="1600" dirty="0"/>
              <a:t>Современное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здание рынка удачно вписано в архитектуру района, где большинство домов построены ещё полтора-два века назад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9814CE-F082-4D47-9F51-FC8C1E3D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1" y="3828983"/>
            <a:ext cx="4220956" cy="28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8489C5-F62B-4300-885F-7C65554E2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135" y="1320884"/>
            <a:ext cx="2733964" cy="24034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A0C945-8543-4CEC-ADF8-663AB458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14" y="1320884"/>
            <a:ext cx="2873663" cy="24184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9C007-627F-4EA7-A68E-4B829EC1D545}"/>
              </a:ext>
            </a:extLst>
          </p:cNvPr>
          <p:cNvSpPr txBox="1"/>
          <p:nvPr/>
        </p:nvSpPr>
        <p:spPr>
          <a:xfrm>
            <a:off x="1947445" y="215046"/>
            <a:ext cx="12330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Рынок Сан</a:t>
            </a:r>
            <a:r>
              <a:rPr lang="es-E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Антон </a:t>
            </a:r>
            <a:r>
              <a:rPr lang="es-E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Mercado de San Antón)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1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845D3-28D4-4CDF-9D92-64DB56D79F56}"/>
              </a:ext>
            </a:extLst>
          </p:cNvPr>
          <p:cNvSpPr txBox="1"/>
          <p:nvPr/>
        </p:nvSpPr>
        <p:spPr>
          <a:xfrm>
            <a:off x="310036" y="1279841"/>
            <a:ext cx="521854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 аристократическим районом Саламанка и знаменитым музеем Прадо, расположен самый популярный мадридский парк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Ретиро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котором испанские короли и ведущие городские архитекторы создали немало запоминающихся памятников, дворцов и аллей. Парк занимает внушительную площадь и тысячи мадридцев любят проводить здесь свободное время, устраивая пикники, совершая пробежки, катаясь на лодках, посиживая в уютных кафе или отдыхая в тени красиво подстриженных деревьев, порой весьма экзотических.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C4888-5281-4D6A-9B5C-F15B0F7D06A6}"/>
              </a:ext>
            </a:extLst>
          </p:cNvPr>
          <p:cNvSpPr txBox="1"/>
          <p:nvPr/>
        </p:nvSpPr>
        <p:spPr>
          <a:xfrm>
            <a:off x="6385662" y="1279842"/>
            <a:ext cx="56157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 в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Ретиро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совершенно уникальный объект. Фонтан со статуей падшего ангела. Говорят, что это единственная в мире скульптура дьявола, установленная в городской среде. Первоначально «фонтан с дьяволом» был экспонатом, созданным скульптором Рикардо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Бельвером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Всемирной выставки в Париже 1878 года. Затем его выкупила мэрия Мадрида, а другой скульптор - Франсиско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Хареньо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дополнил композицию гранитно-бронзовым постаментом. И в 1885 году ее торжественно открыли в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Ретиро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Уже много десятилетий на её фоне фотографируются многочисленные посетители парка.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0A36E-15A1-43D5-B1A0-B1191F53D136}"/>
              </a:ext>
            </a:extLst>
          </p:cNvPr>
          <p:cNvSpPr txBox="1"/>
          <p:nvPr/>
        </p:nvSpPr>
        <p:spPr>
          <a:xfrm>
            <a:off x="-1" y="137970"/>
            <a:ext cx="12367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Фонтан со статуей Падший ангел в парке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Ретиро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Ángel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Caído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83F59209-F62D-474C-BEED-0CFD739E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77" y="3763513"/>
            <a:ext cx="1720938" cy="2917935"/>
          </a:xfrm>
          <a:prstGeom prst="rect">
            <a:avLst/>
          </a:prstGeom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6A019933-1A14-5B41-AC55-CF2E4A59D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5" y="4080608"/>
            <a:ext cx="4612068" cy="25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4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D43CB1-D6A0-4D1F-960D-23E7952EE401}"/>
              </a:ext>
            </a:extLst>
          </p:cNvPr>
          <p:cNvSpPr txBox="1"/>
          <p:nvPr/>
        </p:nvSpPr>
        <p:spPr>
          <a:xfrm>
            <a:off x="544946" y="818215"/>
            <a:ext cx="43133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Гуляя по Мадриду, от Королевского дворца, мимо садов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Сабатини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площади Испании в направлении исторического холма принца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Пио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можно очень удивиться, набредя на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древнеегиптский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храм в центре знаменитой европейской столицы. Это вовсе не декорация, а подлинный храм, воздвигнутый в Египет ещё в </a:t>
            </a:r>
            <a:r>
              <a:rPr lang="en-US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 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веке до нашей эры во имя богини Исиды. Спустя почти два с половиной тысячелетия современные египтяне, точнее правительство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Гамаля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Абделя Насера, преподнесли это священное сооружение (разобрали его, перевезли на кораблях и заново соорудили на мадридской смотровой площадке) в дар испанскому королевству за содействие в спасении двух других древних храмов – Абу-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Симбел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 затопления при строительстве водохранилища для Асуанской плотины. Примечательно, что водохранилище назвали в честь того самого президента Насера, который и решил презентовать Испании античную реликвию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3E754-D0C4-4F2B-9F2F-D13E1C9F71B0}"/>
              </a:ext>
            </a:extLst>
          </p:cNvPr>
          <p:cNvSpPr txBox="1"/>
          <p:nvPr/>
        </p:nvSpPr>
        <p:spPr>
          <a:xfrm>
            <a:off x="-1196641" y="238197"/>
            <a:ext cx="14270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Храм 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Дебод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Древнеегипетский храм</a:t>
            </a:r>
            <a:r>
              <a:rPr lang="es-E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s-E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(Templo de Debod)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B735388F-B588-6044-A70B-24229A10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34" y="1744041"/>
            <a:ext cx="5508746" cy="35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9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19A750-390B-4C3D-8114-4CE18B48494A}"/>
              </a:ext>
            </a:extLst>
          </p:cNvPr>
          <p:cNvSpPr txBox="1"/>
          <p:nvPr/>
        </p:nvSpPr>
        <p:spPr>
          <a:xfrm>
            <a:off x="480291" y="716616"/>
            <a:ext cx="393469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Ежегодно, в середине мая, в Мадриде проходит четырехдневная веселая фиеста в честь покровителя города – Святого Исидора. Центром религиозной части праздника становится эффектная, богато украшенная, элегантная церковь, посвященная этому самому Исидору и его жене – святой Марии де ла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Кабеса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Изначально, в 1620 году, церковь строилась по проекту Педро Санчеса для Ордена иезуитов. А позже перешла под покровительство других священнослужителей, обрела имя святого Исидора и существенно поменяла свои интерьеры. Которые, в свою очередь, глобально пострадали от пожара в 1936 году, когда в Испании шла Гражданская война. Церковь восстанавливали затем в течении двадцати лет, по проекту архитектора Хавьера Баррозу. Он частично изменил фасад здания, а многие элементы внутреннего убранства восстановил по сохранившимся фотографиям.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C64CA-1492-453C-BFE2-D7E43EF29A00}"/>
              </a:ext>
            </a:extLst>
          </p:cNvPr>
          <p:cNvSpPr txBox="1"/>
          <p:nvPr/>
        </p:nvSpPr>
        <p:spPr>
          <a:xfrm>
            <a:off x="0" y="108963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Церковь Святого Исидора. Св. Исидор – покровитель Мадрида (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Iglesia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Isidro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EBC5B63B-D259-0C46-A756-75A06D610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33" y="1445647"/>
            <a:ext cx="5199218" cy="39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F6F589-B56F-49CF-8F33-BBB1C6FEA71B}"/>
              </a:ext>
            </a:extLst>
          </p:cNvPr>
          <p:cNvSpPr txBox="1"/>
          <p:nvPr/>
        </p:nvSpPr>
        <p:spPr>
          <a:xfrm>
            <a:off x="2155372" y="224005"/>
            <a:ext cx="8864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Парк роз</a:t>
            </a:r>
            <a:r>
              <a:rPr lang="es-ES" sz="3200" b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(Rosaleda del Parque del Oeste)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0D875-7FCF-41E8-A178-A592424439D9}"/>
              </a:ext>
            </a:extLst>
          </p:cNvPr>
          <p:cNvSpPr txBox="1"/>
          <p:nvPr/>
        </p:nvSpPr>
        <p:spPr>
          <a:xfrm>
            <a:off x="408215" y="1076466"/>
            <a:ext cx="577176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Уютнейшее, тихое, с почти сказочной атмосферой место, скрывается от столичной суеты на краю ухоженного мадридского района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Аргуэльес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Это - розарий парка дель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Оэсте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нависающего над совсем не могучей ныне рекой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Мансанарес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Розарий известен приезжим куда меньше парка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Ретиро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порой и совсем неизвестен. Поэтому здесь нет туристических толп, зато романтичным, мечтательным и философствующим мадридцам тут никто не мешает наслаждаться красотой и погружаться в свои мысли, на фоне разноцветных клумб, где цветут более полутысячи видов роз со всего мира. Этот цветочный заповедник открыли в 1956 году под руководством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Рамона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Ортиса. Ориентиром ему служили известные сады Рима и Парижа. А эксклюзивной ценностью розария смотрится пруд с кувшинками и фонтан Источник Молодости, созданный Федерико Валера, тем самым, что придумал и скульптурную композицию с Сервантесом, Дон Кихотом 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Санчо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Пансой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площади Испании и помпезным зданием Метрополис с золоченым фасадом, с которого начинается знаменитая мадридская Гран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Кстати, на «море роз» можно взглянуть и с «воробьиной высоты», если проехаться в кабинке по канатной дороге, протянутой от входа в розарий до громадного парка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Кампо.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9A4A9C3D-7468-7D46-BA3C-D12EA295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1" y="2031570"/>
            <a:ext cx="5595714" cy="33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5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AE215E-A6D4-47C9-8DC7-5A6C036FBF4B}"/>
              </a:ext>
            </a:extLst>
          </p:cNvPr>
          <p:cNvSpPr txBox="1"/>
          <p:nvPr/>
        </p:nvSpPr>
        <p:spPr>
          <a:xfrm>
            <a:off x="2647562" y="277199"/>
            <a:ext cx="7037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</a:t>
            </a:r>
            <a:r>
              <a:rPr lang="es-ES" sz="3200" b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Хихон</a:t>
            </a:r>
            <a:r>
              <a:rPr lang="es-ES" sz="3200" b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</a:t>
            </a:r>
            <a:r>
              <a:rPr lang="es-E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 Café de Gijón)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785C1-BC63-4326-AA53-54B89414ACEF}"/>
              </a:ext>
            </a:extLst>
          </p:cNvPr>
          <p:cNvSpPr txBox="1"/>
          <p:nvPr/>
        </p:nvSpPr>
        <p:spPr>
          <a:xfrm>
            <a:off x="803211" y="1230125"/>
            <a:ext cx="52927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Гуманитариям всего мира это кафе известно так же, как легендарные парижские заведения («До маго», «Флора», «Ротонда») на бульварах Сен-Жермен 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Монпарнас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 Caf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 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Gij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es-E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символ литературного Мадрида, место дискуссий (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тертулий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европейской интеллигенции на протяжении почти полутора веков.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Астуриец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Гурменсиндо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Гомес открыл кафе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Хихон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15 мая 1888 года, о чём ныне свидетельствует массивная мемориальная табличка, установленная на фасаде здания, расположенного на красивом мадридском бульваре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Реколетос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напротив национальной библиотеки. В 1914 году у кафе появился новый владелец – парикмахер Лопес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Хабато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но сделку с ним осуществили при условии, что он сохранит атмосферу и литературную направленность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Хихона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Хабато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уговор не нарушил. Более того, с 1949 года в Испании вручается литературная премия кафе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Хихон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Здесь бывали в разные эпохи многие знаменитые писатели, поэты, режиссеры, актеры: Эрнест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Хэмингуэй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Трумен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Капоте, Ава Гарднер,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Орсон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Уэллс,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Камило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Хосе Села… О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Хихоне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снято несколько фильмов. Говорят, сюда порой заглядывала и роковая шпионка Мата Хари.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97EA0DF5-388E-344D-990E-104C48EB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69" y="1831780"/>
            <a:ext cx="5698410" cy="35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AEE2F-1E42-46CB-8998-687D8DF2720A}"/>
              </a:ext>
            </a:extLst>
          </p:cNvPr>
          <p:cNvSpPr txBox="1"/>
          <p:nvPr/>
        </p:nvSpPr>
        <p:spPr>
          <a:xfrm>
            <a:off x="1328057" y="554398"/>
            <a:ext cx="9535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Памятник Гарсиа Лорке на площади Санта Ана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DFD8B-F8E3-4935-886A-BE784DDF5301}"/>
              </a:ext>
            </a:extLst>
          </p:cNvPr>
          <p:cNvSpPr txBox="1"/>
          <p:nvPr/>
        </p:nvSpPr>
        <p:spPr>
          <a:xfrm>
            <a:off x="912067" y="1533065"/>
            <a:ext cx="476094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одной из самых элегантных и уютных мадридских площадей – Санта Ана, две стороны которой занимает известный театр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Эспаньол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 красивый белоснежный отель, а другие две стороны многочисленные бары,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тапасные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ресторанчики, есть два контрастных (светлый и темный) памятника классикам испанской и мировой литературы разных времен. От отеля на площадь смотрит белая фигура великого поэта и драматурга 17 века – Педро Кальдерона де ла Барка. А в 1986-м году на Санта Ана появилась бронзовая фигура поэтического символа Испании прошлого века – Федерико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Гариса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Лорки. Поэт, расстрелянный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франкистами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 время испанской гражданской войны, обращен к фасаду театра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Эспаньол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его открытых ладонях голубь, расправляющий крылья. Возле памятника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всегд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хватает фотографирующихся людей. Иногда, кажется, что они хотят поймать момент, когда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лорковский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голубь взлетит.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CA790B4-3656-574B-8A77-BA6E43E82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02" y="1373546"/>
            <a:ext cx="3217916" cy="48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40DBCE-6A5C-417B-9FC8-08C6810705E6}"/>
              </a:ext>
            </a:extLst>
          </p:cNvPr>
          <p:cNvSpPr txBox="1"/>
          <p:nvPr/>
        </p:nvSpPr>
        <p:spPr>
          <a:xfrm>
            <a:off x="699797" y="250668"/>
            <a:ext cx="103476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Табакалера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центр культуры и искусств в районе </a:t>
            </a:r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Лавапьес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Tabacalera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Lavapiés</a:t>
            </a:r>
            <a:r>
              <a:rPr lang="ru-RU" sz="32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D94FD-320C-40C3-BE67-BA195360B4CA}"/>
              </a:ext>
            </a:extLst>
          </p:cNvPr>
          <p:cNvSpPr txBox="1"/>
          <p:nvPr/>
        </p:nvSpPr>
        <p:spPr>
          <a:xfrm>
            <a:off x="548174" y="1633373"/>
            <a:ext cx="46863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Ещё в 1781 году непосредственно по предложению короля Карла </a:t>
            </a:r>
            <a:r>
              <a:rPr lang="en-US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Мадриде была спроектирована и построена крупная табачная фабрика в центре демократичного района </a:t>
            </a:r>
            <a:r>
              <a:rPr lang="ru-RU" sz="1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Лавапьес</a:t>
            </a:r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фабрике работали более шести тысяч человек и функционировала она почти два века. В 1977 году, комплекс её зданий признали частью испанского культурного наследия. Фабрика функционировала до 1999 года, а затем перешла в ведение министерства культуры, которое передало его в управление общине района </a:t>
            </a:r>
            <a:r>
              <a:rPr lang="ru-RU" sz="1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Лавапьес</a:t>
            </a:r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 в её стенах открылся крупнейший в Мадриде культурно-социальный центр </a:t>
            </a:r>
            <a:r>
              <a:rPr lang="ru-RU" sz="1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Табакалера</a:t>
            </a:r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Здесь собирается большое количество творческой молодежи, функционирует театр, экспериментальные лаборатории, студии и репетиционные помещения ряда музыкальных группы. Сегодня </a:t>
            </a:r>
            <a:r>
              <a:rPr lang="ru-RU" sz="16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Табакалера</a:t>
            </a:r>
            <a:r>
              <a:rPr lang="ru-RU" sz="1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одно из самых креативных мест испанской столицы.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AA2E0294-CEF2-DF4D-8770-9E66870DD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1" y="1815639"/>
            <a:ext cx="6188635" cy="40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1695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Б.</dc:creator>
  <cp:lastModifiedBy>Антон Жданов</cp:lastModifiedBy>
  <cp:revision>9</cp:revision>
  <dcterms:created xsi:type="dcterms:W3CDTF">2020-12-11T09:14:01Z</dcterms:created>
  <dcterms:modified xsi:type="dcterms:W3CDTF">2020-12-11T17:04:32Z</dcterms:modified>
</cp:coreProperties>
</file>