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8" r:id="rId1"/>
  </p:sldMasterIdLst>
  <p:sldIdLst>
    <p:sldId id="256" r:id="rId2"/>
    <p:sldId id="261" r:id="rId3"/>
    <p:sldId id="257" r:id="rId4"/>
    <p:sldId id="265" r:id="rId5"/>
    <p:sldId id="258" r:id="rId6"/>
    <p:sldId id="259" r:id="rId7"/>
    <p:sldId id="264" r:id="rId8"/>
    <p:sldId id="263" r:id="rId9"/>
    <p:sldId id="267" r:id="rId10"/>
    <p:sldId id="266" r:id="rId11"/>
    <p:sldId id="262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8085566526344991"/>
          <c:y val="7.8857183470490561E-2"/>
          <c:w val="0.46429502055167254"/>
          <c:h val="0.7813240751310011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</c:v>
                </c:pt>
              </c:strCache>
            </c:strRef>
          </c:tx>
          <c:explosion val="9"/>
          <c:dPt>
            <c:idx val="0"/>
            <c:bubble3D val="0"/>
            <c:explosion val="0"/>
            <c:spPr>
              <a:solidFill>
                <a:schemeClr val="accent2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061-417A-B853-85BE5B24E4A7}"/>
              </c:ext>
            </c:extLst>
          </c:dPt>
          <c:dPt>
            <c:idx val="1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713-4F4E-9430-7698C7A6B48D}"/>
              </c:ext>
            </c:extLst>
          </c:dPt>
          <c:dPt>
            <c:idx val="2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713-4F4E-9430-7698C7A6B48D}"/>
              </c:ext>
            </c:extLst>
          </c:dPt>
          <c:dPt>
            <c:idx val="3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713-4F4E-9430-7698C7A6B48D}"/>
              </c:ext>
            </c:extLst>
          </c:dPt>
          <c:cat>
            <c:strRef>
              <c:f>Лист1!$A$2:$A$5</c:f>
              <c:strCache>
                <c:ptCount val="2"/>
                <c:pt idx="0">
                  <c:v>Употребляют</c:v>
                </c:pt>
                <c:pt idx="1">
                  <c:v>не употребляют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4.2</c:v>
                </c:pt>
                <c:pt idx="1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61-417A-B853-85BE5B24E4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564166319829995"/>
          <c:y val="0.88479848549134299"/>
          <c:w val="0.47571349806411378"/>
          <c:h val="9.0584287618805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E30A28-D488-4C1E-BFCA-1455429A2493}" type="datetimeFigureOut">
              <a:rPr lang="ru-RU" smtClean="0"/>
              <a:pPr>
                <a:defRPr/>
              </a:pPr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198ADD70-AAC2-4416-A806-A1663026FC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077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6DE3A2-62BA-43A8-9B4A-3FCB9D17A56A}" type="datetimeFigureOut">
              <a:rPr lang="en-US" smtClean="0"/>
              <a:pPr>
                <a:defRPr/>
              </a:pPr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95D8965D-D22D-459B-92E4-0811766BC1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285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6DE3A2-62BA-43A8-9B4A-3FCB9D17A56A}" type="datetimeFigureOut">
              <a:rPr lang="en-US" smtClean="0"/>
              <a:pPr>
                <a:defRPr/>
              </a:pPr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95D8965D-D22D-459B-92E4-0811766BC1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0273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6DE3A2-62BA-43A8-9B4A-3FCB9D17A56A}" type="datetimeFigureOut">
              <a:rPr lang="en-US" smtClean="0"/>
              <a:pPr>
                <a:defRPr/>
              </a:pPr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95D8965D-D22D-459B-92E4-0811766BC1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067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6DE3A2-62BA-43A8-9B4A-3FCB9D17A56A}" type="datetimeFigureOut">
              <a:rPr lang="en-US" smtClean="0"/>
              <a:pPr>
                <a:defRPr/>
              </a:pPr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95D8965D-D22D-459B-92E4-0811766BC1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6430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6DE3A2-62BA-43A8-9B4A-3FCB9D17A56A}" type="datetimeFigureOut">
              <a:rPr lang="en-US" smtClean="0"/>
              <a:pPr>
                <a:defRPr/>
              </a:pPr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95D8965D-D22D-459B-92E4-0811766BC1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435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817337-3215-4344-8D31-D7AAC77F32BA}" type="datetimeFigureOut">
              <a:rPr lang="en-US" smtClean="0"/>
              <a:pPr>
                <a:defRPr/>
              </a:pPr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48DE5-FFCE-405D-A831-9E0977144A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192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B97893-CDE3-488C-87B3-BCD3A37CAD68}" type="datetimeFigureOut">
              <a:rPr lang="en-US" smtClean="0"/>
              <a:pPr>
                <a:defRPr/>
              </a:pPr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806A79-E028-41FC-ADC9-62CCD21DAC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71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0F420A-FC7D-4757-9CB8-1F61438D8860}" type="datetimeFigureOut">
              <a:rPr lang="ru-RU" smtClean="0"/>
              <a:pPr>
                <a:defRPr/>
              </a:pPr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DA0EF-BE6D-479B-B86F-A7E5D0C40D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861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EFD013-15AE-44D4-AF22-E74D3ADC21F2}" type="datetimeFigureOut">
              <a:rPr lang="en-US" smtClean="0"/>
              <a:pPr>
                <a:defRPr/>
              </a:pPr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C6D20E93-9E89-4332-B8B7-F7F2935954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204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CC44A5-4DAC-42C4-BE32-9F1D035BEB53}" type="datetimeFigureOut">
              <a:rPr lang="en-US" smtClean="0"/>
              <a:pPr>
                <a:defRPr/>
              </a:pPr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17E46DC5-1201-4C9E-B0B7-EFFA2770D9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459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57F0BE-A440-420D-B608-139251B4144F}" type="datetimeFigureOut">
              <a:rPr lang="en-US" smtClean="0"/>
              <a:pPr>
                <a:defRPr/>
              </a:pPr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BCC456A2-8B39-4055-8F8C-74DA5F825B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46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438470-6AF1-4C2F-A2CE-2493EDD74AAD}" type="datetimeFigureOut">
              <a:rPr lang="en-US" smtClean="0"/>
              <a:pPr>
                <a:defRPr/>
              </a:pPr>
              <a:t>11/2/2020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F2D566-E81C-47B4-8A56-B7C04F6EAC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592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475DD1-E9DE-40A0-9378-1454BD705215}" type="datetimeFigureOut">
              <a:rPr lang="en-US" smtClean="0"/>
              <a:pPr>
                <a:defRPr/>
              </a:pPr>
              <a:t>11/2/2020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AB003-F47E-4362-BDAD-A1B9D93BF2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37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41785A-0F2E-41B7-8B26-7BBEEC63372A}" type="datetimeFigureOut">
              <a:rPr lang="en-US" smtClean="0"/>
              <a:pPr>
                <a:defRPr/>
              </a:pPr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EDA47D-9898-4C81-986D-5AEC1C0306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993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EB0A3-68B7-4C40-8DF9-B0E7A804438C}" type="datetimeFigureOut">
              <a:rPr lang="en-US" smtClean="0"/>
              <a:pPr>
                <a:defRPr/>
              </a:pPr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60A3181A-004F-43EE-ACF8-7403656E7D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175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86DE3A2-62BA-43A8-9B4A-3FCB9D17A56A}" type="datetimeFigureOut">
              <a:rPr lang="en-US" smtClean="0"/>
              <a:pPr>
                <a:defRPr/>
              </a:pPr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95D8965D-D22D-459B-92E4-0811766BC1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5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  <p:sldLayoutId id="2147483890" r:id="rId12"/>
    <p:sldLayoutId id="2147483891" r:id="rId13"/>
    <p:sldLayoutId id="2147483892" r:id="rId14"/>
    <p:sldLayoutId id="2147483893" r:id="rId15"/>
    <p:sldLayoutId id="2147483894" r:id="rId16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vnukovo-gazeta.ru" TargetMode="External"/><Relationship Id="rId2" Type="http://schemas.openxmlformats.org/officeDocument/2006/relationships/hyperlink" Target="http://20.rospotrebnadzor.r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 txBox="1">
            <a:spLocks noGrp="1"/>
          </p:cNvSpPr>
          <p:nvPr>
            <p:ph type="ctrTitle"/>
          </p:nvPr>
        </p:nvSpPr>
        <p:spPr>
          <a:xfrm>
            <a:off x="539552" y="256168"/>
            <a:ext cx="7772400" cy="1800225"/>
          </a:xfrm>
        </p:spPr>
        <p:txBody>
          <a:bodyPr/>
          <a:lstStyle/>
          <a:p>
            <a:pPr fontAlgn="auto">
              <a:spcAft>
                <a:spcPts val="0"/>
              </a:spcAft>
              <a:buSzPts val="2000"/>
              <a:buFont typeface="Lora"/>
              <a:buNone/>
              <a:defRPr/>
            </a:pPr>
            <a:r>
              <a:rPr lang="ru-RU" dirty="0">
                <a:latin typeface="Times New Roman" pitchFamily="18" charset="0"/>
                <a:ea typeface="Lora"/>
                <a:cs typeface="Lora"/>
                <a:sym typeface="Lora"/>
              </a:rPr>
              <a:t>Энергетические напитки.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94190" y="2056393"/>
            <a:ext cx="8049810" cy="2995446"/>
          </a:xfrm>
        </p:spPr>
        <p:txBody>
          <a:bodyPr>
            <a:norm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None/>
              <a:defRPr/>
            </a:pPr>
            <a:r>
              <a:rPr lang="ru-RU" sz="2600" b="1" dirty="0">
                <a:latin typeface="+mj-lt"/>
                <a:ea typeface="Malgun Gothic" pitchFamily="34" charset="-127"/>
                <a:sym typeface="Quattrocento Sans"/>
              </a:rPr>
              <a:t>КОНСУЛЬТАНТ: КОНДРАШОВА ЮЛИЯ НИКОЛАЕВНА.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None/>
              <a:defRPr/>
            </a:pPr>
            <a:r>
              <a:rPr lang="ru-RU" sz="2600" b="1" dirty="0">
                <a:latin typeface="+mj-lt"/>
                <a:ea typeface="Malgun Gothic" pitchFamily="34" charset="-127"/>
                <a:sym typeface="Quattrocento Sans"/>
              </a:rPr>
              <a:t>РУКОВОДИТЕЛЬ ПРОЕКТА: МУРЗИНА АНАСТАСИЯ.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None/>
              <a:defRPr/>
            </a:pPr>
            <a:r>
              <a:rPr lang="ru-RU" sz="2600" b="1" dirty="0">
                <a:latin typeface="+mj-lt"/>
                <a:ea typeface="Malgun Gothic" pitchFamily="34" charset="-127"/>
                <a:sym typeface="Quattrocento Sans"/>
              </a:rPr>
              <a:t>УЧАСТНИКИ ПРОЕКТА: НИКИТИНА ВИКТОРИЯ, ХОДЬКО ЯНА.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None/>
              <a:defRPr/>
            </a:pPr>
            <a:endParaRPr lang="ru-RU" sz="4800" b="1" dirty="0">
              <a:ea typeface="Tunga" pitchFamily="2"/>
              <a:sym typeface="Quattrocento San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0D1A49-D752-C04A-835E-125FE09ADE16}"/>
              </a:ext>
            </a:extLst>
          </p:cNvPr>
          <p:cNvSpPr txBox="1"/>
          <p:nvPr/>
        </p:nvSpPr>
        <p:spPr>
          <a:xfrm>
            <a:off x="10882116" y="2564548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800" dirty="0">
              <a:latin typeface="+mj-lt"/>
              <a:ea typeface="Malgun Gothic" pitchFamily="34" charset="-127"/>
              <a:sym typeface="Quattrocento Sans"/>
            </a:endParaRPr>
          </a:p>
          <a:p>
            <a:pPr algn="l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9DE5FF-D85B-2542-94E6-6B8C6293FFFB}"/>
              </a:ext>
            </a:extLst>
          </p:cNvPr>
          <p:cNvSpPr txBox="1"/>
          <p:nvPr/>
        </p:nvSpPr>
        <p:spPr>
          <a:xfrm rot="2813916">
            <a:off x="6410979" y="4248712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 sz="2000">
              <a:solidFill>
                <a:schemeClr val="tx2">
                  <a:shade val="75000"/>
                </a:schemeClr>
              </a:solidFill>
              <a:latin typeface="+mj-lt"/>
            </a:endParaRPr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6D037CB8-D13C-8D43-B164-0A7E0925FE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264200"/>
            <a:ext cx="3758931" cy="249339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745" y="142916"/>
            <a:ext cx="8686800" cy="838200"/>
          </a:xfrm>
        </p:spPr>
        <p:txBody>
          <a:bodyPr>
            <a:normAutofit/>
          </a:bodyPr>
          <a:lstStyle/>
          <a:p>
            <a:r>
              <a:rPr lang="ru-RU" dirty="0"/>
              <a:t>Список источников информации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22DC131F-B92E-8D49-BC9F-DC3D41204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412776"/>
            <a:ext cx="9282545" cy="50089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• </a:t>
            </a:r>
            <a:r>
              <a:rPr lang="ru-RU" sz="2800" dirty="0">
                <a:hlinkClick r:id="rId2"/>
              </a:rPr>
              <a:t>http://20.rospotrebnadzor.ru</a:t>
            </a:r>
            <a:endParaRPr lang="ru-RU" sz="2800" dirty="0"/>
          </a:p>
          <a:p>
            <a:pPr marL="0" indent="0">
              <a:buNone/>
            </a:pPr>
            <a:r>
              <a:rPr lang="ru-RU" sz="2800" dirty="0"/>
              <a:t>(Вред энергетических напитков)
• </a:t>
            </a:r>
            <a:r>
              <a:rPr lang="ru-RU" sz="2800" dirty="0">
                <a:hlinkClick r:id="rId3"/>
              </a:rPr>
              <a:t>https://vnukovo-gazeta.ru</a:t>
            </a:r>
            <a:endParaRPr lang="ru-RU" sz="2800" dirty="0"/>
          </a:p>
          <a:p>
            <a:pPr marL="0" indent="0">
              <a:buNone/>
            </a:pPr>
            <a:r>
              <a:rPr lang="ru-RU" sz="2800" dirty="0"/>
              <a:t>(Энергетики лимонад или отрава)</a:t>
            </a:r>
          </a:p>
          <a:p>
            <a:pPr marL="0" indent="0">
              <a:buNone/>
            </a:pPr>
            <a:r>
              <a:rPr lang="ru-RU" sz="2800" dirty="0"/>
              <a:t>
</a:t>
            </a:r>
            <a:r>
              <a:rPr lang="ru-RU" sz="2800" dirty="0" smtClean="0"/>
              <a:t>• https</a:t>
            </a:r>
            <a:r>
              <a:rPr lang="ru-RU" sz="2800" dirty="0"/>
              <a:t>://naked-science.ru</a:t>
            </a:r>
          </a:p>
          <a:p>
            <a:pPr marL="0" indent="0">
              <a:buNone/>
            </a:pPr>
            <a:r>
              <a:rPr lang="ru-RU" sz="2800" dirty="0"/>
              <a:t>(Болезни от энергетиков)</a:t>
            </a:r>
          </a:p>
        </p:txBody>
      </p:sp>
    </p:spTree>
    <p:extLst>
      <p:ext uri="{BB962C8B-B14F-4D97-AF65-F5344CB8AC3E}">
        <p14:creationId xmlns:p14="http://schemas.microsoft.com/office/powerpoint/2010/main" val="77106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7606" y="1354137"/>
            <a:ext cx="6808787" cy="4149725"/>
          </a:xfrm>
        </p:spPr>
        <p:txBody>
          <a:bodyPr spcFirstLastPara="1">
            <a:normAutofit/>
          </a:bodyPr>
          <a:lstStyle/>
          <a:p>
            <a:pPr marL="457200" indent="-381000" algn="ctr" fontAlgn="auto"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Char char="◉"/>
              <a:defRPr/>
            </a:pPr>
            <a:endParaRPr lang="ru-RU" sz="6000" dirty="0"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indent="0" algn="ctr" fontAlgn="auto"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None/>
              <a:defRPr/>
            </a:pPr>
            <a:r>
              <a:rPr lang="ru-RU" sz="6000" dirty="0">
                <a:latin typeface="+mj-lt"/>
                <a:ea typeface="Quattrocento Sans"/>
                <a:cs typeface="Quattrocento Sans"/>
                <a:sym typeface="Quattrocento Sans"/>
              </a:rPr>
              <a:t>Спасибо За Внимание!</a:t>
            </a:r>
          </a:p>
          <a:p>
            <a:pPr marL="457200" indent="-381000" algn="ctr" fontAlgn="auto"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Char char="◉"/>
              <a:defRPr/>
            </a:pPr>
            <a:endParaRPr lang="ru-RU" sz="6000" dirty="0"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457200" indent="-381000" algn="ctr" fontAlgn="auto"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Char char="◉"/>
              <a:defRPr/>
            </a:pPr>
            <a:endParaRPr lang="ru-RU" sz="6000" dirty="0">
              <a:solidFill>
                <a:schemeClr val="bg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 txBox="1">
            <a:spLocks noGrp="1"/>
          </p:cNvSpPr>
          <p:nvPr>
            <p:ph type="title"/>
          </p:nvPr>
        </p:nvSpPr>
        <p:spPr>
          <a:xfrm>
            <a:off x="900113" y="260350"/>
            <a:ext cx="6808787" cy="65246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buSzPts val="2000"/>
              <a:buFont typeface="Lora"/>
              <a:buNone/>
              <a:defRPr/>
            </a:pPr>
            <a:r>
              <a:rPr lang="ru-RU" sz="2800" b="1" dirty="0">
                <a:ea typeface="Lora"/>
                <a:cs typeface="Lora"/>
                <a:sym typeface="Lora"/>
              </a:rPr>
              <a:t>Почему была выбрана данная тема</a:t>
            </a:r>
            <a:r>
              <a:rPr lang="en-US" sz="2800" b="1" dirty="0">
                <a:ea typeface="Lora"/>
                <a:cs typeface="Lora"/>
                <a:sym typeface="Lora"/>
              </a:rPr>
              <a:t>?</a:t>
            </a:r>
            <a:endParaRPr lang="ru-RU" sz="2800" b="1" dirty="0">
              <a:ea typeface="Lora"/>
              <a:cs typeface="Lora"/>
              <a:sym typeface="Lora"/>
            </a:endParaRPr>
          </a:p>
        </p:txBody>
      </p:sp>
      <p:sp>
        <p:nvSpPr>
          <p:cNvPr id="19458" name="Объект 2"/>
          <p:cNvSpPr txBox="1">
            <a:spLocks noGrp="1"/>
          </p:cNvSpPr>
          <p:nvPr>
            <p:ph idx="1"/>
          </p:nvPr>
        </p:nvSpPr>
        <p:spPr>
          <a:xfrm>
            <a:off x="827088" y="1412875"/>
            <a:ext cx="6810375" cy="4149725"/>
          </a:xfrm>
        </p:spPr>
        <p:txBody>
          <a:bodyPr>
            <a:noAutofit/>
          </a:bodyPr>
          <a:lstStyle/>
          <a:p>
            <a:pPr marL="76200" indent="0" fontAlgn="auto"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Wingdings 2"/>
              <a:buNone/>
              <a:defRPr/>
            </a:pPr>
            <a:r>
              <a:rPr lang="ru-RU" sz="2800" dirty="0">
                <a:latin typeface="+mj-lt"/>
                <a:ea typeface="Quattrocento Sans"/>
                <a:cs typeface="Quattrocento Sans"/>
                <a:sym typeface="Quattrocento Sans"/>
              </a:rPr>
              <a:t>В наше время число детей которые, употребляют энергетические напитки постоянно растет. Подобные напитки заставляют сердце биться чаще. От энергетиков бывают различные симптомы такие, как головные боли и диареи. Употребление иногда приводило к рвоте, припадкам и потери сознания. Это наносит колоссальный вред печени и сердцу.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EDCCEC-16DE-3943-80A1-2616F4460E8E}"/>
              </a:ext>
            </a:extLst>
          </p:cNvPr>
          <p:cNvSpPr txBox="1"/>
          <p:nvPr/>
        </p:nvSpPr>
        <p:spPr>
          <a:xfrm>
            <a:off x="3662323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 txBox="1">
            <a:spLocks noGrp="1"/>
          </p:cNvSpPr>
          <p:nvPr>
            <p:ph type="title"/>
          </p:nvPr>
        </p:nvSpPr>
        <p:spPr>
          <a:xfrm>
            <a:off x="1525582" y="358787"/>
            <a:ext cx="6808788" cy="581025"/>
          </a:xfrm>
        </p:spPr>
        <p:txBody>
          <a:bodyPr/>
          <a:lstStyle/>
          <a:p>
            <a:pPr fontAlgn="auto">
              <a:spcAft>
                <a:spcPts val="0"/>
              </a:spcAft>
              <a:buSzPts val="2000"/>
              <a:buFont typeface="Lora"/>
              <a:buNone/>
              <a:defRPr/>
            </a:pPr>
            <a:endParaRPr lang="ru-RU" sz="3200" b="1" dirty="0">
              <a:ea typeface="Lora"/>
              <a:cs typeface="Lora"/>
              <a:sym typeface="Lora"/>
            </a:endParaRPr>
          </a:p>
        </p:txBody>
      </p:sp>
      <p:sp>
        <p:nvSpPr>
          <p:cNvPr id="15362" name="Объект 2"/>
          <p:cNvSpPr txBox="1">
            <a:spLocks noGrp="1"/>
          </p:cNvSpPr>
          <p:nvPr>
            <p:ph idx="1"/>
          </p:nvPr>
        </p:nvSpPr>
        <p:spPr>
          <a:xfrm>
            <a:off x="1259632" y="292514"/>
            <a:ext cx="6810375" cy="4149725"/>
          </a:xfrm>
        </p:spPr>
        <p:txBody>
          <a:bodyPr>
            <a:normAutofit/>
          </a:bodyPr>
          <a:lstStyle/>
          <a:p>
            <a:pPr marL="76200" indent="0" fontAlgn="auto"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Wingdings 2"/>
              <a:buNone/>
              <a:defRPr/>
            </a:pPr>
            <a:r>
              <a:rPr lang="ru-RU" sz="3600" dirty="0">
                <a:latin typeface="+mj-lt"/>
                <a:ea typeface="Quattrocento Sans"/>
                <a:cs typeface="Quattrocento Sans"/>
                <a:sym typeface="Quattrocento Sans"/>
              </a:rPr>
              <a:t>Цель проекта состоит в том, чтобы донести, что употребление энергетических напитков может привести к серьезным заболеваниям.</a:t>
            </a:r>
          </a:p>
        </p:txBody>
      </p:sp>
      <p:pic>
        <p:nvPicPr>
          <p:cNvPr id="2" name="Рисунок 2">
            <a:extLst>
              <a:ext uri="{FF2B5EF4-FFF2-40B4-BE49-F238E27FC236}">
                <a16:creationId xmlns:a16="http://schemas.microsoft.com/office/drawing/2014/main" id="{7827D0B4-937A-9B45-98A6-5F20A80D81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727" y="3794940"/>
            <a:ext cx="6082320" cy="2840132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76611"/>
            <a:ext cx="5838185" cy="789408"/>
          </a:xfrm>
        </p:spPr>
        <p:txBody>
          <a:bodyPr/>
          <a:lstStyle/>
          <a:p>
            <a:r>
              <a:rPr lang="ru-RU" dirty="0"/>
              <a:t>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5810" y="1165683"/>
            <a:ext cx="8278996" cy="452596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i="1" dirty="0"/>
              <a:t> </a:t>
            </a:r>
            <a:r>
              <a:rPr lang="ru-RU" sz="2800" i="1" dirty="0"/>
              <a:t>1.Изучить информацию о вреде </a:t>
            </a:r>
            <a:r>
              <a:rPr lang="ru-RU" sz="2800" i="1" dirty="0" smtClean="0"/>
              <a:t>энергетиков.</a:t>
            </a:r>
          </a:p>
          <a:p>
            <a:pPr marL="0" indent="0">
              <a:buNone/>
            </a:pPr>
            <a:r>
              <a:rPr lang="ru-RU" sz="2800" i="1" dirty="0" smtClean="0"/>
              <a:t>2.Составить </a:t>
            </a:r>
            <a:r>
              <a:rPr lang="ru-RU" sz="2800" i="1" dirty="0"/>
              <a:t>план </a:t>
            </a:r>
            <a:r>
              <a:rPr lang="ru-RU" sz="2800" i="1" dirty="0" smtClean="0"/>
              <a:t>работы.</a:t>
            </a:r>
          </a:p>
          <a:p>
            <a:pPr marL="0" indent="0">
              <a:buNone/>
            </a:pPr>
            <a:r>
              <a:rPr lang="ru-RU" sz="2800" i="1" dirty="0" smtClean="0"/>
              <a:t>3.Проанализировать </a:t>
            </a:r>
            <a:r>
              <a:rPr lang="ru-RU" sz="2800" i="1" dirty="0"/>
              <a:t>результаты </a:t>
            </a:r>
            <a:r>
              <a:rPr lang="ru-RU" sz="2800" i="1" dirty="0" smtClean="0"/>
              <a:t>опроса.</a:t>
            </a:r>
          </a:p>
          <a:p>
            <a:pPr marL="0" indent="0">
              <a:buNone/>
            </a:pPr>
            <a:r>
              <a:rPr lang="ru-RU" sz="2800" i="1" dirty="0" smtClean="0"/>
              <a:t>4</a:t>
            </a:r>
            <a:r>
              <a:rPr lang="ru-RU" sz="2800" i="1" dirty="0"/>
              <a:t>. Выявить процент учеников которые употребляют энергетические напитки.</a:t>
            </a:r>
          </a:p>
          <a:p>
            <a:pPr marL="0" indent="0">
              <a:buNone/>
            </a:pPr>
            <a:r>
              <a:rPr lang="ru-RU" sz="2800" i="1" dirty="0"/>
              <a:t>5.Описать болезни к которым, приводят </a:t>
            </a:r>
            <a:r>
              <a:rPr lang="ru-RU" sz="2800" i="1" smtClean="0"/>
              <a:t>энергетические напитки.</a:t>
            </a:r>
            <a:endParaRPr lang="ru-RU" sz="2800" i="1" dirty="0"/>
          </a:p>
          <a:p>
            <a:pPr marL="0" indent="0">
              <a:buNone/>
            </a:pPr>
            <a:r>
              <a:rPr lang="ru-RU" sz="2800" i="1" dirty="0"/>
              <a:t>6. Узнать мнение учащихся об энергетиках.</a:t>
            </a:r>
          </a:p>
          <a:p>
            <a:pPr marL="0" indent="0">
              <a:buNone/>
            </a:pPr>
            <a:r>
              <a:rPr lang="ru-RU" sz="2800" i="1" dirty="0"/>
              <a:t>7.Вызвать к ним негативное отношение.</a:t>
            </a:r>
          </a:p>
          <a:p>
            <a:pPr marL="514350" indent="-514350">
              <a:buFont typeface="+mj-lt"/>
              <a:buAutoNum type="arabicPeriod"/>
            </a:pPr>
            <a:endParaRPr lang="ru-RU" sz="2800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027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 txBox="1">
            <a:spLocks noGrp="1"/>
          </p:cNvSpPr>
          <p:nvPr>
            <p:ph type="title"/>
          </p:nvPr>
        </p:nvSpPr>
        <p:spPr>
          <a:xfrm>
            <a:off x="1648764" y="764704"/>
            <a:ext cx="6808788" cy="581025"/>
          </a:xfrm>
        </p:spPr>
        <p:txBody>
          <a:bodyPr/>
          <a:lstStyle/>
          <a:p>
            <a:pPr fontAlgn="auto">
              <a:spcAft>
                <a:spcPts val="0"/>
              </a:spcAft>
              <a:buSzPts val="2000"/>
              <a:buFont typeface="Lora"/>
              <a:buNone/>
              <a:defRPr/>
            </a:pPr>
            <a:r>
              <a:rPr lang="ru-RU" sz="3200" b="1" dirty="0">
                <a:ea typeface="Lora"/>
                <a:cs typeface="Lora"/>
                <a:sym typeface="Lora"/>
              </a:rPr>
              <a:t>Продукт</a:t>
            </a:r>
          </a:p>
        </p:txBody>
      </p:sp>
      <p:sp>
        <p:nvSpPr>
          <p:cNvPr id="16386" name="Объект 2"/>
          <p:cNvSpPr txBox="1">
            <a:spLocks noGrp="1"/>
          </p:cNvSpPr>
          <p:nvPr>
            <p:ph idx="1"/>
          </p:nvPr>
        </p:nvSpPr>
        <p:spPr>
          <a:xfrm>
            <a:off x="971600" y="1484784"/>
            <a:ext cx="6810375" cy="4149725"/>
          </a:xfrm>
        </p:spPr>
        <p:txBody>
          <a:bodyPr>
            <a:normAutofit/>
          </a:bodyPr>
          <a:lstStyle/>
          <a:p>
            <a:pPr marL="76200" indent="0">
              <a:spcBef>
                <a:spcPts val="600"/>
              </a:spcBef>
              <a:buClr>
                <a:srgbClr val="FFCD00"/>
              </a:buClr>
              <a:buSzPts val="2400"/>
              <a:buFont typeface="Quattrocento Sans"/>
              <a:buChar char="◉"/>
            </a:pPr>
            <a:r>
              <a:rPr lang="ru-RU" sz="3200" dirty="0">
                <a:sym typeface="Quattrocento Sans"/>
              </a:rPr>
              <a:t>Продуктом нашего проекта  будет информационный урок среди учащихся 7 классов.</a:t>
            </a:r>
          </a:p>
        </p:txBody>
      </p:sp>
      <p:pic>
        <p:nvPicPr>
          <p:cNvPr id="3" name="Рисунок 3">
            <a:extLst>
              <a:ext uri="{FF2B5EF4-FFF2-40B4-BE49-F238E27FC236}">
                <a16:creationId xmlns:a16="http://schemas.microsoft.com/office/drawing/2014/main" id="{E58048E1-CEFE-1F49-A44F-5BD7C812E7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212976"/>
            <a:ext cx="5290005" cy="335106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 txBox="1">
            <a:spLocks noGrp="1"/>
          </p:cNvSpPr>
          <p:nvPr>
            <p:ph type="title"/>
          </p:nvPr>
        </p:nvSpPr>
        <p:spPr>
          <a:xfrm>
            <a:off x="1698688" y="307209"/>
            <a:ext cx="5425655" cy="55128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buSzPts val="2000"/>
              <a:buFont typeface="Lora"/>
              <a:buNone/>
              <a:defRPr/>
            </a:pPr>
            <a:r>
              <a:rPr lang="ru-RU" sz="3200" b="1" dirty="0">
                <a:ea typeface="Lora"/>
                <a:cs typeface="Lora"/>
                <a:sym typeface="Lora"/>
              </a:rPr>
              <a:t>План работы</a:t>
            </a:r>
          </a:p>
        </p:txBody>
      </p:sp>
      <p:sp>
        <p:nvSpPr>
          <p:cNvPr id="17410" name="Объект 2"/>
          <p:cNvSpPr txBox="1">
            <a:spLocks noGrp="1"/>
          </p:cNvSpPr>
          <p:nvPr>
            <p:ph idx="1"/>
          </p:nvPr>
        </p:nvSpPr>
        <p:spPr>
          <a:xfrm>
            <a:off x="763125" y="1052736"/>
            <a:ext cx="7296780" cy="4604829"/>
          </a:xfrm>
        </p:spPr>
        <p:txBody>
          <a:bodyPr>
            <a:normAutofit fontScale="25000" lnSpcReduction="20000"/>
          </a:bodyPr>
          <a:lstStyle/>
          <a:p>
            <a:pPr marL="76200" indent="0"/>
            <a:endParaRPr lang="ru-RU" dirty="0">
              <a:sym typeface="Quattrocento Sans"/>
            </a:endParaRPr>
          </a:p>
          <a:p>
            <a:pPr marL="76200" indent="0">
              <a:buNone/>
            </a:pPr>
            <a:r>
              <a:rPr lang="en-US" sz="9800" dirty="0">
                <a:sym typeface="Quattrocento Sans"/>
              </a:rPr>
              <a:t>  </a:t>
            </a:r>
            <a:r>
              <a:rPr lang="ru-RU" sz="9800" dirty="0">
                <a:sym typeface="Quattrocento Sans"/>
              </a:rPr>
              <a:t>1. Определить тему</a:t>
            </a:r>
          </a:p>
          <a:p>
            <a:pPr marL="76200" indent="0">
              <a:buNone/>
            </a:pPr>
            <a:r>
              <a:rPr lang="ru-RU" sz="9800" dirty="0">
                <a:sym typeface="Quattrocento Sans"/>
              </a:rPr>
              <a:t>  2. Встреча с Консультантом проекта для определения плана работы.</a:t>
            </a:r>
          </a:p>
          <a:p>
            <a:pPr marL="76200" indent="0">
              <a:buNone/>
            </a:pPr>
            <a:r>
              <a:rPr lang="ru-RU" sz="9800" dirty="0">
                <a:sym typeface="Quattrocento Sans"/>
              </a:rPr>
              <a:t>3. Выявить проблему проекта, установить цели и  задачи, определить продукт.</a:t>
            </a:r>
          </a:p>
          <a:p>
            <a:pPr marL="76200" indent="0">
              <a:buNone/>
            </a:pPr>
            <a:r>
              <a:rPr lang="ru-RU" sz="9800" dirty="0">
                <a:sym typeface="Quattrocento Sans"/>
              </a:rPr>
              <a:t>4. Определиться со списком используемых источников.</a:t>
            </a:r>
          </a:p>
          <a:p>
            <a:pPr marL="76200" indent="0">
              <a:buNone/>
            </a:pPr>
            <a:r>
              <a:rPr lang="ru-RU" sz="9800" dirty="0">
                <a:sym typeface="Quattrocento Sans"/>
              </a:rPr>
              <a:t>5. Поиск информации.</a:t>
            </a:r>
          </a:p>
          <a:p>
            <a:pPr marL="76200" indent="0">
              <a:buNone/>
            </a:pPr>
            <a:r>
              <a:rPr lang="ru-RU" sz="9800" dirty="0">
                <a:sym typeface="Quattrocento Sans"/>
              </a:rPr>
              <a:t>6. Создание электронного портфолио.</a:t>
            </a:r>
          </a:p>
          <a:p>
            <a:pPr marL="76200" indent="0">
              <a:buNone/>
            </a:pPr>
            <a:r>
              <a:rPr lang="ru-RU" sz="9800" dirty="0">
                <a:sym typeface="Quattrocento Sans"/>
              </a:rPr>
              <a:t>7. Предзащита проекта.</a:t>
            </a:r>
          </a:p>
          <a:p>
            <a:pPr marL="76200" indent="0">
              <a:buNone/>
            </a:pPr>
            <a:r>
              <a:rPr lang="ru-RU" sz="9800" dirty="0">
                <a:sym typeface="Quattrocento Sans"/>
              </a:rPr>
              <a:t>8. Реклама проекта.</a:t>
            </a:r>
          </a:p>
          <a:p>
            <a:pPr marL="76200" indent="0">
              <a:buNone/>
            </a:pPr>
            <a:r>
              <a:rPr lang="ru-RU" sz="9800" dirty="0">
                <a:sym typeface="Quattrocento Sans"/>
              </a:rPr>
              <a:t>9. Создание продукта.</a:t>
            </a:r>
          </a:p>
          <a:p>
            <a:pPr marL="76200" indent="0">
              <a:buNone/>
            </a:pPr>
            <a:r>
              <a:rPr lang="ru-RU" sz="9800" dirty="0">
                <a:sym typeface="Quattrocento Sans"/>
              </a:rPr>
              <a:t>10. Защита проекта.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92696"/>
            <a:ext cx="7667359" cy="128089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Распределение обязанностей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84784"/>
            <a:ext cx="6591985" cy="3777622"/>
          </a:xfrm>
        </p:spPr>
        <p:txBody>
          <a:bodyPr>
            <a:no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3200" dirty="0" smtClean="0">
                <a:latin typeface="+mj-lt"/>
              </a:rPr>
              <a:t>-</a:t>
            </a:r>
            <a:r>
              <a:rPr lang="ru-RU" sz="3200" dirty="0" err="1" smtClean="0">
                <a:latin typeface="+mj-lt"/>
              </a:rPr>
              <a:t>Ходько</a:t>
            </a:r>
            <a:r>
              <a:rPr lang="ru-RU" sz="3200" dirty="0" smtClean="0">
                <a:latin typeface="+mj-lt"/>
              </a:rPr>
              <a:t> </a:t>
            </a:r>
            <a:r>
              <a:rPr lang="ru-RU" sz="3200" dirty="0">
                <a:latin typeface="+mj-lt"/>
              </a:rPr>
              <a:t>Яна- оформление электронного портфолио и создание опроса.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3200" dirty="0">
                <a:latin typeface="+mj-lt"/>
              </a:rPr>
              <a:t> </a:t>
            </a:r>
            <a:r>
              <a:rPr lang="ru-RU" sz="3200" dirty="0" smtClean="0">
                <a:latin typeface="+mj-lt"/>
              </a:rPr>
              <a:t>-Никитина </a:t>
            </a:r>
            <a:r>
              <a:rPr lang="ru-RU" sz="3200" dirty="0">
                <a:latin typeface="+mj-lt"/>
              </a:rPr>
              <a:t>Виктория – оформление презентации.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3200" dirty="0" smtClean="0">
                <a:latin typeface="+mj-lt"/>
              </a:rPr>
              <a:t>-Мурзина </a:t>
            </a:r>
            <a:r>
              <a:rPr lang="ru-RU" sz="3200" dirty="0">
                <a:latin typeface="+mj-lt"/>
              </a:rPr>
              <a:t>Анастасия – поиск и систематизация информации, подготовка урока, создание рекламы.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Grp="1"/>
          </p:cNvSpPr>
          <p:nvPr>
            <p:ph type="title"/>
          </p:nvPr>
        </p:nvSpPr>
        <p:spPr>
          <a:xfrm>
            <a:off x="1475656" y="675205"/>
            <a:ext cx="6810375" cy="581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>
                <a:cs typeface="Arial" charset="0"/>
              </a:rPr>
              <a:t>Проблема</a:t>
            </a:r>
          </a:p>
        </p:txBody>
      </p:sp>
      <p:sp>
        <p:nvSpPr>
          <p:cNvPr id="32771" name="Text Box 3"/>
          <p:cNvSpPr txBox="1">
            <a:spLocks noGrp="1"/>
          </p:cNvSpPr>
          <p:nvPr>
            <p:ph idx="1"/>
          </p:nvPr>
        </p:nvSpPr>
        <p:spPr>
          <a:xfrm>
            <a:off x="971600" y="1412776"/>
            <a:ext cx="6810375" cy="4149725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>
                <a:latin typeface="Arial" charset="0"/>
                <a:cs typeface="Arial" charset="0"/>
              </a:rPr>
              <a:t> </a:t>
            </a:r>
            <a:r>
              <a:rPr lang="ru-RU" sz="3600" dirty="0">
                <a:latin typeface="+mj-lt"/>
                <a:cs typeface="Arial" charset="0"/>
              </a:rPr>
              <a:t>Проблема состоит в том, что - </a:t>
            </a:r>
            <a:r>
              <a:rPr lang="ru-RU" sz="3600" dirty="0" smtClean="0">
                <a:latin typeface="+mj-lt"/>
                <a:cs typeface="Arial" charset="0"/>
              </a:rPr>
              <a:t>42% </a:t>
            </a:r>
            <a:r>
              <a:rPr lang="ru-RU" sz="3600" dirty="0">
                <a:latin typeface="+mj-lt"/>
                <a:cs typeface="Arial" charset="0"/>
              </a:rPr>
              <a:t>детей до 14 лет употребляют энергетические напитки.</a:t>
            </a:r>
            <a:endParaRPr lang="ru-RU" sz="3600" dirty="0">
              <a:latin typeface="Arial" charset="0"/>
              <a:cs typeface="Arial" charset="0"/>
            </a:endParaRPr>
          </a:p>
        </p:txBody>
      </p:sp>
      <p:pic>
        <p:nvPicPr>
          <p:cNvPr id="2" name="Рисунок 2">
            <a:extLst>
              <a:ext uri="{FF2B5EF4-FFF2-40B4-BE49-F238E27FC236}">
                <a16:creationId xmlns:a16="http://schemas.microsoft.com/office/drawing/2014/main" id="{975F9CAD-CC9B-A548-928B-363263042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717032"/>
            <a:ext cx="4972050" cy="28956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опроса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180290"/>
              </p:ext>
            </p:extLst>
          </p:nvPr>
        </p:nvGraphicFramePr>
        <p:xfrm>
          <a:off x="2987824" y="1484784"/>
          <a:ext cx="7813476" cy="4643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3568" y="1700808"/>
            <a:ext cx="44644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Энергетические напитки употребляют 42%. Из этих сорока двух процентов – 35% не знают к чему может привести их употребление.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10117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236</TotalTime>
  <Words>330</Words>
  <Application>Microsoft Office PowerPoint</Application>
  <PresentationFormat>Экран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1" baseType="lpstr">
      <vt:lpstr>Malgun Gothic</vt:lpstr>
      <vt:lpstr>Arial</vt:lpstr>
      <vt:lpstr>Century Gothic</vt:lpstr>
      <vt:lpstr>Lora</vt:lpstr>
      <vt:lpstr>Quattrocento Sans</vt:lpstr>
      <vt:lpstr>Times New Roman</vt:lpstr>
      <vt:lpstr>Tunga</vt:lpstr>
      <vt:lpstr>Wingdings 2</vt:lpstr>
      <vt:lpstr>Wingdings 3</vt:lpstr>
      <vt:lpstr>Легкий дым</vt:lpstr>
      <vt:lpstr>Энергетические напитки.</vt:lpstr>
      <vt:lpstr>Почему была выбрана данная тема?</vt:lpstr>
      <vt:lpstr>Презентация PowerPoint</vt:lpstr>
      <vt:lpstr>ЗАДАЧИ</vt:lpstr>
      <vt:lpstr>Продукт</vt:lpstr>
      <vt:lpstr>План работы</vt:lpstr>
      <vt:lpstr>Распределение обязанностей</vt:lpstr>
      <vt:lpstr>Проблема</vt:lpstr>
      <vt:lpstr>Результаты опроса</vt:lpstr>
      <vt:lpstr>Список источников информации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Электромобили. Будущее машиностроения</dc:title>
  <dc:creator>V/Nikitina</dc:creator>
  <cp:lastModifiedBy>СуперСаша</cp:lastModifiedBy>
  <cp:revision>35</cp:revision>
  <dcterms:created xsi:type="dcterms:W3CDTF">2019-10-01T14:08:07Z</dcterms:created>
  <dcterms:modified xsi:type="dcterms:W3CDTF">2020-11-02T08:51:11Z</dcterms:modified>
</cp:coreProperties>
</file>