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sldIdLst>
    <p:sldId id="256" r:id="rId2"/>
    <p:sldId id="258" r:id="rId3"/>
    <p:sldId id="272" r:id="rId4"/>
    <p:sldId id="278" r:id="rId5"/>
    <p:sldId id="263" r:id="rId6"/>
    <p:sldId id="264" r:id="rId7"/>
    <p:sldId id="265" r:id="rId8"/>
    <p:sldId id="276" r:id="rId9"/>
    <p:sldId id="277" r:id="rId10"/>
    <p:sldId id="268" r:id="rId11"/>
    <p:sldId id="267" r:id="rId12"/>
    <p:sldId id="275" r:id="rId13"/>
    <p:sldId id="271" r:id="rId14"/>
    <p:sldId id="279" r:id="rId15"/>
    <p:sldId id="273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04D7E2-CCED-4ECD-9FD3-59889A7CE256}">
          <p14:sldIdLst>
            <p14:sldId id="256"/>
          </p14:sldIdLst>
        </p14:section>
        <p14:section name="Раздел без заголовка" id="{C3CE6965-F1B5-443D-84EA-8652D3348B3F}">
          <p14:sldIdLst>
            <p14:sldId id="258"/>
            <p14:sldId id="272"/>
            <p14:sldId id="278"/>
            <p14:sldId id="263"/>
            <p14:sldId id="264"/>
            <p14:sldId id="265"/>
            <p14:sldId id="276"/>
            <p14:sldId id="277"/>
            <p14:sldId id="268"/>
            <p14:sldId id="267"/>
            <p14:sldId id="275"/>
            <p14:sldId id="271"/>
            <p14:sldId id="279"/>
            <p14:sldId id="273"/>
            <p14:sldId id="269"/>
          </p14:sldIdLst>
        </p14:section>
        <p14:section name="Раздел без заголовка" id="{01FA573E-D405-461C-BD74-55A9FF9CDE3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7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5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3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5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2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FAF1-BCE1-49D9-944D-AAF4AAA9073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B10C-E723-4B2C-8414-09168AD81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etology.ru/blog/infographics" TargetMode="External"/><Relationship Id="rId3" Type="http://schemas.openxmlformats.org/officeDocument/2006/relationships/hyperlink" Target="https://vk.com/away.php?utf=1&amp;to=https://heroine.ru/eko-protiv-ego-20-prostyx-privychek-kotorye-pomogayut-soxranit-ekologiyu/" TargetMode="External"/><Relationship Id="rId7" Type="http://schemas.openxmlformats.org/officeDocument/2006/relationships/hyperlink" Target="https://recyclemag.ru/news" TargetMode="External"/><Relationship Id="rId2" Type="http://schemas.openxmlformats.org/officeDocument/2006/relationships/hyperlink" Target="https://create.piktochart.com/dashboar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roine.ru/eko-protiv-ego-20-prostyx-privychek-kotorye-pomogayut-soxranit-ekologiyu/" TargetMode="External"/><Relationship Id="rId5" Type="http://schemas.openxmlformats.org/officeDocument/2006/relationships/hyperlink" Target="https://recyclemag.ru/" TargetMode="External"/><Relationship Id="rId4" Type="http://schemas.openxmlformats.org/officeDocument/2006/relationships/hyperlink" Target="https://eco.vrnlib.ru/eto-polezno/ekologicheskie-sovety-na-kazhdyj-de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49BDAC-7C00-4242-B79E-54D33EB3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035" y="4484405"/>
            <a:ext cx="5551826" cy="18879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Куратор: Иванова Екатерина Андреевна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проекта: Кондратьева Ульяна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проекта: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Бакытбекова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 проекта: Федосова Алеся 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2F5D2D-D829-4DD1-9755-98AB81261645}"/>
              </a:ext>
            </a:extLst>
          </p:cNvPr>
          <p:cNvSpPr txBox="1"/>
          <p:nvPr/>
        </p:nvSpPr>
        <p:spPr>
          <a:xfrm>
            <a:off x="1216182" y="1064519"/>
            <a:ext cx="4833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800" dirty="0"/>
              <a:t>Экологические советы</a:t>
            </a:r>
            <a:r>
              <a:rPr lang="en-US" sz="4800" dirty="0"/>
              <a:t>,</a:t>
            </a:r>
            <a:endParaRPr lang="ru-RU" sz="4800" dirty="0"/>
          </a:p>
          <a:p>
            <a:r>
              <a:rPr lang="ru-RU" sz="4800" dirty="0"/>
              <a:t>как привычки в будущем </a:t>
            </a:r>
          </a:p>
        </p:txBody>
      </p:sp>
    </p:spTree>
    <p:extLst>
      <p:ext uri="{BB962C8B-B14F-4D97-AF65-F5344CB8AC3E}">
        <p14:creationId xmlns:p14="http://schemas.microsoft.com/office/powerpoint/2010/main" val="37842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8340" y="687961"/>
            <a:ext cx="2716027" cy="576262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/>
              <a:t>Ход работы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1925" y="1508084"/>
            <a:ext cx="449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Разработали </a:t>
            </a:r>
            <a:r>
              <a:rPr lang="ru-RU" sz="2400" dirty="0" err="1" smtClean="0"/>
              <a:t>инфографику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дали ознакомится с ней ребятам 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13" y="0"/>
            <a:ext cx="266455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6598" y="3093928"/>
            <a:ext cx="3250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https://psv4.userapi.com/c856536/u306322171/docs/d1/adec1259e5ca/infografika.png?extra=F8oFAUMKpQtLkBOnTi194JlEIRvdyPgZRsbCJFOUAkdurxEaBq39JirY0yn5nqGxSyk_cLmy4YC9UpLd3bZqo7wzCUvXl5EIVTSsReBFtI72_UcvbZ8mBVyRsXR7DqkZePNoX36tKFABrqLAbdye2pPl4gI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6598" y="2398920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(ссылка на </a:t>
            </a:r>
            <a:r>
              <a:rPr lang="ru-RU" dirty="0" err="1" smtClean="0"/>
              <a:t>инфографику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0185" y="2141873"/>
            <a:ext cx="3640510" cy="576262"/>
          </a:xfrm>
        </p:spPr>
        <p:txBody>
          <a:bodyPr>
            <a:noAutofit/>
          </a:bodyPr>
          <a:lstStyle/>
          <a:p>
            <a:r>
              <a:rPr lang="ru-RU" sz="3600" dirty="0"/>
              <a:t>Планируемые результаты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63840" y="2919239"/>
            <a:ext cx="4936960" cy="2016016"/>
          </a:xfrm>
        </p:spPr>
        <p:txBody>
          <a:bodyPr>
            <a:normAutofit/>
          </a:bodyPr>
          <a:lstStyle/>
          <a:p>
            <a:r>
              <a:rPr lang="ru-RU" sz="2000" dirty="0"/>
              <a:t>С помощью инфографики ребята должны усвоить </a:t>
            </a:r>
            <a:r>
              <a:rPr lang="ru-RU" sz="2000" dirty="0" smtClean="0"/>
              <a:t>эко-советы</a:t>
            </a:r>
          </a:p>
          <a:p>
            <a:r>
              <a:rPr lang="ru-RU" sz="2000" dirty="0" smtClean="0"/>
              <a:t>У детей </a:t>
            </a:r>
            <a:r>
              <a:rPr lang="ru-RU" sz="2000" dirty="0"/>
              <a:t>сформируются навыки </a:t>
            </a:r>
            <a:r>
              <a:rPr lang="ru-RU" sz="2000" dirty="0" smtClean="0"/>
              <a:t>и знания правильного </a:t>
            </a:r>
            <a:r>
              <a:rPr lang="ru-RU" sz="2000" dirty="0"/>
              <a:t>поведения в бытовой</a:t>
            </a:r>
            <a:r>
              <a:rPr lang="ru-RU" sz="2000" dirty="0" smtClean="0"/>
              <a:t>, природной </a:t>
            </a:r>
            <a:r>
              <a:rPr lang="ru-RU" sz="2000" dirty="0"/>
              <a:t>среде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82302" y="2091769"/>
            <a:ext cx="3188624" cy="639762"/>
          </a:xfrm>
        </p:spPr>
        <p:txBody>
          <a:bodyPr>
            <a:noAutofit/>
          </a:bodyPr>
          <a:lstStyle/>
          <a:p>
            <a:r>
              <a:rPr lang="ru-RU" sz="4000" dirty="0"/>
              <a:t>Критерии </a:t>
            </a:r>
            <a:r>
              <a:rPr lang="ru-RU" sz="3600" dirty="0"/>
              <a:t>оценивания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6918" y="2876333"/>
            <a:ext cx="5394917" cy="894001"/>
          </a:xfrm>
        </p:spPr>
        <p:txBody>
          <a:bodyPr/>
          <a:lstStyle/>
          <a:p>
            <a:r>
              <a:rPr lang="ru-RU" dirty="0"/>
              <a:t>Повторный тематический опрос ребят</a:t>
            </a:r>
          </a:p>
        </p:txBody>
      </p:sp>
    </p:spTree>
    <p:extLst>
      <p:ext uri="{BB962C8B-B14F-4D97-AF65-F5344CB8AC3E}">
        <p14:creationId xmlns:p14="http://schemas.microsoft.com/office/powerpoint/2010/main" val="2344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0646" y="576196"/>
            <a:ext cx="384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Повторный опрос ребят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29007" b="6631"/>
          <a:stretch/>
        </p:blipFill>
        <p:spPr>
          <a:xfrm>
            <a:off x="501516" y="1099416"/>
            <a:ext cx="3423563" cy="19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62" y="3735375"/>
            <a:ext cx="4452062" cy="20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2964" y="1647288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плетённую </a:t>
            </a:r>
            <a:r>
              <a:rPr lang="ru-RU" sz="1100" dirty="0" smtClean="0"/>
              <a:t>сумку-сеточку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832964" y="1820010"/>
            <a:ext cx="3437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сумки нет, но использую дважды пластиковый пакет 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чтобы </a:t>
            </a:r>
            <a:r>
              <a:rPr lang="ru-RU" sz="1100" dirty="0"/>
              <a:t>сократить их потребность в покупке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2964" y="2120092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тканевую сумку</a:t>
            </a:r>
            <a:endParaRPr 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31258"/>
          <a:stretch/>
        </p:blipFill>
        <p:spPr>
          <a:xfrm>
            <a:off x="914394" y="3561412"/>
            <a:ext cx="3581637" cy="226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9786" y="4433802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Выброшу и куплю новую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9786" y="4196797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Вытащу </a:t>
            </a:r>
            <a:r>
              <a:rPr lang="ru-RU" sz="1100" dirty="0"/>
              <a:t>старый стержень и куплю новый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9786" y="4632370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Поменяю старую </a:t>
            </a:r>
            <a:r>
              <a:rPr lang="en-US" sz="1100" dirty="0" smtClean="0"/>
              <a:t>,</a:t>
            </a:r>
            <a:r>
              <a:rPr lang="ru-RU" sz="1100" dirty="0" smtClean="0"/>
              <a:t> на новую</a:t>
            </a:r>
            <a:endParaRPr lang="ru-RU" sz="11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26775"/>
          <a:stretch/>
        </p:blipFill>
        <p:spPr>
          <a:xfrm>
            <a:off x="6950575" y="1125614"/>
            <a:ext cx="3282393" cy="205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32760" y="1698486"/>
            <a:ext cx="16161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заинтересован/а в этом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2760" y="1804621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по мере возможности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2760" y="1958611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возьму на заметки советы</a:t>
            </a:r>
          </a:p>
        </p:txBody>
      </p:sp>
    </p:spTree>
    <p:extLst>
      <p:ext uri="{BB962C8B-B14F-4D97-AF65-F5344CB8AC3E}">
        <p14:creationId xmlns:p14="http://schemas.microsoft.com/office/powerpoint/2010/main" val="274161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4035" r="34126" b="5272"/>
          <a:stretch/>
        </p:blipFill>
        <p:spPr>
          <a:xfrm>
            <a:off x="538617" y="951977"/>
            <a:ext cx="3569919" cy="2154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1476" y="1898410"/>
            <a:ext cx="2079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выключишь </a:t>
            </a:r>
            <a:r>
              <a:rPr lang="ru-RU" sz="1100" dirty="0" smtClean="0"/>
              <a:t>свет</a:t>
            </a:r>
            <a:endParaRPr lang="en-US" sz="11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3" r="31043"/>
          <a:stretch/>
        </p:blipFill>
        <p:spPr>
          <a:xfrm>
            <a:off x="6618479" y="1800075"/>
            <a:ext cx="3394553" cy="2164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4003" y="1538465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оставишь свет включённым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5907" y="1669270"/>
            <a:ext cx="3147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стараешься выключать свет </a:t>
            </a:r>
            <a:r>
              <a:rPr lang="ru-RU" sz="1100" dirty="0" smtClean="0"/>
              <a:t>, </a:t>
            </a:r>
            <a:r>
              <a:rPr lang="ru-RU" sz="1100" dirty="0"/>
              <a:t>но часто забываешь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38722" r="6021" b="39046"/>
          <a:stretch/>
        </p:blipFill>
        <p:spPr>
          <a:xfrm>
            <a:off x="641815" y="3399734"/>
            <a:ext cx="4556486" cy="1980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794" y="3944302"/>
            <a:ext cx="1782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передвижение на машине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3794" y="4090345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передвижение на </a:t>
            </a:r>
            <a:r>
              <a:rPr lang="ru-RU" sz="1100" dirty="0" smtClean="0"/>
              <a:t>общественном </a:t>
            </a:r>
            <a:r>
              <a:rPr lang="ru-RU" sz="1100" dirty="0"/>
              <a:t>транспорте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3794" y="4308508"/>
            <a:ext cx="2007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передвижение на велосипеде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5347" y="2340622"/>
            <a:ext cx="2164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нужно выключать приборы из </a:t>
            </a:r>
            <a:r>
              <a:rPr lang="ru-RU" sz="1050" dirty="0" smtClean="0"/>
              <a:t>розетки</a:t>
            </a:r>
            <a:r>
              <a:rPr lang="en-US" sz="1050" dirty="0"/>
              <a:t> </a:t>
            </a:r>
            <a:r>
              <a:rPr lang="ru-RU" sz="1050" dirty="0" smtClean="0"/>
              <a:t>если </a:t>
            </a:r>
            <a:r>
              <a:rPr lang="ru-RU" sz="1050" dirty="0"/>
              <a:t>их не </a:t>
            </a:r>
            <a:r>
              <a:rPr lang="ru-RU" sz="1050" dirty="0" err="1"/>
              <a:t>не</a:t>
            </a:r>
            <a:r>
              <a:rPr lang="ru-RU" sz="1050" dirty="0"/>
              <a:t> используют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0926" y="2659134"/>
            <a:ext cx="2159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мыть тарелки не </a:t>
            </a:r>
            <a:r>
              <a:rPr lang="ru-RU" sz="1050" dirty="0" smtClean="0"/>
              <a:t>в</a:t>
            </a:r>
            <a:r>
              <a:rPr lang="ru-RU" sz="1050" dirty="0"/>
              <a:t>ы</a:t>
            </a:r>
            <a:r>
              <a:rPr lang="ru-RU" sz="1050" dirty="0" smtClean="0"/>
              <a:t>ключая </a:t>
            </a:r>
            <a:r>
              <a:rPr lang="ru-RU" sz="1050" dirty="0"/>
              <a:t>воду </a:t>
            </a:r>
            <a:endParaRPr lang="ru-RU" sz="1050" dirty="0" smtClean="0"/>
          </a:p>
          <a:p>
            <a:r>
              <a:rPr lang="ru-RU" sz="1050" dirty="0" smtClean="0"/>
              <a:t>при </a:t>
            </a:r>
            <a:r>
              <a:rPr lang="ru-RU" sz="1050" dirty="0"/>
              <a:t>намыливании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30926" y="3051651"/>
            <a:ext cx="19768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одежда которая на ваш взгляд </a:t>
            </a:r>
            <a:endParaRPr lang="ru-RU" sz="1050" dirty="0" smtClean="0"/>
          </a:p>
          <a:p>
            <a:r>
              <a:rPr lang="ru-RU" sz="1050" dirty="0" smtClean="0"/>
              <a:t>больше </a:t>
            </a:r>
            <a:r>
              <a:rPr lang="ru-RU" sz="1050" dirty="0"/>
              <a:t>не нужна или мала </a:t>
            </a:r>
            <a:r>
              <a:rPr lang="ru-RU" sz="1050" dirty="0" smtClean="0"/>
              <a:t>,</a:t>
            </a:r>
          </a:p>
          <a:p>
            <a:r>
              <a:rPr lang="ru-RU" sz="1050" dirty="0" smtClean="0"/>
              <a:t>нужно </a:t>
            </a:r>
            <a:r>
              <a:rPr lang="ru-RU" sz="1050" dirty="0" err="1" smtClean="0"/>
              <a:t>выбраывать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07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565" y="1092638"/>
            <a:ext cx="317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Результаты проекта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54684" y="2062837"/>
            <a:ext cx="7928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 результатов второго опроса мы обнаружили что большинство ребят </a:t>
            </a:r>
            <a:endParaRPr lang="ru-RU" sz="2000" dirty="0" smtClean="0"/>
          </a:p>
          <a:p>
            <a:r>
              <a:rPr lang="ru-RU" sz="2000" dirty="0" smtClean="0"/>
              <a:t>усвоили </a:t>
            </a:r>
            <a:r>
              <a:rPr lang="ru-RU" sz="2000" dirty="0"/>
              <a:t>информацию из </a:t>
            </a:r>
            <a:r>
              <a:rPr lang="ru-RU" sz="2000" dirty="0" err="1"/>
              <a:t>инфографики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Во время реализации проекта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получены знания по экологии, </a:t>
            </a:r>
            <a:r>
              <a:rPr lang="ru-RU" sz="2000" dirty="0" smtClean="0"/>
              <a:t>повысилась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значимость экологического и природоохранного воспитания ребят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произошло повышение уровня личностного сознания </a:t>
            </a:r>
            <a:r>
              <a:rPr lang="ru-RU" sz="2000" dirty="0" smtClean="0"/>
              <a:t>экологически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правильных действиях</a:t>
            </a:r>
            <a:r>
              <a:rPr lang="ru-RU" sz="2000" dirty="0" smtClean="0"/>
              <a:t>. Результат </a:t>
            </a:r>
            <a:r>
              <a:rPr lang="ru-RU" sz="2000" dirty="0"/>
              <a:t>хода работы оправдался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5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005" y="129538"/>
            <a:ext cx="3331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Источники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1859" y="1081517"/>
            <a:ext cx="10630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Сайт на котором был создан стиль </a:t>
            </a:r>
            <a:r>
              <a:rPr lang="ru-RU" sz="2000" dirty="0" err="1" smtClean="0"/>
              <a:t>инфогрфики</a:t>
            </a:r>
            <a:r>
              <a:rPr lang="ru-RU" sz="2000" dirty="0" smtClean="0"/>
              <a:t> -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create.piktochart.com/dashboard</a:t>
            </a:r>
            <a:endParaRPr lang="ru-RU" sz="2000" dirty="0" smtClean="0"/>
          </a:p>
          <a:p>
            <a:r>
              <a:rPr lang="ru-RU" sz="2000" dirty="0"/>
              <a:t>« Экология в школе »</a:t>
            </a:r>
            <a:r>
              <a:rPr lang="en-US" sz="2000" dirty="0"/>
              <a:t> </a:t>
            </a:r>
            <a:r>
              <a:rPr lang="ru-RU" sz="2000" dirty="0" smtClean="0"/>
              <a:t>-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://lib.nspu.ru/upload/iblock/8ec/8ec0792e0c6c428d246d3cbd91f5d2a3.pdf</a:t>
            </a:r>
            <a:endParaRPr lang="ru-RU" sz="2000" u="sng" dirty="0">
              <a:hlinkClick r:id="rId3"/>
            </a:endParaRPr>
          </a:p>
          <a:p>
            <a:r>
              <a:rPr lang="ru-RU" sz="2000" dirty="0" smtClean="0"/>
              <a:t>Сайты с эко-советами входившие в </a:t>
            </a:r>
            <a:r>
              <a:rPr lang="ru-RU" sz="2000" dirty="0" err="1" smtClean="0"/>
              <a:t>инфографику</a:t>
            </a:r>
            <a:r>
              <a:rPr lang="ru-RU" sz="2000" dirty="0" smtClean="0"/>
              <a:t>: 1)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eco.vrnlib.ru/eto-polezno/ekologicheskie-sovety-na-kazhdyj-den/</a:t>
            </a:r>
            <a:endParaRPr lang="ru-RU" sz="2000" dirty="0" smtClean="0"/>
          </a:p>
          <a:p>
            <a:r>
              <a:rPr lang="ru-RU" sz="2000" dirty="0" smtClean="0"/>
              <a:t>2)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://recyclemag.ru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3)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https://heroine.ru/eko-protiv-ego-20-prostyx-privychek-kotorye-pomogayut-soxranit-ekologiyu</a:t>
            </a:r>
            <a:r>
              <a:rPr lang="en-US" sz="2000" dirty="0" smtClean="0">
                <a:hlinkClick r:id="rId6"/>
              </a:rPr>
              <a:t>/</a:t>
            </a:r>
            <a:endParaRPr lang="ru-RU" sz="2000" dirty="0" smtClean="0"/>
          </a:p>
          <a:p>
            <a:r>
              <a:rPr lang="ru-RU" sz="2000" dirty="0"/>
              <a:t>Александрова </a:t>
            </a:r>
            <a:r>
              <a:rPr lang="ru-RU" sz="2000" dirty="0" err="1"/>
              <a:t>В.П.Формирование</a:t>
            </a:r>
            <a:r>
              <a:rPr lang="ru-RU" sz="2000" dirty="0"/>
              <a:t> экологической культуры, здорового и безопасного образа жизни школьников / В. П. Александрова, И. В. </a:t>
            </a:r>
            <a:r>
              <a:rPr lang="ru-RU" sz="2000" dirty="0" err="1"/>
              <a:t>Болгова</a:t>
            </a:r>
            <a:r>
              <a:rPr lang="en-US" sz="2000" dirty="0"/>
              <a:t>  </a:t>
            </a:r>
            <a:r>
              <a:rPr lang="en-US" sz="2000" u="sng" dirty="0">
                <a:hlinkClick r:id="rId7"/>
              </a:rPr>
              <a:t>http://www.tambovlib.ru/html/editions/bibliograf/date/%D0%AD%D0%BA%D0%BE%D0%BB%D0%BE%D0%B3%D0%B8%D1%87%D0%B5%D1%81%D0%BA%D0%BE%D0%B5%20%D0%B2%D0%BE%D1%81%D0%BF%D0%B8%D1%82%D0%B0%D0%BD%D0%B8%D0%B5.pdf</a:t>
            </a:r>
          </a:p>
          <a:p>
            <a:endParaRPr lang="ru-RU" sz="2000" dirty="0" smtClean="0"/>
          </a:p>
          <a:p>
            <a:r>
              <a:rPr lang="ru-RU" sz="2000" dirty="0"/>
              <a:t>Е.Н. </a:t>
            </a:r>
            <a:r>
              <a:rPr lang="ru-RU" sz="2000" dirty="0" err="1"/>
              <a:t>Дзятковска</a:t>
            </a:r>
            <a:r>
              <a:rPr lang="en-US" sz="2000" dirty="0"/>
              <a:t> </a:t>
            </a:r>
            <a:r>
              <a:rPr lang="ru-RU" sz="2000" dirty="0"/>
              <a:t>«Мои экологические привычки» </a:t>
            </a:r>
            <a:r>
              <a:rPr lang="en-US" sz="2000" u="sng" dirty="0">
                <a:hlinkClick r:id="rId8"/>
              </a:rPr>
              <a:t>(http://partner-unitwin.net/wp-content/uploads/2016/06/%</a:t>
            </a:r>
            <a:r>
              <a:rPr lang="en-US" sz="2000" u="sng" dirty="0" smtClean="0">
                <a:hlinkClick r:id="rId8"/>
              </a:rPr>
              <a:t>D0%AD%D0%BA%D0%BE%D0%BB%D0%BE%D0%B3%D0%B8%D0%B7%D0%B0%D1%86%D0%B8%D1%8F-pdf</a:t>
            </a:r>
            <a:r>
              <a:rPr lang="en-US" sz="2000" u="sng" dirty="0">
                <a:hlinkClick r:id="rId8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1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8000" b="-1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2" y="2713950"/>
            <a:ext cx="9601196" cy="1303867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551333-2FF0-44B0-8EC5-95F894E84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3085" y="1703540"/>
            <a:ext cx="3763781" cy="80185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800" b="0" dirty="0"/>
              <a:t>Актуальность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58B4F0-37D9-442E-BFD9-3B2A7FCD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4582" y="2893512"/>
            <a:ext cx="8267178" cy="3144033"/>
          </a:xfrm>
        </p:spPr>
        <p:txBody>
          <a:bodyPr>
            <a:normAutofit/>
          </a:bodyPr>
          <a:lstStyle/>
          <a:p>
            <a:r>
              <a:rPr lang="ru-RU" sz="2000" dirty="0"/>
              <a:t>Здоровая экология в настоящее время являться основой благополучной жизни людей, а так же формирует правильное отношение к окружающему миру: природе и обществу </a:t>
            </a:r>
          </a:p>
          <a:p>
            <a:r>
              <a:rPr lang="ru-RU" sz="2000" dirty="0"/>
              <a:t>Формирование экологической направленности личности является важным этапом в развитии общества. Школа, как агент социализации, играет важную роль в этом процессе .</a:t>
            </a:r>
          </a:p>
          <a:p>
            <a:r>
              <a:rPr lang="ru-RU" sz="2000" dirty="0"/>
              <a:t>Экологическая воспитанная </a:t>
            </a:r>
            <a:r>
              <a:rPr lang="ru-RU" sz="2000" dirty="0" smtClean="0"/>
              <a:t>личность</a:t>
            </a:r>
            <a:r>
              <a:rPr lang="ru-RU" sz="2000" dirty="0"/>
              <a:t>, со сформировавшимися привычками, может повлиять не только на самого человека, общества, но и на будущее нашей планеты</a:t>
            </a:r>
            <a:endParaRPr lang="en-US" sz="2000" dirty="0"/>
          </a:p>
          <a:p>
            <a:endParaRPr lang="en-US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8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627" y="1636624"/>
            <a:ext cx="25269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Проблема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56660" y="3138119"/>
            <a:ext cx="754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В наше время проблемы экологического воспитания не занимают</a:t>
            </a:r>
            <a:br>
              <a:rPr lang="ru-RU" dirty="0"/>
            </a:br>
            <a:r>
              <a:rPr lang="ru-RU" dirty="0"/>
              <a:t>важную позицию в процессе становления человека. </a:t>
            </a:r>
          </a:p>
          <a:p>
            <a:pPr algn="ctr"/>
            <a:r>
              <a:rPr lang="ru-RU" dirty="0" smtClean="0"/>
              <a:t>ПОЭТОМУ</a:t>
            </a:r>
          </a:p>
          <a:p>
            <a:r>
              <a:rPr lang="ru-RU" dirty="0"/>
              <a:t>• Деятельность человека в природе часто безграмотная, неправильная с экологической точки зрения, расточительная, ведущая к нарушению экологического равновесия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624" y="1866378"/>
            <a:ext cx="31152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Цель проекта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00896" y="3216265"/>
            <a:ext cx="753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Предоставить ребятам полезные экологические советы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1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1166" y="1716066"/>
            <a:ext cx="4258849" cy="7390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300" b="0" dirty="0" smtClean="0"/>
              <a:t>Продукт</a:t>
            </a:r>
            <a:r>
              <a:rPr lang="ru-RU" sz="4800" b="0" dirty="0" smtClean="0"/>
              <a:t> </a:t>
            </a:r>
            <a:r>
              <a:rPr lang="ru-RU" sz="4800" b="0" dirty="0"/>
              <a:t>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55304" y="3058979"/>
            <a:ext cx="5363228" cy="8867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err="1"/>
              <a:t>Инфографика</a:t>
            </a:r>
            <a:r>
              <a:rPr lang="ru-RU" dirty="0"/>
              <a:t> </a:t>
            </a:r>
            <a:r>
              <a:rPr lang="en-US" dirty="0"/>
              <a:t>''</a:t>
            </a:r>
            <a:r>
              <a:rPr lang="ru-RU" b="1" dirty="0"/>
              <a:t>Экологические советы</a:t>
            </a:r>
            <a:r>
              <a:rPr lang="en-US" b="1" dirty="0"/>
              <a:t>,</a:t>
            </a:r>
            <a:r>
              <a:rPr lang="ru-RU" b="1" dirty="0"/>
              <a:t> как привычки в будущем''</a:t>
            </a:r>
          </a:p>
        </p:txBody>
      </p:sp>
    </p:spTree>
    <p:extLst>
      <p:ext uri="{BB962C8B-B14F-4D97-AF65-F5344CB8AC3E}">
        <p14:creationId xmlns:p14="http://schemas.microsoft.com/office/powerpoint/2010/main" val="35075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9328" y="1123714"/>
            <a:ext cx="2108501" cy="57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4800" b="0" dirty="0"/>
              <a:t>Задачи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8499" y="1816658"/>
            <a:ext cx="7825162" cy="320381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Проанализировали найденные литературные источники и статьи, так же  подобрали наиболее простые но немаловажные </a:t>
            </a:r>
            <a:r>
              <a:rPr lang="ru-RU" dirty="0" smtClean="0"/>
              <a:t>советы</a:t>
            </a:r>
          </a:p>
          <a:p>
            <a:endParaRPr lang="ru-RU" dirty="0"/>
          </a:p>
          <a:p>
            <a:r>
              <a:rPr lang="ru-RU" dirty="0" smtClean="0"/>
              <a:t>Оценили </a:t>
            </a:r>
            <a:r>
              <a:rPr lang="ru-RU" dirty="0"/>
              <a:t>отношение учеников 8</a:t>
            </a:r>
            <a:r>
              <a:rPr lang="en-US" dirty="0"/>
              <a:t>’’</a:t>
            </a:r>
            <a:r>
              <a:rPr lang="ru-RU" dirty="0"/>
              <a:t>ж</a:t>
            </a:r>
            <a:r>
              <a:rPr lang="en-US" dirty="0"/>
              <a:t>’’ </a:t>
            </a:r>
            <a:r>
              <a:rPr lang="ru-RU" dirty="0"/>
              <a:t>класса к экологии путём проведения анкетирования, проанализировав результаты которого можно будет судить о фактической сформированности или несформированности экологических </a:t>
            </a:r>
            <a:r>
              <a:rPr lang="ru-RU" dirty="0" smtClean="0"/>
              <a:t>привычек</a:t>
            </a:r>
          </a:p>
          <a:p>
            <a:endParaRPr lang="ru-RU" dirty="0"/>
          </a:p>
          <a:p>
            <a:r>
              <a:rPr lang="ru-RU" dirty="0"/>
              <a:t>Подобрали платформу для создания инфографики</a:t>
            </a:r>
          </a:p>
          <a:p>
            <a:r>
              <a:rPr lang="ru-RU" dirty="0"/>
              <a:t>Спроектировали стиль инфографики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5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89804"/>
              </p:ext>
            </p:extLst>
          </p:nvPr>
        </p:nvGraphicFramePr>
        <p:xfrm>
          <a:off x="984738" y="1257056"/>
          <a:ext cx="10269417" cy="456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3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303">
                <a:tc>
                  <a:txBody>
                    <a:bodyPr/>
                    <a:lstStyle/>
                    <a:p>
                      <a:r>
                        <a:rPr lang="ru-RU" dirty="0"/>
                        <a:t>Описание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</a:t>
                      </a:r>
                      <a:r>
                        <a:rPr lang="ru-RU" baseline="0" dirty="0"/>
                        <a:t> за задачу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797">
                <a:tc>
                  <a:txBody>
                    <a:bodyPr/>
                    <a:lstStyle/>
                    <a:p>
                      <a:r>
                        <a:rPr lang="ru-RU" dirty="0"/>
                        <a:t>Сбор группы и распределение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15.10. </a:t>
                      </a: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Вся группа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249">
                <a:tc>
                  <a:txBody>
                    <a:bodyPr/>
                    <a:lstStyle/>
                    <a:p>
                      <a:r>
                        <a:rPr lang="ru-RU" dirty="0"/>
                        <a:t>Составление и проведение </a:t>
                      </a:r>
                      <a:r>
                        <a:rPr lang="ru-RU" dirty="0" smtClean="0"/>
                        <a:t>1 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18.10. </a:t>
                      </a: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Бакытбекова</a:t>
                      </a:r>
                      <a:r>
                        <a:rPr lang="ru-RU" dirty="0"/>
                        <a:t>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18">
                <a:tc>
                  <a:txBody>
                    <a:bodyPr/>
                    <a:lstStyle/>
                    <a:p>
                      <a:r>
                        <a:rPr lang="ru-RU" dirty="0"/>
                        <a:t>Анализ результатов опроса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19.10. </a:t>
                      </a: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Федосова 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617816"/>
                  </a:ext>
                </a:extLst>
              </a:tr>
              <a:tr h="614780">
                <a:tc>
                  <a:txBody>
                    <a:bodyPr/>
                    <a:lstStyle/>
                    <a:p>
                      <a:r>
                        <a:rPr lang="ru-RU" dirty="0"/>
                        <a:t>Составление </a:t>
                      </a:r>
                      <a:r>
                        <a:rPr lang="ru-RU" dirty="0" err="1" smtClean="0"/>
                        <a:t>инфографики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и показ ребятам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01.11. 2020-03</a:t>
                      </a:r>
                      <a:r>
                        <a:rPr lang="en-US" dirty="0" smtClean="0"/>
                        <a:t>.11.20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Бакытбекова</a:t>
                      </a:r>
                      <a:r>
                        <a:rPr lang="ru-RU" dirty="0"/>
                        <a:t> Р. ; Кондратьева 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135">
                <a:tc>
                  <a:txBody>
                    <a:bodyPr/>
                    <a:lstStyle/>
                    <a:p>
                      <a:r>
                        <a:rPr lang="ru-RU" dirty="0"/>
                        <a:t>Составление второго опроса и показ 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r>
                        <a:rPr lang="ru-RU" dirty="0" smtClean="0"/>
                        <a:t>.11. </a:t>
                      </a: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Федосова 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202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результатов итогового 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r>
                        <a:rPr lang="ru-RU" dirty="0" smtClean="0"/>
                        <a:t>.1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Бакытбекова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593">
                <a:tc>
                  <a:txBody>
                    <a:bodyPr/>
                    <a:lstStyle/>
                    <a:p>
                      <a:r>
                        <a:rPr lang="ru-RU" dirty="0"/>
                        <a:t>Создание презентации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06.11.2020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Кондратьева У.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780">
                <a:tc>
                  <a:txBody>
                    <a:bodyPr/>
                    <a:lstStyle/>
                    <a:p>
                      <a:r>
                        <a:rPr lang="ru-RU" dirty="0"/>
                        <a:t>Составление к текста к презентации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08.11. </a:t>
                      </a:r>
                      <a:r>
                        <a:rPr lang="ru-RU" dirty="0"/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Вся группа </a:t>
                      </a:r>
                    </a:p>
                    <a:p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0660" y="426059"/>
            <a:ext cx="437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График работы</a:t>
            </a:r>
          </a:p>
        </p:txBody>
      </p:sp>
    </p:spTree>
    <p:extLst>
      <p:ext uri="{BB962C8B-B14F-4D97-AF65-F5344CB8AC3E}">
        <p14:creationId xmlns:p14="http://schemas.microsoft.com/office/powerpoint/2010/main" val="15773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7769" y="566894"/>
            <a:ext cx="422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Проверочный опрос ребят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8"/>
          <a:stretch/>
        </p:blipFill>
        <p:spPr>
          <a:xfrm>
            <a:off x="1573645" y="1387708"/>
            <a:ext cx="4277770" cy="181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2530" r="3692" b="8269"/>
          <a:stretch/>
        </p:blipFill>
        <p:spPr>
          <a:xfrm>
            <a:off x="6732249" y="1378415"/>
            <a:ext cx="4754117" cy="1829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45" y="3813416"/>
            <a:ext cx="4448499" cy="1803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1318"/>
          <a:stretch/>
        </p:blipFill>
        <p:spPr>
          <a:xfrm>
            <a:off x="6732249" y="3749086"/>
            <a:ext cx="3338677" cy="1932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95444" y="4289092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нет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0095444" y="4453594"/>
            <a:ext cx="330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да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5267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/>
          <a:stretch/>
        </p:blipFill>
        <p:spPr>
          <a:xfrm>
            <a:off x="1415441" y="1295400"/>
            <a:ext cx="4885151" cy="2197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97" y="1295400"/>
            <a:ext cx="4848639" cy="2099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25" y="3768538"/>
            <a:ext cx="3715528" cy="2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1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575</Words>
  <Application>Microsoft Office PowerPoint</Application>
  <PresentationFormat>Произвольный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Экогологические советы  как привычки в будущем </dc:title>
  <dc:creator>1</dc:creator>
  <cp:lastModifiedBy>admin</cp:lastModifiedBy>
  <cp:revision>82</cp:revision>
  <dcterms:created xsi:type="dcterms:W3CDTF">2020-10-27T13:23:02Z</dcterms:created>
  <dcterms:modified xsi:type="dcterms:W3CDTF">2021-02-04T14:16:17Z</dcterms:modified>
</cp:coreProperties>
</file>