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57" r:id="rId5"/>
    <p:sldId id="261" r:id="rId6"/>
    <p:sldId id="258" r:id="rId7"/>
    <p:sldId id="266" r:id="rId8"/>
    <p:sldId id="267" r:id="rId9"/>
    <p:sldId id="268" r:id="rId10"/>
    <p:sldId id="269" r:id="rId11"/>
    <p:sldId id="270" r:id="rId12"/>
    <p:sldId id="262" r:id="rId13"/>
    <p:sldId id="263" r:id="rId14"/>
    <p:sldId id="260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esktop\&#1086;&#1087;&#1088;&#1086;&#1089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Local%20Settings\Temp\&#1054;&#1087;&#1088;&#1086;&#1089;%207+&#1091;&#1095;&#1080;&#1090;&#1077;&#1083;&#1103;-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Local%20Settings\Temp\&#1054;&#1087;&#1088;&#1086;&#1089;%207+&#1091;&#1095;&#1080;&#1090;&#1077;&#1083;&#1103;-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Local%20Settings\Temp\&#1054;&#1087;&#1088;&#1086;&#1089;%207+&#1091;&#1095;&#1080;&#1090;&#1077;&#1083;&#1103;-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Local%20Settings\Temp\&#1054;&#1087;&#1088;&#1086;&#1089;%207+&#1091;&#1095;&#1080;&#1090;&#1077;&#1083;&#1103;-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Local%20Settings\Temp\&#1054;&#1087;&#1088;&#1086;&#1089;%207+&#1091;&#1095;&#1080;&#1090;&#1077;&#1083;&#1103;-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Local%20Settings\Temp\&#1054;&#1087;&#1088;&#1086;&#1089;%207+&#1091;&#1095;&#1080;&#1090;&#1077;&#1083;&#1103;-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[опрос.xlsx]Лист1!$A$1:$B$1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[опрос.xlsx]Лист1!$A$2:$B$2</c:f>
              <c:numCache>
                <c:formatCode>General</c:formatCode>
                <c:ptCount val="2"/>
                <c:pt idx="0">
                  <c:v>11</c:v>
                </c:pt>
                <c:pt idx="1">
                  <c:v>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title>
      <c:tx>
        <c:rich>
          <a:bodyPr/>
          <a:lstStyle/>
          <a:p>
            <a:pPr>
              <a:defRPr/>
            </a:pPr>
            <a:r>
              <a:rPr lang="ru-RU"/>
              <a:t>Вопрос №2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Лист1!$F$53</c:f>
              <c:strCache>
                <c:ptCount val="1"/>
                <c:pt idx="0">
                  <c:v>Вопрос 3</c:v>
                </c:pt>
              </c:strCache>
            </c:strRef>
          </c:tx>
          <c:cat>
            <c:strRef>
              <c:f>Лист1!$G$52:$H$52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Лист1!$G$53:$H$53</c:f>
              <c:numCache>
                <c:formatCode>General</c:formatCode>
                <c:ptCount val="2"/>
                <c:pt idx="0">
                  <c:v>41</c:v>
                </c:pt>
                <c:pt idx="1">
                  <c:v>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title>
      <c:tx>
        <c:rich>
          <a:bodyPr/>
          <a:lstStyle/>
          <a:p>
            <a:pPr>
              <a:defRPr/>
            </a:pPr>
            <a:r>
              <a:rPr lang="ru-RU"/>
              <a:t>Вопрос № 3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Лист1!$F$53</c:f>
              <c:strCache>
                <c:ptCount val="1"/>
                <c:pt idx="0">
                  <c:v>Вопрос 3</c:v>
                </c:pt>
              </c:strCache>
            </c:strRef>
          </c:tx>
          <c:cat>
            <c:strRef>
              <c:f>Лист1!$G$52:$H$52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Лист1!$G$53:$H$53</c:f>
              <c:numCache>
                <c:formatCode>General</c:formatCode>
                <c:ptCount val="2"/>
                <c:pt idx="0">
                  <c:v>41</c:v>
                </c:pt>
                <c:pt idx="1">
                  <c:v>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title>
      <c:tx>
        <c:rich>
          <a:bodyPr/>
          <a:lstStyle/>
          <a:p>
            <a:pPr>
              <a:defRPr/>
            </a:pPr>
            <a:r>
              <a:rPr lang="ru-RU"/>
              <a:t>Вопрос  №1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Вопрос 1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15</c:v>
                </c:pt>
                <c:pt idx="1">
                  <c:v>12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title>
      <c:tx>
        <c:rich>
          <a:bodyPr/>
          <a:lstStyle/>
          <a:p>
            <a:pPr>
              <a:defRPr/>
            </a:pPr>
            <a:r>
              <a:rPr lang="ru-RU"/>
              <a:t>Вопрос №2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Sheet1!$E$2</c:f>
              <c:strCache>
                <c:ptCount val="1"/>
                <c:pt idx="0">
                  <c:v>вопрос 3</c:v>
                </c:pt>
              </c:strCache>
            </c:strRef>
          </c:tx>
          <c:cat>
            <c:strRef>
              <c:f>Sheet1!$F$1:$G$1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Sheet1!$F$2:$G$2</c:f>
              <c:numCache>
                <c:formatCode>General</c:formatCode>
                <c:ptCount val="2"/>
                <c:pt idx="0">
                  <c:v>26</c:v>
                </c:pt>
                <c:pt idx="1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title>
      <c:tx>
        <c:rich>
          <a:bodyPr/>
          <a:lstStyle/>
          <a:p>
            <a:pPr>
              <a:defRPr/>
            </a:pPr>
            <a:r>
              <a:rPr lang="ru-RU"/>
              <a:t>Вопрос</a:t>
            </a:r>
            <a:r>
              <a:rPr lang="ru-RU" baseline="0"/>
              <a:t> №3</a:t>
            </a:r>
            <a:endParaRPr lang="ru-RU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Sheet1!$E$2</c:f>
              <c:strCache>
                <c:ptCount val="1"/>
                <c:pt idx="0">
                  <c:v>вопрос 3</c:v>
                </c:pt>
              </c:strCache>
            </c:strRef>
          </c:tx>
          <c:cat>
            <c:strRef>
              <c:f>Sheet1!$F$1:$G$1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Sheet1!$F$2:$G$2</c:f>
              <c:numCache>
                <c:formatCode>General</c:formatCode>
                <c:ptCount val="2"/>
                <c:pt idx="0">
                  <c:v>26</c:v>
                </c:pt>
                <c:pt idx="1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да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Вопрос 1</c:v>
                </c:pt>
                <c:pt idx="1">
                  <c:v>Ворпос 2</c:v>
                </c:pt>
                <c:pt idx="2">
                  <c:v>Вопрос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16</c:v>
                </c:pt>
                <c:pt idx="2">
                  <c:v>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нет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Вопрос 1</c:v>
                </c:pt>
                <c:pt idx="1">
                  <c:v>Ворпос 2</c:v>
                </c:pt>
                <c:pt idx="2">
                  <c:v>Вопрос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1</c:v>
                </c:pt>
              </c:numCache>
            </c:numRef>
          </c:val>
        </c:ser>
        <c:axId val="66878080"/>
        <c:axId val="66898944"/>
      </c:barChart>
      <c:catAx>
        <c:axId val="66878080"/>
        <c:scaling>
          <c:orientation val="minMax"/>
        </c:scaling>
        <c:axPos val="b"/>
        <c:tickLblPos val="nextTo"/>
        <c:crossAx val="66898944"/>
        <c:crosses val="autoZero"/>
        <c:auto val="1"/>
        <c:lblAlgn val="ctr"/>
        <c:lblOffset val="100"/>
      </c:catAx>
      <c:valAx>
        <c:axId val="66898944"/>
        <c:scaling>
          <c:orientation val="minMax"/>
        </c:scaling>
        <c:axPos val="l"/>
        <c:majorGridlines/>
        <c:numFmt formatCode="General" sourceLinked="1"/>
        <c:tickLblPos val="nextTo"/>
        <c:crossAx val="6687808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title>
      <c:tx>
        <c:rich>
          <a:bodyPr/>
          <a:lstStyle/>
          <a:p>
            <a:pPr>
              <a:defRPr/>
            </a:pPr>
            <a:r>
              <a:rPr lang="ru-RU" b="0"/>
              <a:t>Вопрос №1</a:t>
            </a:r>
            <a:endParaRPr lang="en-US" b="0"/>
          </a:p>
        </c:rich>
      </c:tx>
      <c:layout/>
    </c:title>
    <c:plotArea>
      <c:layout/>
      <c:pieChart>
        <c:varyColors val="1"/>
        <c:ser>
          <c:idx val="0"/>
          <c:order val="0"/>
          <c:cat>
            <c:strRef>
              <c:f>Лист2!$A$21:$A$22</c:f>
              <c:strCache>
                <c:ptCount val="2"/>
                <c:pt idx="0">
                  <c:v>Да:</c:v>
                </c:pt>
                <c:pt idx="1">
                  <c:v>Нет:</c:v>
                </c:pt>
              </c:strCache>
            </c:strRef>
          </c:cat>
          <c:val>
            <c:numRef>
              <c:f>Лист2!$B$21:$B$22</c:f>
              <c:numCache>
                <c:formatCode>General</c:formatCode>
                <c:ptCount val="2"/>
                <c:pt idx="0">
                  <c:v>10</c:v>
                </c:pt>
                <c:pt idx="1">
                  <c:v>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83407086614173254"/>
          <c:y val="0.36761373578302731"/>
          <c:w val="0.14092913385826789"/>
          <c:h val="0.26465660542432196"/>
        </c:manualLayout>
      </c:layout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title>
      <c:tx>
        <c:rich>
          <a:bodyPr/>
          <a:lstStyle/>
          <a:p>
            <a:pPr>
              <a:defRPr/>
            </a:pPr>
            <a:r>
              <a:rPr lang="ru-RU"/>
              <a:t>Вопрос №2</a:t>
            </a:r>
            <a:endParaRPr lang="en-US"/>
          </a:p>
        </c:rich>
      </c:tx>
      <c:layout>
        <c:manualLayout>
          <c:xMode val="edge"/>
          <c:yMode val="edge"/>
          <c:x val="0.24593514400437186"/>
          <c:y val="3.2681840991263394E-2"/>
        </c:manualLayout>
      </c:layout>
    </c:title>
    <c:plotArea>
      <c:layout/>
      <c:pieChart>
        <c:varyColors val="1"/>
        <c:ser>
          <c:idx val="0"/>
          <c:order val="0"/>
          <c:explosion val="1"/>
          <c:cat>
            <c:strRef>
              <c:f>Лист2!$A$21:$A$22</c:f>
              <c:strCache>
                <c:ptCount val="2"/>
                <c:pt idx="0">
                  <c:v>Да:</c:v>
                </c:pt>
                <c:pt idx="1">
                  <c:v>Нет:</c:v>
                </c:pt>
              </c:strCache>
            </c:strRef>
          </c:cat>
          <c:val>
            <c:numRef>
              <c:f>Лист2!$C$21:$C$22</c:f>
              <c:numCache>
                <c:formatCode>General</c:formatCode>
                <c:ptCount val="2"/>
                <c:pt idx="0">
                  <c:v>4</c:v>
                </c:pt>
                <c:pt idx="1">
                  <c:v>8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82374913899150171"/>
          <c:y val="0.37231084674806153"/>
          <c:w val="0.15657066674793571"/>
          <c:h val="0.32618367438153217"/>
        </c:manualLayout>
      </c:layout>
    </c:legend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title>
      <c:tx>
        <c:rich>
          <a:bodyPr/>
          <a:lstStyle/>
          <a:p>
            <a:pPr>
              <a:defRPr b="0"/>
            </a:pPr>
            <a:r>
              <a:rPr lang="ru-RU" b="0"/>
              <a:t>Вопрос</a:t>
            </a:r>
            <a:r>
              <a:rPr lang="ru-RU" b="0" baseline="0"/>
              <a:t> №3</a:t>
            </a:r>
            <a:endParaRPr lang="ru-RU" b="0"/>
          </a:p>
        </c:rich>
      </c:tx>
      <c:layout/>
    </c:title>
    <c:plotArea>
      <c:layout/>
      <c:pieChart>
        <c:varyColors val="1"/>
        <c:ser>
          <c:idx val="0"/>
          <c:order val="0"/>
          <c:explosion val="5"/>
          <c:cat>
            <c:strRef>
              <c:f>Лист2!$A$21:$A$22</c:f>
              <c:strCache>
                <c:ptCount val="2"/>
                <c:pt idx="0">
                  <c:v>Да:</c:v>
                </c:pt>
                <c:pt idx="1">
                  <c:v>Нет:</c:v>
                </c:pt>
              </c:strCache>
            </c:strRef>
          </c:cat>
          <c:val>
            <c:numRef>
              <c:f>Лист2!$D$21:$D$22</c:f>
              <c:numCache>
                <c:formatCode>General</c:formatCode>
                <c:ptCount val="2"/>
                <c:pt idx="0">
                  <c:v>11</c:v>
                </c:pt>
                <c:pt idx="1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title>
      <c:tx>
        <c:rich>
          <a:bodyPr/>
          <a:lstStyle/>
          <a:p>
            <a:pPr>
              <a:defRPr/>
            </a:pPr>
            <a:r>
              <a:rPr lang="ru-RU"/>
              <a:t>Вопрос №1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Лист1!$F$53</c:f>
              <c:strCache>
                <c:ptCount val="1"/>
                <c:pt idx="0">
                  <c:v>Вопрос 3</c:v>
                </c:pt>
              </c:strCache>
            </c:strRef>
          </c:tx>
          <c:cat>
            <c:strRef>
              <c:f>Лист1!$G$52:$H$52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Лист1!$G$53:$H$53</c:f>
              <c:numCache>
                <c:formatCode>General</c:formatCode>
                <c:ptCount val="2"/>
                <c:pt idx="0">
                  <c:v>41</c:v>
                </c:pt>
                <c:pt idx="1">
                  <c:v>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0.33979</cdr:x>
      <cdr:y>0.29712</cdr:y>
    </cdr:from>
    <cdr:to>
      <cdr:x>0.48063</cdr:x>
      <cdr:y>0.44089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57478" y="1328734"/>
          <a:ext cx="1143008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4000" b="1" dirty="0" smtClean="0">
              <a:solidFill>
                <a:schemeClr val="bg1"/>
              </a:solidFill>
            </a:rPr>
            <a:t>нет</a:t>
          </a:r>
          <a:endParaRPr lang="ru-RU" sz="4000" b="1" dirty="0">
            <a:solidFill>
              <a:schemeClr val="bg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5AA9-9F31-4CBA-8443-3222F8B92B8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0AD7-04AE-404C-B253-32A26D8E4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119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5AA9-9F31-4CBA-8443-3222F8B92B8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0AD7-04AE-404C-B253-32A26D8E4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584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5AA9-9F31-4CBA-8443-3222F8B92B8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0AD7-04AE-404C-B253-32A26D8E4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607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5AA9-9F31-4CBA-8443-3222F8B92B8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0AD7-04AE-404C-B253-32A26D8E4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04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5AA9-9F31-4CBA-8443-3222F8B92B8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0AD7-04AE-404C-B253-32A26D8E4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200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5AA9-9F31-4CBA-8443-3222F8B92B8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0AD7-04AE-404C-B253-32A26D8E4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919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5AA9-9F31-4CBA-8443-3222F8B92B8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0AD7-04AE-404C-B253-32A26D8E4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719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5AA9-9F31-4CBA-8443-3222F8B92B8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0AD7-04AE-404C-B253-32A26D8E4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422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5AA9-9F31-4CBA-8443-3222F8B92B8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0AD7-04AE-404C-B253-32A26D8E4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366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5AA9-9F31-4CBA-8443-3222F8B92B8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0AD7-04AE-404C-B253-32A26D8E4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24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5AA9-9F31-4CBA-8443-3222F8B92B8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0AD7-04AE-404C-B253-32A26D8E4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0091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25AA9-9F31-4CBA-8443-3222F8B92B8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20AD7-04AE-404C-B253-32A26D8E4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80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mosecovao.ru/wp-admin/link.php?action=edit&amp;link_id=1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346" y="44624"/>
            <a:ext cx="8666052" cy="136815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Побег из города. Велосипе</a:t>
            </a:r>
            <a:r>
              <a:rPr lang="ru-RU" sz="4800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ДА!</a:t>
            </a:r>
            <a:endParaRPr lang="ru-RU" sz="4800" i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8622" y="3751680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Участники: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Гречухина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Варвара 7А (руководитель)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Фёдорова Ирина 7А (участник)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Консультант: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Кудряшова Е.Е.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5500702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26 декабря 2014</a:t>
            </a:r>
          </a:p>
          <a:p>
            <a:pPr algn="ctr"/>
            <a:r>
              <a:rPr lang="ru-RU" dirty="0" smtClean="0"/>
              <a:t>Москва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357298"/>
            <a:ext cx="30480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1361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Опрос учителей гимназии </a:t>
            </a:r>
            <a:endParaRPr lang="ru-RU" dirty="0">
              <a:solidFill>
                <a:srgbClr val="00B0F0"/>
              </a:solidFill>
            </a:endParaRPr>
          </a:p>
        </p:txBody>
      </p:sp>
      <p:graphicFrame>
        <p:nvGraphicFramePr>
          <p:cNvPr id="4" name="Диаграмма 2"/>
          <p:cNvGraphicFramePr>
            <a:graphicFrameLocks noGrp="1"/>
          </p:cNvGraphicFramePr>
          <p:nvPr>
            <p:ph idx="1"/>
          </p:nvPr>
        </p:nvGraphicFramePr>
        <p:xfrm>
          <a:off x="642910" y="1571612"/>
          <a:ext cx="2714644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3"/>
          <p:cNvGraphicFramePr/>
          <p:nvPr/>
        </p:nvGraphicFramePr>
        <p:xfrm>
          <a:off x="4929190" y="1571612"/>
          <a:ext cx="2905884" cy="233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4"/>
          <p:cNvGraphicFramePr/>
          <p:nvPr/>
        </p:nvGraphicFramePr>
        <p:xfrm>
          <a:off x="3000364" y="4071942"/>
          <a:ext cx="3000396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Опрос 7Б+7В</a:t>
            </a:r>
            <a:endParaRPr lang="ru-RU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1571612"/>
          <a:ext cx="3043230" cy="2543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5214942" y="1571612"/>
          <a:ext cx="3429024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2500298" y="3786190"/>
          <a:ext cx="385765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Количественные результаты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Минимум 5 велостоянок откроется вблизи станций метро, прилегающих к территории природно-исторического парка «Измайлово»</a:t>
            </a:r>
          </a:p>
          <a:p>
            <a:r>
              <a:rPr lang="ru-RU" dirty="0" smtClean="0"/>
              <a:t>Каждая велостоянка будет оборудована регистрационным терминалом и минимум 15-ю велосипедами</a:t>
            </a:r>
          </a:p>
          <a:p>
            <a:r>
              <a:rPr lang="ru-RU" dirty="0" smtClean="0"/>
              <a:t>Увеличится количество москвичей и гостей города, которые выбирают активный отдых и заботятся о своем здоровье</a:t>
            </a:r>
          </a:p>
          <a:p>
            <a:r>
              <a:rPr lang="ru-RU" dirty="0" smtClean="0"/>
              <a:t>Увеличится количество москвичей и гостей города, которые будут выбирать велосипед как транспортное средство для передвижения по городу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6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Качественные результаты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В Москве появятся новые возможности проката велосипедов в парковой зоне, что улучшит имидж нашего города и позволит горожанам чаще бывать в природных зонах города и активнее проводить время досуга. </a:t>
            </a:r>
          </a:p>
          <a:p>
            <a:endParaRPr lang="ru-RU" dirty="0" smtClean="0"/>
          </a:p>
          <a:p>
            <a:r>
              <a:rPr lang="ru-RU" dirty="0" smtClean="0"/>
              <a:t>У горожан появится выбор транспортных маршрутов на велосипедах, как альтернатива общественному и личному автомобильному транспорту</a:t>
            </a:r>
          </a:p>
          <a:p>
            <a:endParaRPr lang="ru-RU" dirty="0" smtClean="0"/>
          </a:p>
          <a:p>
            <a:r>
              <a:rPr lang="ru-RU" dirty="0" smtClean="0"/>
              <a:t>Наличие удобно расположенных и удобных в использовании велостоянок поможет сформировать на территории парка зоны Здоровья и создаст условия для активной заботы о здоровье (философия «зон здоровых условий» в больших городах)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92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Следующие шаги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Предусматривается две фазы внедрения проекта:</a:t>
            </a:r>
          </a:p>
          <a:p>
            <a:pPr lvl="1"/>
            <a:r>
              <a:rPr lang="ru-RU" dirty="0" smtClean="0"/>
              <a:t> </a:t>
            </a:r>
            <a:r>
              <a:rPr lang="ru-RU" sz="2400" dirty="0" smtClean="0"/>
              <a:t>первая, тестовая фаза внедрения проекта планируется для проведения постоянного мотиторинга использования велосипедов, загруженности стоянок и удобства правил использования и аренды</a:t>
            </a:r>
          </a:p>
          <a:p>
            <a:r>
              <a:rPr lang="ru-RU" sz="2800" dirty="0" smtClean="0"/>
              <a:t> </a:t>
            </a:r>
            <a:r>
              <a:rPr lang="ru-RU" dirty="0" smtClean="0"/>
              <a:t>Анализ данных мониторинга и внедрение корректировок в работу следующего сезона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01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>
                <a:solidFill>
                  <a:schemeClr val="accent5"/>
                </a:solidFill>
              </a:rPr>
              <a:t>СПАСИБО ЗА ВНИМАНИЕ</a:t>
            </a:r>
            <a:r>
              <a:rPr lang="en-US" b="1" dirty="0" smtClean="0">
                <a:solidFill>
                  <a:schemeClr val="accent5"/>
                </a:solidFill>
              </a:rPr>
              <a:t>!</a:t>
            </a:r>
            <a:br>
              <a:rPr lang="en-US" b="1" dirty="0" smtClean="0">
                <a:solidFill>
                  <a:schemeClr val="accent5"/>
                </a:solidFill>
              </a:rPr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>
              <a:buNone/>
            </a:pPr>
            <a:r>
              <a:rPr lang="ru-RU" i="1" dirty="0" smtClean="0">
                <a:solidFill>
                  <a:schemeClr val="accent5"/>
                </a:solidFill>
              </a:rPr>
              <a:t>До встречи на  </a:t>
            </a:r>
          </a:p>
          <a:p>
            <a:pPr lvl="1" algn="ctr">
              <a:buNone/>
            </a:pPr>
            <a:r>
              <a:rPr lang="ru-RU" i="1" dirty="0" smtClean="0">
                <a:solidFill>
                  <a:schemeClr val="accent5"/>
                </a:solidFill>
              </a:rPr>
              <a:t>велосипедной дорожке!</a:t>
            </a:r>
          </a:p>
          <a:p>
            <a:pPr lvl="1" algn="ctr">
              <a:buNone/>
            </a:pPr>
            <a:endParaRPr lang="ru-RU" i="1" dirty="0" smtClean="0">
              <a:solidFill>
                <a:schemeClr val="accent5"/>
              </a:solidFill>
            </a:endParaRPr>
          </a:p>
          <a:p>
            <a:pPr lvl="1" algn="ctr">
              <a:buNone/>
            </a:pPr>
            <a:endParaRPr lang="ru-RU" dirty="0"/>
          </a:p>
        </p:txBody>
      </p:sp>
      <p:pic>
        <p:nvPicPr>
          <p:cNvPr id="4" name="Picture 3" descr="http://media.pennlive.com/opinion/photo/teens-on-bikes-art-9159db849d02ec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857496"/>
            <a:ext cx="535785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Описание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marL="0" indent="0">
              <a:buFontTx/>
              <a:buChar char="-"/>
            </a:pPr>
            <a:r>
              <a:rPr lang="ru-RU" dirty="0" smtClean="0"/>
              <a:t> Предложить москвичам и гостям столицы новую, альтернативную, удобную и нужную систему велопроката</a:t>
            </a:r>
          </a:p>
          <a:p>
            <a:pPr marL="0" indent="0">
              <a:buNone/>
            </a:pPr>
            <a:r>
              <a:rPr lang="ru-RU" dirty="0" smtClean="0"/>
              <a:t>- Разработать схему велопарковок с современной формой аренды велосипедов на территории Измайловского парка г.Москвы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357694"/>
            <a:ext cx="3430237" cy="228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3343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Задачи проекта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59"/>
            <a:ext cx="8172000" cy="52200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2900" dirty="0" smtClean="0"/>
              <a:t>Провести подготовительный этап разработки проекта</a:t>
            </a:r>
            <a:endParaRPr lang="en-US" sz="2900" dirty="0" smtClean="0"/>
          </a:p>
          <a:p>
            <a:pPr lvl="0">
              <a:buNone/>
            </a:pPr>
            <a:endParaRPr lang="ru-RU" sz="2900" dirty="0" smtClean="0"/>
          </a:p>
          <a:p>
            <a:pPr lvl="0"/>
            <a:r>
              <a:rPr lang="ru-RU" sz="2900" dirty="0" smtClean="0"/>
              <a:t>Защитить тему проекта</a:t>
            </a:r>
            <a:endParaRPr lang="en-US" sz="2900" dirty="0" smtClean="0"/>
          </a:p>
          <a:p>
            <a:pPr lvl="0"/>
            <a:endParaRPr lang="en-US" sz="2900" dirty="0" smtClean="0"/>
          </a:p>
          <a:p>
            <a:pPr lvl="0"/>
            <a:r>
              <a:rPr lang="ru-RU" sz="2900" dirty="0" smtClean="0"/>
              <a:t>Разработать концепцию проекта</a:t>
            </a:r>
          </a:p>
          <a:p>
            <a:pPr lvl="0"/>
            <a:endParaRPr lang="en-US" sz="2900" dirty="0" smtClean="0"/>
          </a:p>
          <a:p>
            <a:pPr lvl="0"/>
            <a:r>
              <a:rPr lang="ru-RU" sz="2900" dirty="0" smtClean="0"/>
              <a:t>Найти и изучить литературу и другие материалы, касающиеся темы проекта</a:t>
            </a:r>
          </a:p>
          <a:p>
            <a:pPr lvl="0"/>
            <a:endParaRPr lang="en-US" sz="2900" dirty="0" smtClean="0"/>
          </a:p>
          <a:p>
            <a:pPr lvl="0"/>
            <a:r>
              <a:rPr lang="ru-RU" sz="2900" dirty="0" smtClean="0"/>
              <a:t>Написать аналитическую записку на основе изученной литературы</a:t>
            </a:r>
          </a:p>
          <a:p>
            <a:pPr lvl="0"/>
            <a:endParaRPr lang="en-US" sz="2900" dirty="0" smtClean="0"/>
          </a:p>
          <a:p>
            <a:pPr lvl="0"/>
            <a:r>
              <a:rPr lang="ru-RU" sz="2900" dirty="0" smtClean="0"/>
              <a:t>Проанализировать и изучить географическое расположение  Измайловского парка и отдыха, схемы обществнного тренспорта, проходящие в пределах и на границах парка и спланировать расположение велопарковок</a:t>
            </a:r>
          </a:p>
          <a:p>
            <a:pPr lvl="0"/>
            <a:endParaRPr lang="en-US" sz="2900" dirty="0" smtClean="0"/>
          </a:p>
          <a:p>
            <a:pPr lvl="0"/>
            <a:r>
              <a:rPr lang="ru-RU" sz="2900" dirty="0" smtClean="0"/>
              <a:t>Составить письмо в московскую мэрию</a:t>
            </a:r>
          </a:p>
          <a:p>
            <a:pPr lvl="0"/>
            <a:endParaRPr lang="en-US" sz="2900" dirty="0" smtClean="0"/>
          </a:p>
          <a:p>
            <a:pPr lvl="0"/>
            <a:r>
              <a:rPr lang="ru-RU" sz="2900" dirty="0" smtClean="0"/>
              <a:t>Создать рекламу проекта</a:t>
            </a:r>
          </a:p>
          <a:p>
            <a:pPr lvl="0"/>
            <a:endParaRPr lang="en-US" sz="2900" dirty="0" smtClean="0"/>
          </a:p>
          <a:p>
            <a:pPr lvl="0"/>
            <a:r>
              <a:rPr lang="ru-RU" sz="2900" dirty="0" smtClean="0"/>
              <a:t>Подготовить текст защиты проекта и презентацию для защиты, защитить проект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86895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5"/>
                </a:solidFill>
              </a:rPr>
              <a:t>Цели проекта</a:t>
            </a:r>
            <a:endParaRPr lang="ru-RU" sz="4800" dirty="0">
              <a:solidFill>
                <a:schemeClr val="accent5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Char char="-"/>
            </a:pPr>
            <a:r>
              <a:rPr lang="ru-RU" dirty="0" smtClean="0"/>
              <a:t> </a:t>
            </a:r>
            <a:r>
              <a:rPr lang="ru-RU" sz="2600" dirty="0" smtClean="0"/>
              <a:t>Создать альтернативу автомобилю и общественному транспорту, предоставить жителям города и туристам доступный транспорт для поездок на территории </a:t>
            </a:r>
            <a:r>
              <a:rPr lang="ru-RU" sz="2600" dirty="0" smtClean="0">
                <a:hlinkClick r:id="rId2" tooltip="Редактировать "/>
              </a:rPr>
              <a:t>природно-исторического парка «Измайлово»</a:t>
            </a:r>
            <a:r>
              <a:rPr lang="ru-RU" sz="2600" dirty="0" smtClean="0"/>
              <a:t>   и сообщения между двумя линиями метро (Калининской и Арбатско-Покровской линий).</a:t>
            </a:r>
          </a:p>
          <a:p>
            <a:pPr marL="0" indent="0">
              <a:buFontTx/>
              <a:buChar char="-"/>
            </a:pPr>
            <a:r>
              <a:rPr lang="ru-RU" dirty="0" smtClean="0"/>
              <a:t> </a:t>
            </a:r>
            <a:r>
              <a:rPr lang="ru-RU" sz="2600" dirty="0" smtClean="0"/>
              <a:t>Разработать схему велопарковок, присоединить новые стоянки к существующей сети автоматических велопарковок г. Москвы.</a:t>
            </a:r>
            <a:endParaRPr lang="ru-RU" sz="2600" dirty="0"/>
          </a:p>
        </p:txBody>
      </p:sp>
    </p:spTree>
    <p:extLst>
      <p:ext uri="{BB962C8B-B14F-4D97-AF65-F5344CB8AC3E}">
        <p14:creationId xmlns="" xmlns:p14="http://schemas.microsoft.com/office/powerpoint/2010/main" val="17148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Актуальность 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5"/>
                </a:solidFill>
              </a:rPr>
              <a:t>Велосипеды и здоровье</a:t>
            </a:r>
          </a:p>
          <a:p>
            <a:pPr marL="0" indent="0"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3"/>
                </a:solidFill>
              </a:rPr>
              <a:t>Велосипеды и экология</a:t>
            </a:r>
          </a:p>
          <a:p>
            <a:pPr marL="0" indent="0">
              <a:buFontTx/>
              <a:buChar char="-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Велосипеды и цены на нефть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</a:t>
            </a:r>
          </a:p>
          <a:p>
            <a:pPr marL="0" indent="0">
              <a:buFontTx/>
              <a:buChar char="-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Велосипеды и общество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http://www.transportgooru.com/wp-content/uploads/2010/12/copenhagen-bike-rush-hou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071942"/>
            <a:ext cx="3756031" cy="265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03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Продукты проекта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Карта Измайловского парка и его окрестностей с отмеченными стоянками </a:t>
            </a:r>
            <a:r>
              <a:rPr lang="ru-RU" sz="2800" dirty="0" err="1" smtClean="0"/>
              <a:t>велопарковок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Письмо в Мэрию г.Москвы</a:t>
            </a:r>
          </a:p>
          <a:p>
            <a:endParaRPr lang="ru-RU" sz="2800" dirty="0" smtClean="0"/>
          </a:p>
          <a:p>
            <a:r>
              <a:rPr lang="ru-RU" sz="2800" dirty="0" smtClean="0"/>
              <a:t>Аналитическая записка</a:t>
            </a:r>
          </a:p>
          <a:p>
            <a:endParaRPr lang="ru-RU" sz="2800" dirty="0" smtClean="0"/>
          </a:p>
          <a:p>
            <a:r>
              <a:rPr lang="ru-RU" sz="2800" dirty="0" smtClean="0"/>
              <a:t>Пояснительная записка</a:t>
            </a:r>
            <a:endParaRPr lang="ru-R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643182"/>
            <a:ext cx="3640488" cy="241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673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Критерии оценки продуктов проекта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i="1" dirty="0" smtClean="0"/>
              <a:t>Карта – схема</a:t>
            </a:r>
            <a:endParaRPr lang="ru-RU" dirty="0" smtClean="0"/>
          </a:p>
          <a:p>
            <a:pPr lvl="0"/>
            <a:r>
              <a:rPr lang="ru-RU" dirty="0" smtClean="0"/>
              <a:t> Информативна и понятна пользователям. </a:t>
            </a:r>
          </a:p>
          <a:p>
            <a:pPr lvl="0"/>
            <a:r>
              <a:rPr lang="ru-RU" dirty="0" smtClean="0"/>
              <a:t>Содержать схему основных транспортных узлов вблизи Измайловского парка</a:t>
            </a:r>
          </a:p>
          <a:p>
            <a:pPr lvl="0"/>
            <a:r>
              <a:rPr lang="ru-RU" dirty="0" smtClean="0"/>
              <a:t>Содержать интересные природные и исторически-культурные места </a:t>
            </a:r>
            <a:r>
              <a:rPr lang="ru-RU" dirty="0" smtClean="0"/>
              <a:t>парка</a:t>
            </a:r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/>
              <a:t>Письмо </a:t>
            </a:r>
            <a:r>
              <a:rPr lang="ru-RU" i="1" dirty="0" smtClean="0"/>
              <a:t>в Мэрию</a:t>
            </a:r>
            <a:endParaRPr lang="ru-RU" dirty="0" smtClean="0"/>
          </a:p>
          <a:p>
            <a:pPr lvl="0"/>
            <a:r>
              <a:rPr lang="ru-RU" dirty="0" smtClean="0"/>
              <a:t>Грамотно и логически обосновано.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/>
              <a:t>Аналитическая записка</a:t>
            </a:r>
            <a:endParaRPr lang="ru-RU" dirty="0" smtClean="0"/>
          </a:p>
          <a:p>
            <a:pPr lvl="0"/>
            <a:r>
              <a:rPr lang="ru-RU" dirty="0" smtClean="0"/>
              <a:t>Содержать всю необходимую информацию</a:t>
            </a:r>
          </a:p>
          <a:p>
            <a:pPr lvl="0"/>
            <a:r>
              <a:rPr lang="ru-RU" dirty="0" smtClean="0"/>
              <a:t>Написана простым и доступным языком, понятным для пользователей</a:t>
            </a:r>
          </a:p>
          <a:p>
            <a:pPr lvl="0"/>
            <a:r>
              <a:rPr lang="ru-RU" dirty="0" smtClean="0"/>
              <a:t>Содержать обзор изученной литературы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Опрос потенциальных пользователей</a:t>
            </a:r>
            <a:endParaRPr lang="ru-RU" dirty="0">
              <a:solidFill>
                <a:srgbClr val="00B0F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115328" cy="4472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14876" y="3500438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да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Опрос учеников 7А класса</a:t>
            </a:r>
            <a:endParaRPr lang="ru-RU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42910" y="1643050"/>
          <a:ext cx="3043230" cy="2114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500562" y="1714488"/>
          <a:ext cx="292895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785786" y="3929066"/>
          <a:ext cx="2786082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429124" y="3857628"/>
          <a:ext cx="3286148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520</Words>
  <Application>Microsoft Office PowerPoint</Application>
  <PresentationFormat>On-screen Show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Тема Office</vt:lpstr>
      <vt:lpstr>Побег из города. ВелосипеДА!</vt:lpstr>
      <vt:lpstr>Описание</vt:lpstr>
      <vt:lpstr>Задачи проекта</vt:lpstr>
      <vt:lpstr>Цели проекта</vt:lpstr>
      <vt:lpstr>Актуальность </vt:lpstr>
      <vt:lpstr>Продукты проекта</vt:lpstr>
      <vt:lpstr>Критерии оценки продуктов проекта</vt:lpstr>
      <vt:lpstr>Опрос потенциальных пользователей</vt:lpstr>
      <vt:lpstr>Опрос учеников 7А класса</vt:lpstr>
      <vt:lpstr>Опрос учителей гимназии </vt:lpstr>
      <vt:lpstr>Опрос 7Б+7В</vt:lpstr>
      <vt:lpstr>Количественные результаты</vt:lpstr>
      <vt:lpstr>Качественные результаты</vt:lpstr>
      <vt:lpstr>Следующие шаги</vt:lpstr>
      <vt:lpstr> СПАСИБО ЗА ВНИМАНИЕ!  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ВелосипеДА</dc:title>
  <dc:creator>Kostya</dc:creator>
  <cp:lastModifiedBy>Admin</cp:lastModifiedBy>
  <cp:revision>33</cp:revision>
  <dcterms:created xsi:type="dcterms:W3CDTF">2014-12-21T11:43:09Z</dcterms:created>
  <dcterms:modified xsi:type="dcterms:W3CDTF">2014-12-25T18:48:50Z</dcterms:modified>
</cp:coreProperties>
</file>