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8" r:id="rId6"/>
    <p:sldId id="270" r:id="rId7"/>
    <p:sldId id="274" r:id="rId8"/>
    <p:sldId id="275" r:id="rId9"/>
    <p:sldId id="276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96"/>
    <p:restoredTop sz="94645"/>
  </p:normalViewPr>
  <p:slideViewPr>
    <p:cSldViewPr>
      <p:cViewPr varScale="1">
        <p:scale>
          <a:sx n="143" d="100"/>
          <a:sy n="143" d="100"/>
        </p:scale>
        <p:origin x="24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CE458-715A-4B1E-A8DF-FFE7FD1B233C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40721-A690-440D-9BC8-4BEAD28DF1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20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40721-A690-440D-9BC8-4BEAD28DF18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14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050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824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0717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053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496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00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853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44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18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324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6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071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68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370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58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52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7815618-260A-46AA-ADDD-A5C7246B837D}" type="datetimeFigureOut">
              <a:rPr lang="ru-RU" smtClean="0"/>
              <a:t>13.02.2021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E20BFB0-532A-41B2-98DB-D790561CF8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52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2304256"/>
          </a:xfrm>
        </p:spPr>
        <p:txBody>
          <a:bodyPr>
            <a:normAutofit/>
          </a:bodyPr>
          <a:lstStyle/>
          <a:p>
            <a:r>
              <a:rPr lang="ru-RU" dirty="0"/>
              <a:t>Тема: </a:t>
            </a:r>
            <a:br>
              <a:rPr lang="ru-RU" dirty="0"/>
            </a:br>
            <a:r>
              <a:rPr lang="ru-RU" dirty="0"/>
              <a:t>Виртуальный тур по клетке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/>
              <a:t>                                          Проектная группа: </a:t>
            </a:r>
          </a:p>
          <a:p>
            <a:pPr algn="r"/>
            <a:r>
              <a:rPr lang="ru-RU" dirty="0"/>
              <a:t>Руководитель Усова Екатерина</a:t>
            </a:r>
          </a:p>
          <a:p>
            <a:pPr algn="r"/>
            <a:r>
              <a:rPr lang="ru-RU" dirty="0"/>
              <a:t>Участник Войтенко Тихон</a:t>
            </a:r>
          </a:p>
          <a:p>
            <a:pPr algn="r"/>
            <a:r>
              <a:rPr lang="ru-RU" dirty="0"/>
              <a:t>7 – Б класс</a:t>
            </a:r>
          </a:p>
          <a:p>
            <a:pPr algn="r"/>
            <a:r>
              <a:rPr lang="ru-RU" dirty="0"/>
              <a:t>Консультант Шалимова Е.Г.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" y="3289565"/>
            <a:ext cx="3131839" cy="244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46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Требующиеся ресурсы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endParaRPr lang="ru-RU" sz="2400" b="1" dirty="0">
              <a:latin typeface="Требующиеся ресурсы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Пименов А.В. Уроки биологии в 10 – 11 классах. Часть 1.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Биология. Жизнь растений и животных. Эволюция и тайны живого. Энциклопедия для детей. Т.2. Биология Издательский центр «Аванта+», 1998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Профессор Архангельская Ю.С. Модуль «Клетка» Пособие для факультета социальной медицины.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Теремов А.В., Петросова Р.А. Биология. Биологические системы и процессы. Учебник для общеобразовательных учреждений (профильный уровень). Издательство «Мнемозина» Москва 2012.</a:t>
            </a:r>
            <a:endParaRPr lang="en-US" sz="2400" dirty="0">
              <a:latin typeface="Требующиеся ресурсы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latin typeface="Требующиеся ресурсы"/>
                <a:cs typeface="Times New Roman" panose="02020603050405020304" pitchFamily="18" charset="0"/>
              </a:rPr>
              <a:t>Сайт Издательство «Лицей»: </a:t>
            </a:r>
            <a:r>
              <a:rPr lang="en-US" sz="2400" dirty="0">
                <a:latin typeface="Требующиеся ресурсы"/>
                <a:cs typeface="Times New Roman" panose="02020603050405020304" pitchFamily="18" charset="0"/>
              </a:rPr>
              <a:t>https://</a:t>
            </a:r>
            <a:r>
              <a:rPr lang="en-US" sz="2400" dirty="0" err="1">
                <a:latin typeface="Требующиеся ресурсы"/>
                <a:cs typeface="Times New Roman" panose="02020603050405020304" pitchFamily="18" charset="0"/>
              </a:rPr>
              <a:t>licey.net</a:t>
            </a:r>
            <a:r>
              <a:rPr lang="en-US" sz="2400" dirty="0">
                <a:latin typeface="Требующиеся ресурсы"/>
                <a:cs typeface="Times New Roman" panose="02020603050405020304" pitchFamily="18" charset="0"/>
              </a:rPr>
              <a:t>/free/6-biologiya/21-lekcii_po_obschei_biologii/stages/261-</a:t>
            </a:r>
            <a:endParaRPr lang="ru-RU" sz="2400" dirty="0">
              <a:latin typeface="Требующиеся ресурсы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835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242088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 за внимание</a:t>
            </a:r>
            <a:r>
              <a:rPr lang="en-US" sz="5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  <a:endParaRPr lang="ru-RU" sz="5800" i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424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40908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+mj-lt"/>
                <a:cs typeface="Times New Roman" panose="02020603050405020304" pitchFamily="18" charset="0"/>
              </a:rPr>
              <a:t>Цель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+mj-lt"/>
                <a:cs typeface="Times New Roman" panose="02020603050405020304" pitchFamily="18" charset="0"/>
              </a:rPr>
              <a:t>проекта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Создание интерактивных пособий для 8-9 классов</a:t>
            </a: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>
                <a:latin typeface="Calibri" panose="020F0502020204030204" pitchFamily="34" charset="0"/>
                <a:cs typeface="Times New Roman" panose="02020603050405020304" pitchFamily="18" charset="0"/>
              </a:rPr>
              <a:t>по цитологии.</a:t>
            </a:r>
            <a:endParaRPr lang="ru-RU" sz="28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780928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774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2"/>
            <a:ext cx="812805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Проблема</a:t>
            </a:r>
            <a:r>
              <a:rPr lang="en-US" sz="2400" b="1" dirty="0">
                <a:latin typeface="Tw Cen MT (Заголовки)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проекта</a:t>
            </a:r>
          </a:p>
          <a:p>
            <a:pPr fontAlgn="base"/>
            <a:r>
              <a:rPr lang="ru-RU" sz="2000" dirty="0">
                <a:latin typeface="Tw Cen MT (Заголовки)"/>
              </a:rPr>
              <a:t>   </a:t>
            </a:r>
            <a:r>
              <a:rPr lang="ru-RU" sz="2000" b="1" dirty="0">
                <a:latin typeface="Tw Cen MT (Заголовки)"/>
              </a:rPr>
              <a:t> </a:t>
            </a:r>
            <a:endParaRPr lang="ru-RU" sz="2000" b="1" dirty="0">
              <a:latin typeface="Tw Cen MT (Заголовки)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fontAlgn="base"/>
            <a:r>
              <a:rPr lang="ru-RU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Отсутствие интерактивных пособий по цитологии</a:t>
            </a:r>
            <a:endParaRPr lang="en-US" sz="2000" dirty="0">
              <a:latin typeface="Tw Cen MT (Заголовки)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fontAlgn="base"/>
            <a:r>
              <a:rPr lang="ru-RU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на платформе </a:t>
            </a:r>
            <a:r>
              <a:rPr lang="en-US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LMS Moodle</a:t>
            </a:r>
            <a:r>
              <a:rPr lang="ru-RU" sz="2000" dirty="0">
                <a:latin typeface="Tw Cen MT (Заголовки)"/>
                <a:ea typeface="Ebrima" panose="02000000000000000000" pitchFamily="2" charset="0"/>
                <a:cs typeface="Ebrima" panose="02000000000000000000" pitchFamily="2" charset="0"/>
              </a:rPr>
              <a:t>. (запрос на данное пособие был сделан учителем биологии – Ноздрачёвой А.Н.)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270143" cy="376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60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862" y="692695"/>
            <a:ext cx="79928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План работы:  </a:t>
            </a:r>
          </a:p>
          <a:p>
            <a:pPr algn="ctr"/>
            <a:endParaRPr lang="ru-RU" sz="2400" b="1" dirty="0">
              <a:latin typeface="Tw Cen MT (Заголовки)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Собрать информацию по растительной и животной клеткам.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Составить вопросы для виртуального тура по растительной и животной клеткам.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Защитить тему проекта.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Создать на образовательной платформе </a:t>
            </a:r>
            <a:r>
              <a:rPr lang="en-US" sz="2400" dirty="0"/>
              <a:t>LMS Moodle</a:t>
            </a:r>
            <a:r>
              <a:rPr lang="ru-RU" sz="2400" dirty="0"/>
              <a:t> виртуальный тур по растительной и животной клеткам.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Провести апробацию итогового продукта и анкетирование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Создать и распространить рекламу проекта.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Защитить проект.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14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FF0CD3A-7CCF-5A4B-A8AE-3ADB5DD2737C}"/>
              </a:ext>
            </a:extLst>
          </p:cNvPr>
          <p:cNvSpPr txBox="1"/>
          <p:nvPr/>
        </p:nvSpPr>
        <p:spPr>
          <a:xfrm>
            <a:off x="611560" y="476672"/>
            <a:ext cx="812805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Итоговый продукт проекта:</a:t>
            </a:r>
          </a:p>
          <a:p>
            <a:pPr algn="ctr"/>
            <a:endParaRPr lang="ru-RU" sz="2400" b="1" dirty="0">
              <a:latin typeface="Tw Cen MT (Заголовки)"/>
              <a:cs typeface="Times New Roman" panose="02020603050405020304" pitchFamily="18" charset="0"/>
            </a:endParaRPr>
          </a:p>
          <a:p>
            <a:pPr fontAlgn="base"/>
            <a:r>
              <a:rPr lang="ru-RU" sz="2000" dirty="0">
                <a:cs typeface="Times New Roman" panose="02020603050405020304" pitchFamily="18" charset="0"/>
              </a:rPr>
              <a:t>Продуктом проекта являются два виртуальных тура по растительной и животной клетке, созданный на образовательной платформе  </a:t>
            </a:r>
            <a:r>
              <a:rPr lang="en-US" sz="2000" dirty="0">
                <a:cs typeface="Times New Roman" panose="02020603050405020304" pitchFamily="18" charset="0"/>
              </a:rPr>
              <a:t>LMS Moodle</a:t>
            </a:r>
            <a:r>
              <a:rPr lang="ru-RU" sz="2000" dirty="0">
                <a:cs typeface="Times New Roman" panose="02020603050405020304" pitchFamily="18" charset="0"/>
              </a:rPr>
              <a:t>. Мы ознакомились с этим форматом в 7 классе и он нас заинтересовал. Туры состоят из переходов внутрь органоидов, где есть переходы к тестовым вопросам и дополнительной информации по органоидам. Этот формат имеет значение, как подготовка к тесту/контрольной работе.</a:t>
            </a:r>
          </a:p>
          <a:p>
            <a:pPr fontAlgn="base"/>
            <a:endParaRPr lang="ru-RU" sz="2000" b="1" dirty="0">
              <a:latin typeface="Tw Cen MT (Заголовки)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99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371054E-8D22-8443-8F94-A09335DD305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412776"/>
            <a:ext cx="4060325" cy="266219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B8AE23-A610-944C-B51A-B636F0197C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5" r="13685"/>
          <a:stretch/>
        </p:blipFill>
        <p:spPr>
          <a:xfrm>
            <a:off x="4644008" y="1412776"/>
            <a:ext cx="4019229" cy="2662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F6881F-AF39-F24A-909F-4C38EEFDA2FB}"/>
              </a:ext>
            </a:extLst>
          </p:cNvPr>
          <p:cNvSpPr txBox="1"/>
          <p:nvPr/>
        </p:nvSpPr>
        <p:spPr>
          <a:xfrm>
            <a:off x="1201561" y="4353943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Виртуальный тур по растительной клетке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BFD841-F533-7548-BB69-5D9442233B96}"/>
              </a:ext>
            </a:extLst>
          </p:cNvPr>
          <p:cNvSpPr txBox="1"/>
          <p:nvPr/>
        </p:nvSpPr>
        <p:spPr>
          <a:xfrm>
            <a:off x="5381192" y="435394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cs typeface="Times New Roman" panose="02020603050405020304" pitchFamily="18" charset="0"/>
              </a:rPr>
              <a:t>Виртуальный тур по животной клетке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2CB739-533D-DF4B-A775-6D431ACE593A}"/>
              </a:ext>
            </a:extLst>
          </p:cNvPr>
          <p:cNvSpPr txBox="1"/>
          <p:nvPr/>
        </p:nvSpPr>
        <p:spPr>
          <a:xfrm>
            <a:off x="611560" y="476672"/>
            <a:ext cx="812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Итоговый продукт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15145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CD007-AD5C-9E4F-8A18-348FB50FED76}"/>
              </a:ext>
            </a:extLst>
          </p:cNvPr>
          <p:cNvSpPr txBox="1"/>
          <p:nvPr/>
        </p:nvSpPr>
        <p:spPr>
          <a:xfrm>
            <a:off x="683568" y="476672"/>
            <a:ext cx="8128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Апробация продукта:</a:t>
            </a:r>
          </a:p>
          <a:p>
            <a:endParaRPr lang="ru-RU" sz="2400" b="1" dirty="0">
              <a:latin typeface="Tw Cen MT (Заголовки)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w Cen MT (Заголовки)"/>
                <a:cs typeface="Times New Roman" panose="02020603050405020304" pitchFamily="18" charset="0"/>
              </a:rPr>
              <a:t>Она проходила в 9 классе 28 декабря 2020 года на уроке биологии. После работы с туром мы провели опрос с помощью анкеты в </a:t>
            </a:r>
            <a:r>
              <a:rPr lang="en-US" sz="2400" dirty="0">
                <a:latin typeface="Tw Cen MT (Заголовки)"/>
                <a:cs typeface="Times New Roman" panose="02020603050405020304" pitchFamily="18" charset="0"/>
              </a:rPr>
              <a:t>GOOGLE </a:t>
            </a:r>
            <a:r>
              <a:rPr lang="ru-RU" sz="2400" dirty="0">
                <a:latin typeface="Tw Cen MT (Заголовки)"/>
                <a:cs typeface="Times New Roman" panose="02020603050405020304" pitchFamily="18" charset="0"/>
              </a:rPr>
              <a:t>Формах.</a:t>
            </a:r>
          </a:p>
        </p:txBody>
      </p:sp>
    </p:spTree>
    <p:extLst>
      <p:ext uri="{BB962C8B-B14F-4D97-AF65-F5344CB8AC3E}">
        <p14:creationId xmlns:p14="http://schemas.microsoft.com/office/powerpoint/2010/main" val="3035201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CD007-AD5C-9E4F-8A18-348FB50FED76}"/>
              </a:ext>
            </a:extLst>
          </p:cNvPr>
          <p:cNvSpPr txBox="1"/>
          <p:nvPr/>
        </p:nvSpPr>
        <p:spPr>
          <a:xfrm>
            <a:off x="683568" y="476672"/>
            <a:ext cx="812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Результаты анкетирования после работы с туром: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AB467-2B2F-0442-AE50-2D215ECDB2BD}"/>
              </a:ext>
            </a:extLst>
          </p:cNvPr>
          <p:cNvSpPr txBox="1"/>
          <p:nvPr/>
        </p:nvSpPr>
        <p:spPr>
          <a:xfrm>
            <a:off x="755576" y="1268760"/>
            <a:ext cx="3108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вопрос: Нравится ли ребятам интерактивная форма обучения, были даны такие ответы: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9B31F-6EC1-C040-A90D-E7B12AC1C960}"/>
              </a:ext>
            </a:extLst>
          </p:cNvPr>
          <p:cNvSpPr txBox="1"/>
          <p:nvPr/>
        </p:nvSpPr>
        <p:spPr>
          <a:xfrm>
            <a:off x="760730" y="3187995"/>
            <a:ext cx="310305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Следующий этап нашей анкеты было узнать: интересно ли ученикам работать с нашим туром, оценив по пятибалльной шкале:</a:t>
            </a:r>
          </a:p>
        </p:txBody>
      </p:sp>
      <p:pic>
        <p:nvPicPr>
          <p:cNvPr id="1026" name="Picture 2" descr="Диаграмма ответов в Формах. Вопрос: Интересно ли было работать с нашим проектом? Оцените по пятибальной шкале. Количество ответов: 9&amp;nbsp;ответов.">
            <a:extLst>
              <a:ext uri="{FF2B5EF4-FFF2-40B4-BE49-F238E27FC236}">
                <a16:creationId xmlns:a16="http://schemas.microsoft.com/office/drawing/2014/main" id="{9CFBFB56-4244-7441-8126-12CA059A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030" y="3187995"/>
            <a:ext cx="3182242" cy="158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иаграмма ответов в Формах. Вопрос: Вам нравится интерактивная форма обучения?. Количество ответов: 9&amp;nbsp;ответов.">
            <a:extLst>
              <a:ext uri="{FF2B5EF4-FFF2-40B4-BE49-F238E27FC236}">
                <a16:creationId xmlns:a16="http://schemas.microsoft.com/office/drawing/2014/main" id="{B21B3150-A3E1-DD42-AD0A-E144135909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3"/>
          <a:stretch/>
        </p:blipFill>
        <p:spPr bwMode="auto">
          <a:xfrm>
            <a:off x="3838030" y="970795"/>
            <a:ext cx="3136394" cy="181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FCD007-AD5C-9E4F-8A18-348FB50FED76}"/>
              </a:ext>
            </a:extLst>
          </p:cNvPr>
          <p:cNvSpPr txBox="1"/>
          <p:nvPr/>
        </p:nvSpPr>
        <p:spPr>
          <a:xfrm>
            <a:off x="683568" y="476672"/>
            <a:ext cx="812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w Cen MT (Заголовки)"/>
                <a:cs typeface="Times New Roman" panose="02020603050405020304" pitchFamily="18" charset="0"/>
              </a:rPr>
              <a:t>Результаты анкетирования после работы с туром: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4AB467-2B2F-0442-AE50-2D215ECDB2BD}"/>
              </a:ext>
            </a:extLst>
          </p:cNvPr>
          <p:cNvSpPr txBox="1"/>
          <p:nvPr/>
        </p:nvSpPr>
        <p:spPr>
          <a:xfrm>
            <a:off x="755576" y="1268760"/>
            <a:ext cx="3108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Также мы узнали, с помощью анкеты, можно ли использовать наш продукт в качестве материала для изучения темы: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9B31F-6EC1-C040-A90D-E7B12AC1C960}"/>
              </a:ext>
            </a:extLst>
          </p:cNvPr>
          <p:cNvSpPr txBox="1"/>
          <p:nvPr/>
        </p:nvSpPr>
        <p:spPr>
          <a:xfrm>
            <a:off x="695400" y="3933056"/>
            <a:ext cx="31030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 узнали, можно ли использовать для закрепления материала:</a:t>
            </a:r>
          </a:p>
        </p:txBody>
      </p:sp>
      <p:pic>
        <p:nvPicPr>
          <p:cNvPr id="2050" name="Picture 2" descr="Диаграмма ответов в Формах. Вопрос: Можно ли тему &quot;Цитология&quot; изучить с помощью нашего проекта?. Количество ответов: 9&amp;nbsp;ответов.">
            <a:extLst>
              <a:ext uri="{FF2B5EF4-FFF2-40B4-BE49-F238E27FC236}">
                <a16:creationId xmlns:a16="http://schemas.microsoft.com/office/drawing/2014/main" id="{75E99F06-C2D4-D94F-AB9B-E7E0BC7C8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/>
          <a:stretch/>
        </p:blipFill>
        <p:spPr bwMode="auto">
          <a:xfrm>
            <a:off x="3995936" y="1124744"/>
            <a:ext cx="3312368" cy="193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аграмма ответов в Формах. Вопрос: Можно ли использовать наш проект для закрепления темы &quot;Цитология&quot;?. Количество ответов: 9&amp;nbsp;ответов.">
            <a:extLst>
              <a:ext uri="{FF2B5EF4-FFF2-40B4-BE49-F238E27FC236}">
                <a16:creationId xmlns:a16="http://schemas.microsoft.com/office/drawing/2014/main" id="{93B26076-03F9-294B-A24B-49D7C8BA0B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75"/>
          <a:stretch/>
        </p:blipFill>
        <p:spPr bwMode="auto">
          <a:xfrm>
            <a:off x="4011579" y="3446847"/>
            <a:ext cx="3600400" cy="1895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53234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1689</TotalTime>
  <Words>436</Words>
  <Application>Microsoft Macintosh PowerPoint</Application>
  <PresentationFormat>Экран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Требующиеся ресурсы</vt:lpstr>
      <vt:lpstr>Arial</vt:lpstr>
      <vt:lpstr>Calibri</vt:lpstr>
      <vt:lpstr>Ebrima</vt:lpstr>
      <vt:lpstr>Times New Roman</vt:lpstr>
      <vt:lpstr>Tw Cen MT</vt:lpstr>
      <vt:lpstr>Tw Cen MT (Заголовки)</vt:lpstr>
      <vt:lpstr>Капля</vt:lpstr>
      <vt:lpstr>Тема:  Виртуальный тур по клетке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Кирилл Усов</cp:lastModifiedBy>
  <cp:revision>78</cp:revision>
  <dcterms:created xsi:type="dcterms:W3CDTF">2019-10-16T21:40:10Z</dcterms:created>
  <dcterms:modified xsi:type="dcterms:W3CDTF">2021-02-13T06:46:53Z</dcterms:modified>
</cp:coreProperties>
</file>