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comments/comment4.xml" ContentType="application/vnd.openxmlformats-officedocument.presentationml.comments+xml"/>
  <Override PartName="/ppt/notesSlides/notesSlide6.xml" ContentType="application/vnd.openxmlformats-officedocument.presentationml.notesSlide+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9"/>
  </p:notesMasterIdLst>
  <p:sldIdLst>
    <p:sldId id="285" r:id="rId2"/>
    <p:sldId id="341" r:id="rId3"/>
    <p:sldId id="337" r:id="rId4"/>
    <p:sldId id="338" r:id="rId5"/>
    <p:sldId id="340" r:id="rId6"/>
    <p:sldId id="339" r:id="rId7"/>
    <p:sldId id="321"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дмин" initials="А" lastIdx="15" clrIdx="0">
    <p:extLst>
      <p:ext uri="{19B8F6BF-5375-455C-9EA6-DF929625EA0E}">
        <p15:presenceInfo xmlns:p15="http://schemas.microsoft.com/office/powerpoint/2012/main" userId="Админ"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17" autoAdjust="0"/>
    <p:restoredTop sz="65689" autoAdjust="0"/>
  </p:normalViewPr>
  <p:slideViewPr>
    <p:cSldViewPr>
      <p:cViewPr varScale="1">
        <p:scale>
          <a:sx n="60" d="100"/>
          <a:sy n="60" d="100"/>
        </p:scale>
        <p:origin x="1536" y="60"/>
      </p:cViewPr>
      <p:guideLst>
        <p:guide orient="horz" pos="2160"/>
        <p:guide pos="2880"/>
      </p:guideLst>
    </p:cSldViewPr>
  </p:slideViewPr>
  <p:outlineViewPr>
    <p:cViewPr>
      <p:scale>
        <a:sx n="33" d="100"/>
        <a:sy n="33" d="100"/>
      </p:scale>
      <p:origin x="0" y="458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2-03T11:13:59.790" idx="11">
    <p:pos x="10" y="10"/>
    <p:text>Хрипунова Карина</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2-03T11:14:21.185" idx="12">
    <p:pos x="10" y="10"/>
    <p:text>Хрипунова Карина</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2-03T11:14:37.366" idx="13">
    <p:pos x="10" y="10"/>
    <p:text>Пасхина Викиория</p:text>
    <p:extLst>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02-03T11:14:54.994" idx="14">
    <p:pos x="10" y="10"/>
    <p:text>Пасхина Виктория</p:text>
    <p:extLst>
      <p:ext uri="{C676402C-5697-4E1C-873F-D02D1690AC5C}">
        <p15:threadingInfo xmlns:p15="http://schemas.microsoft.com/office/powerpoint/2012/main" timeZoneBias="-1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1-02-03T11:15:09.728" idx="15">
    <p:pos x="10" y="10"/>
    <p:text>Хрипунова Карина</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96D01D-8665-4576-981C-5E624E9C8316}" type="datetimeFigureOut">
              <a:rPr lang="ru-RU" smtClean="0"/>
              <a:pPr/>
              <a:t>03.02.2021</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FF5579-2FDD-4D60-887A-A2079E95BA4B}"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CFF5579-2FDD-4D60-887A-A2079E95BA4B}" type="slidenum">
              <a:rPr lang="ru-RU" smtClean="0"/>
              <a:pPr/>
              <a:t>1</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r>
              <a:rPr lang="ru-RU" dirty="0" smtClean="0"/>
              <a:t>Блок 1</a:t>
            </a:r>
          </a:p>
          <a:p>
            <a:r>
              <a:rPr lang="ru-RU" dirty="0" smtClean="0"/>
              <a:t>         Кормить или не кормить бездомных животных? Этот вопрос извечно стоит между возмущенными жителями домов, которые считают "хвостатых бомжей" источниками антисанитарии и всевозможных болезней, с другой стороны зоозащитники, которые призывают к милосердию и гуманному отношению ко всему живому. </a:t>
            </a:r>
          </a:p>
          <a:p>
            <a:r>
              <a:rPr lang="ru-RU" dirty="0" smtClean="0"/>
              <a:t>       На протяжении 5-и лет я являюсь волонтёром. Я помогаю бездомным животным и защищаю их интересы. Поэтому неудивительно, что я выбрала такую тему проекта. Это мой второй проект, посвященный защите животных. Я предложила эту тему членам моей группы, и они меня поддержали.  Общение с животными позволило мне понаблюдать за ростом популяции бездомных кошек и подсчитать среднюю продолжительность жизни кошек в условиях мегаполиса на трёх городских объектах и сравнить полученные мною данные с данными, полученными от независимых источников (Интернет- ресурсы). Вместе с членами нашей проектной группы мы подвели итоги. Наша работа не претендует на научное доказательство.       </a:t>
            </a:r>
          </a:p>
          <a:p>
            <a:r>
              <a:rPr lang="ru-RU" dirty="0" smtClean="0"/>
              <a:t>1. Таким образом мы выражаем своё мнение о том, штрафы за кормление бездомных животных вводятся необоснованно и надо решать проблему бездомных животных другими путями.</a:t>
            </a:r>
          </a:p>
          <a:p>
            <a:r>
              <a:rPr lang="ru-RU" dirty="0" smtClean="0"/>
              <a:t>       Наш проект имеет социальный характер и предназначен для всех людей, которые любят животных.</a:t>
            </a:r>
          </a:p>
          <a:p>
            <a:r>
              <a:rPr lang="ru-RU" dirty="0" smtClean="0"/>
              <a:t>       О том, что штрафуют людей за кормление бездомных животных, используя для этого статью Административного кодекса (за антисанитарию) или законы органов местного самоуправления «О благоустройстве города» вам не расскажут по радио, не покажут по телевизору. Единственное откуда мы можем узнать об этом-это местные независимые газеты и публикации зоозащитников в социальных сетях.     Большинство из этих публикаций датируются 2017 - 2019 г. </a:t>
            </a:r>
          </a:p>
          <a:p>
            <a:r>
              <a:rPr lang="ru-RU" dirty="0" smtClean="0"/>
              <a:t>       Пандемия временно приостановила распространение введения штрафов за кормление бездомных животных, но проблема окончательно не решена. Поэтому считаю наш проект актуальным и на сегодняшний день.</a:t>
            </a:r>
          </a:p>
          <a:p>
            <a:endParaRPr lang="ru-RU" dirty="0" smtClean="0"/>
          </a:p>
          <a:p>
            <a:r>
              <a:rPr lang="ru-RU" dirty="0" smtClean="0"/>
              <a:t>       2. Мы хотели привлечь внимание к проблеме, с целью недопущения распространения подобных инициатив до крупных городов. </a:t>
            </a:r>
          </a:p>
          <a:p>
            <a:endParaRPr lang="ru-RU" dirty="0" smtClean="0"/>
          </a:p>
          <a:p>
            <a:r>
              <a:rPr lang="ru-RU" dirty="0" smtClean="0"/>
              <a:t>       3. Своим проектом мы способствуем воспитанию в человеке гуманного отношения к животным.</a:t>
            </a:r>
          </a:p>
          <a:p>
            <a:r>
              <a:rPr lang="ru-RU" dirty="0" smtClean="0"/>
              <a:t>       Будем ли мы далее развивать свой проект? Этот вопрос пока окончательно не решен, но мы будем держать ситуацию на контроле.</a:t>
            </a:r>
          </a:p>
          <a:p>
            <a:r>
              <a:rPr lang="ru-RU" dirty="0" smtClean="0"/>
              <a:t>       Если штрафы и дальше будут распространяться по территории России, будем вносить свои предложения на сайте «Общественная инициатива» для набора голосов в поддержку предложения и привлечения внимания к проблеме.</a:t>
            </a:r>
            <a:endParaRPr lang="ru-RU" dirty="0"/>
          </a:p>
        </p:txBody>
      </p:sp>
      <p:sp>
        <p:nvSpPr>
          <p:cNvPr id="4" name="Номер слайда 3"/>
          <p:cNvSpPr>
            <a:spLocks noGrp="1"/>
          </p:cNvSpPr>
          <p:nvPr>
            <p:ph type="sldNum" sz="quarter" idx="10"/>
          </p:nvPr>
        </p:nvSpPr>
        <p:spPr/>
        <p:txBody>
          <a:bodyPr/>
          <a:lstStyle/>
          <a:p>
            <a:fld id="{ACFF5579-2FDD-4D60-887A-A2079E95BA4B}" type="slidenum">
              <a:rPr lang="ru-RU" smtClean="0"/>
              <a:pPr/>
              <a:t>2</a:t>
            </a:fld>
            <a:endParaRPr lang="ru-RU" dirty="0"/>
          </a:p>
        </p:txBody>
      </p:sp>
    </p:spTree>
    <p:extLst>
      <p:ext uri="{BB962C8B-B14F-4D97-AF65-F5344CB8AC3E}">
        <p14:creationId xmlns:p14="http://schemas.microsoft.com/office/powerpoint/2010/main" val="3961327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r>
              <a:rPr lang="ru-RU" dirty="0" smtClean="0"/>
              <a:t>Блок 2</a:t>
            </a:r>
          </a:p>
          <a:p>
            <a:r>
              <a:rPr lang="ru-RU" dirty="0" smtClean="0"/>
              <a:t>        Теперь по поводу самой работы.</a:t>
            </a:r>
          </a:p>
          <a:p>
            <a:r>
              <a:rPr lang="ru-RU" dirty="0" smtClean="0"/>
              <a:t>       Я провела наблюдение за ростом популяции бездомных кошек на трёх городских объектах на протяжении 5 лет. По результатам работы было установлено, что количество кошек за 5 лет не увеличилось, не смотря, на то, что их ежедневно кормили.</a:t>
            </a:r>
          </a:p>
          <a:p>
            <a:r>
              <a:rPr lang="ru-RU" dirty="0" smtClean="0"/>
              <a:t>Данные, которые были указаны в Интернет источниках, не подтвердились. (Скорее всего была использована какая-то абстрактная математическая модель, не имеющая ничего общего с действительностью).</a:t>
            </a:r>
          </a:p>
          <a:p>
            <a:endParaRPr lang="ru-RU" dirty="0" smtClean="0"/>
          </a:p>
          <a:p>
            <a:r>
              <a:rPr lang="ru-RU" dirty="0" smtClean="0"/>
              <a:t>       Я подсчитала среднюю продолжительность жизни кошек в условиях мегаполиса. Было установлено, что средняя продолжительность жизни бездомных кошек также не увеличивается от того, что их кормят. Данные, полученные мною совпали с независимыми данными Интернет источников.</a:t>
            </a:r>
          </a:p>
          <a:p>
            <a:endParaRPr lang="ru-RU" dirty="0" smtClean="0"/>
          </a:p>
          <a:p>
            <a:r>
              <a:rPr lang="ru-RU" dirty="0" smtClean="0"/>
              <a:t>       Я думаю, что такая работа была проведена впервые. Подобные наблюдения никто не проводил. Это сложно сделать в связи с тем, что нужно очень много времени проводить с животными, практически стать членом их семьи.</a:t>
            </a:r>
          </a:p>
          <a:p>
            <a:endParaRPr lang="ru-RU" dirty="0" smtClean="0"/>
          </a:p>
          <a:p>
            <a:r>
              <a:rPr lang="ru-RU" dirty="0" smtClean="0"/>
              <a:t>       Данные по Инфекционным болезням и их разносчиков в 20 и-21 веке, на основании которых были сделаны выводы о том, что кошки никогда не были разносчиками эпидемий, были взяты из Интернет источников.</a:t>
            </a:r>
          </a:p>
          <a:p>
            <a:endParaRPr lang="ru-RU" dirty="0" smtClean="0"/>
          </a:p>
          <a:p>
            <a:r>
              <a:rPr lang="ru-RU" dirty="0" smtClean="0"/>
              <a:t>       Рекомендации по кормлению бездомных кошек в городской среде» были разработаны самостоятельно на основе приобретенного опыта и предназначены для жителей близлежащих домов к кошачьей площадке.</a:t>
            </a:r>
          </a:p>
          <a:p>
            <a:r>
              <a:rPr lang="ru-RU" dirty="0" smtClean="0"/>
              <a:t>Блок 2</a:t>
            </a:r>
          </a:p>
          <a:p>
            <a:r>
              <a:rPr lang="ru-RU" dirty="0" smtClean="0"/>
              <a:t>        Теперь по поводу самой работы.</a:t>
            </a:r>
          </a:p>
          <a:p>
            <a:r>
              <a:rPr lang="ru-RU" dirty="0" smtClean="0"/>
              <a:t>       Я провела наблюдение за ростом популяции бездомных кошек на трёх городских объектах на протяжении 5 лет. По результатам работы было установлено, что количество кошек за 5 лет не увеличилось, не смотря, на то, что их ежедневно кормили.</a:t>
            </a:r>
          </a:p>
          <a:p>
            <a:r>
              <a:rPr lang="ru-RU" dirty="0" smtClean="0"/>
              <a:t>Данные, которые были указаны в Интернет источниках, не подтвердились. (Скорее всего была использована какая-то абстрактная математическая модель, не имеющая ничего общего с действительностью).</a:t>
            </a:r>
          </a:p>
          <a:p>
            <a:endParaRPr lang="ru-RU" dirty="0" smtClean="0"/>
          </a:p>
          <a:p>
            <a:r>
              <a:rPr lang="ru-RU" dirty="0" smtClean="0"/>
              <a:t>       Я подсчитала среднюю продолжительность жизни кошек в условиях мегаполиса. Было установлено, что средняя продолжительность жизни бездомных кошек также не увеличивается от того, что их кормят. Данные, полученные мною совпали с независимыми данными Интернет источников.</a:t>
            </a:r>
          </a:p>
          <a:p>
            <a:endParaRPr lang="ru-RU" dirty="0" smtClean="0"/>
          </a:p>
          <a:p>
            <a:r>
              <a:rPr lang="ru-RU" dirty="0" smtClean="0"/>
              <a:t>       Я думаю, что такая работа была проведена впервые. Подобные наблюдения никто не проводил. Это сложно сделать в связи с тем, что нужно очень много времени проводить с животными, практически стать членом их семьи.</a:t>
            </a:r>
          </a:p>
          <a:p>
            <a:endParaRPr lang="ru-RU" dirty="0" smtClean="0"/>
          </a:p>
          <a:p>
            <a:r>
              <a:rPr lang="ru-RU" dirty="0" smtClean="0"/>
              <a:t>       Данные по Инфекционным болезням и их разносчиков в 20 и-21 веке, на основании которых были сделаны выводы о том, что кошки никогда не были разносчиками эпидемий, были взяты из Интернет источников.</a:t>
            </a:r>
          </a:p>
          <a:p>
            <a:endParaRPr lang="ru-RU" dirty="0" smtClean="0"/>
          </a:p>
          <a:p>
            <a:r>
              <a:rPr lang="ru-RU" dirty="0" smtClean="0"/>
              <a:t>       Рекомендации по кормлению бездомных кошек в городской среде» были разработаны самостоятельно на основе приобретенного опыта и предназначены для жителей близлежащих домов к кошачьей площадке.</a:t>
            </a:r>
            <a:endParaRPr lang="ru-RU" dirty="0"/>
          </a:p>
        </p:txBody>
      </p:sp>
      <p:sp>
        <p:nvSpPr>
          <p:cNvPr id="4" name="Номер слайда 3"/>
          <p:cNvSpPr>
            <a:spLocks noGrp="1"/>
          </p:cNvSpPr>
          <p:nvPr>
            <p:ph type="sldNum" sz="quarter" idx="10"/>
          </p:nvPr>
        </p:nvSpPr>
        <p:spPr/>
        <p:txBody>
          <a:bodyPr/>
          <a:lstStyle/>
          <a:p>
            <a:fld id="{ACFF5579-2FDD-4D60-887A-A2079E95BA4B}" type="slidenum">
              <a:rPr lang="ru-RU" smtClean="0"/>
              <a:pPr/>
              <a:t>3</a:t>
            </a:fld>
            <a:endParaRPr lang="ru-RU" dirty="0"/>
          </a:p>
        </p:txBody>
      </p:sp>
    </p:spTree>
    <p:extLst>
      <p:ext uri="{BB962C8B-B14F-4D97-AF65-F5344CB8AC3E}">
        <p14:creationId xmlns:p14="http://schemas.microsoft.com/office/powerpoint/2010/main" val="2929380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Блок 3</a:t>
            </a:r>
          </a:p>
          <a:p>
            <a:r>
              <a:rPr lang="ru-RU" dirty="0" smtClean="0"/>
              <a:t>        План работы был составлен подробно и правильно, практически не менялся. Объем работы был большой. Но в связи с тем, что данные по работе собирались в течении 5 лет, к началу проекта, они уже были собраны, что позволило реализовать замысел проекта.</a:t>
            </a:r>
          </a:p>
          <a:p>
            <a:r>
              <a:rPr lang="ru-RU" dirty="0" smtClean="0"/>
              <a:t>Блок 3</a:t>
            </a:r>
          </a:p>
          <a:p>
            <a:r>
              <a:rPr lang="ru-RU" dirty="0" smtClean="0"/>
              <a:t>        План работы был составлен подробно и правильно, практически не менялся. Объем работы был большой. Но в связи с тем, что данные по работе собирались в течении 5 лет, к началу проекта, они уже были собраны, что позволило реализовать замысел проекта.</a:t>
            </a:r>
            <a:endParaRPr lang="ru-RU" dirty="0"/>
          </a:p>
        </p:txBody>
      </p:sp>
      <p:sp>
        <p:nvSpPr>
          <p:cNvPr id="4" name="Номер слайда 3"/>
          <p:cNvSpPr>
            <a:spLocks noGrp="1"/>
          </p:cNvSpPr>
          <p:nvPr>
            <p:ph type="sldNum" sz="quarter" idx="10"/>
          </p:nvPr>
        </p:nvSpPr>
        <p:spPr/>
        <p:txBody>
          <a:bodyPr/>
          <a:lstStyle/>
          <a:p>
            <a:fld id="{ACFF5579-2FDD-4D60-887A-A2079E95BA4B}" type="slidenum">
              <a:rPr lang="ru-RU" smtClean="0"/>
              <a:pPr/>
              <a:t>4</a:t>
            </a:fld>
            <a:endParaRPr lang="ru-RU" dirty="0"/>
          </a:p>
        </p:txBody>
      </p:sp>
    </p:spTree>
    <p:extLst>
      <p:ext uri="{BB962C8B-B14F-4D97-AF65-F5344CB8AC3E}">
        <p14:creationId xmlns:p14="http://schemas.microsoft.com/office/powerpoint/2010/main" val="3488573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r>
              <a:rPr lang="ru-RU" dirty="0" smtClean="0"/>
              <a:t>Блок 4</a:t>
            </a:r>
          </a:p>
          <a:p>
            <a:r>
              <a:rPr lang="ru-RU" dirty="0" smtClean="0"/>
              <a:t>       Для реализации проекта были созданы 2 продукта:</a:t>
            </a:r>
          </a:p>
          <a:p>
            <a:r>
              <a:rPr lang="ru-RU" dirty="0" smtClean="0"/>
              <a:t>     1.  Буклет «Правила кормления бездомных кошек в городской среде».</a:t>
            </a:r>
          </a:p>
          <a:p>
            <a:r>
              <a:rPr lang="ru-RU" dirty="0" smtClean="0"/>
              <a:t>Буклет, предназначенный для информирования жителей близлежащих домов к «Кошачьей площадке», был развешан на досках объявлений у подъездов.</a:t>
            </a:r>
          </a:p>
          <a:p>
            <a:endParaRPr lang="ru-RU" dirty="0" smtClean="0"/>
          </a:p>
          <a:p>
            <a:r>
              <a:rPr lang="ru-RU" dirty="0" smtClean="0"/>
              <a:t>     2.  Презентация «Штрафы за милосердие» для проведения тематического занятия в 5-х классах и для размещения в Интернет-пространстве (Инстаграмм, Фейсбук) для привлечения внимания к проблеме.</a:t>
            </a:r>
          </a:p>
          <a:p>
            <a:endParaRPr lang="ru-RU" dirty="0" smtClean="0"/>
          </a:p>
          <a:p>
            <a:r>
              <a:rPr lang="ru-RU" dirty="0" smtClean="0"/>
              <a:t>      Тематическое занятие в одном из 5-х классов было проведено, проект ребятам понравился, они задавали много вопросов.</a:t>
            </a:r>
          </a:p>
          <a:p>
            <a:r>
              <a:rPr lang="ru-RU" dirty="0" smtClean="0"/>
              <a:t>       Размещение презентации в Интернет пространстве вызвало интерес у пользователей, некоторые об этом слышали впервые. Мы получили много лайков и комментариев.</a:t>
            </a:r>
          </a:p>
          <a:p>
            <a:endParaRPr lang="ru-RU" dirty="0" smtClean="0"/>
          </a:p>
          <a:p>
            <a:r>
              <a:rPr lang="ru-RU" dirty="0" smtClean="0"/>
              <a:t>      Планировался и третий продукт.</a:t>
            </a:r>
          </a:p>
          <a:p>
            <a:r>
              <a:rPr lang="ru-RU" dirty="0" smtClean="0"/>
              <a:t>     3. Предложение по введению поправки в Административный кодекс РФ по поводу штрафов за кормление бездомных животных и размещение его на сайте «Общественная инициатива» для набора голосов в поддержку предложения и привлечения внимания к проблеме.</a:t>
            </a:r>
          </a:p>
          <a:p>
            <a:r>
              <a:rPr lang="ru-RU" dirty="0" smtClean="0"/>
              <a:t>       Реализовать его не удалось, поскольку ни у одного из участников группы нет паспорта. Как я уже говорила, если ситуация со штрафами усугубиться, будем в следующем году продвигать третий продукт. Будем мониторить ситуацию и тогда примем окончательное решение.</a:t>
            </a:r>
            <a:endParaRPr lang="ru-RU" dirty="0"/>
          </a:p>
        </p:txBody>
      </p:sp>
      <p:sp>
        <p:nvSpPr>
          <p:cNvPr id="4" name="Номер слайда 3"/>
          <p:cNvSpPr>
            <a:spLocks noGrp="1"/>
          </p:cNvSpPr>
          <p:nvPr>
            <p:ph type="sldNum" sz="quarter" idx="10"/>
          </p:nvPr>
        </p:nvSpPr>
        <p:spPr/>
        <p:txBody>
          <a:bodyPr/>
          <a:lstStyle/>
          <a:p>
            <a:fld id="{ACFF5579-2FDD-4D60-887A-A2079E95BA4B}" type="slidenum">
              <a:rPr lang="ru-RU" smtClean="0"/>
              <a:pPr/>
              <a:t>5</a:t>
            </a:fld>
            <a:endParaRPr lang="ru-RU" dirty="0"/>
          </a:p>
        </p:txBody>
      </p:sp>
    </p:spTree>
    <p:extLst>
      <p:ext uri="{BB962C8B-B14F-4D97-AF65-F5344CB8AC3E}">
        <p14:creationId xmlns:p14="http://schemas.microsoft.com/office/powerpoint/2010/main" val="3195056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Блок 5</a:t>
            </a:r>
          </a:p>
          <a:p>
            <a:r>
              <a:rPr lang="ru-RU" dirty="0" smtClean="0"/>
              <a:t>       Первоначально в группе было 3 участника, обязанности распределялись следующим образом (смотри таблицу).</a:t>
            </a:r>
          </a:p>
          <a:p>
            <a:endParaRPr lang="ru-RU" dirty="0" smtClean="0"/>
          </a:p>
          <a:p>
            <a:r>
              <a:rPr lang="ru-RU" dirty="0" smtClean="0"/>
              <a:t>       Но одного из участников группы (Ефанова Владимира) мы не сумели заинтересовать нашей работой. Он не зарегистрировался вовремя, не приходил на наши конференции с научным руководителем, не отвечал на посланные сообщения и не выполнил ни одного нашего задания. Пришлось удалить его из группы, и всю работу, которая была поручена ему, я как руководитель группы, взяла на себя.</a:t>
            </a:r>
          </a:p>
          <a:p>
            <a:endParaRPr lang="ru-RU" dirty="0" smtClean="0"/>
          </a:p>
          <a:p>
            <a:r>
              <a:rPr lang="ru-RU" dirty="0" smtClean="0"/>
              <a:t>       Нам очень помог наш научный руководитель - Пузанкова Нина Владимировна. Она проводила вместе с нами конференции, подсказывала нам, что еще можно добавить в проект, как правильно строить фразы, что лишнее и лучше убрать из проекта, всегда подгоняла нас по срокам и часто хвалила, благодаря чему мы старались еще больше. Немного нам помогли родители: оформить презентацию и напечатать длинные тексты. </a:t>
            </a:r>
          </a:p>
          <a:p>
            <a:endParaRPr lang="ru-RU" dirty="0" smtClean="0"/>
          </a:p>
          <a:p>
            <a:r>
              <a:rPr lang="ru-RU" dirty="0" smtClean="0"/>
              <a:t>       Практически все, что мы планировали и было в пределах наших возможностей, было выполнено в установленные сроки.</a:t>
            </a:r>
            <a:endParaRPr lang="ru-RU" dirty="0"/>
          </a:p>
        </p:txBody>
      </p:sp>
      <p:sp>
        <p:nvSpPr>
          <p:cNvPr id="4" name="Номер слайда 3"/>
          <p:cNvSpPr>
            <a:spLocks noGrp="1"/>
          </p:cNvSpPr>
          <p:nvPr>
            <p:ph type="sldNum" sz="quarter" idx="10"/>
          </p:nvPr>
        </p:nvSpPr>
        <p:spPr/>
        <p:txBody>
          <a:bodyPr/>
          <a:lstStyle/>
          <a:p>
            <a:fld id="{ACFF5579-2FDD-4D60-887A-A2079E95BA4B}" type="slidenum">
              <a:rPr lang="ru-RU" smtClean="0"/>
              <a:pPr/>
              <a:t>6</a:t>
            </a:fld>
            <a:endParaRPr lang="ru-RU" dirty="0"/>
          </a:p>
        </p:txBody>
      </p:sp>
    </p:spTree>
    <p:extLst>
      <p:ext uri="{BB962C8B-B14F-4D97-AF65-F5344CB8AC3E}">
        <p14:creationId xmlns:p14="http://schemas.microsoft.com/office/powerpoint/2010/main" val="106046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5D78061-3EB3-4E5F-8233-B4D9454E43A3}" type="datetimeFigureOut">
              <a:rPr lang="ru-RU" smtClean="0"/>
              <a:pPr/>
              <a:t>03.02.2021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F072E7F2-1E0F-45FC-81EE-A774F3F6F3CD}" type="slidenum">
              <a:rPr lang="ru-RU" smtClean="0"/>
              <a:pPr/>
              <a:t>‹#›</a:t>
            </a:fld>
            <a:endParaRPr lang="ru-RU" dirty="0"/>
          </a:p>
        </p:txBody>
      </p:sp>
    </p:spTree>
    <p:extLst>
      <p:ext uri="{BB962C8B-B14F-4D97-AF65-F5344CB8AC3E}">
        <p14:creationId xmlns:p14="http://schemas.microsoft.com/office/powerpoint/2010/main" val="4280240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5D78061-3EB3-4E5F-8233-B4D9454E43A3}" type="datetimeFigureOut">
              <a:rPr lang="ru-RU" smtClean="0"/>
              <a:pPr/>
              <a:t>03.02.2021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072E7F2-1E0F-45FC-81EE-A774F3F6F3CD}" type="slidenum">
              <a:rPr lang="ru-RU" smtClean="0"/>
              <a:pPr/>
              <a:t>‹#›</a:t>
            </a:fld>
            <a:endParaRPr lang="ru-RU" dirty="0"/>
          </a:p>
        </p:txBody>
      </p:sp>
    </p:spTree>
    <p:extLst>
      <p:ext uri="{BB962C8B-B14F-4D97-AF65-F5344CB8AC3E}">
        <p14:creationId xmlns:p14="http://schemas.microsoft.com/office/powerpoint/2010/main" val="581513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5D78061-3EB3-4E5F-8233-B4D9454E43A3}" type="datetimeFigureOut">
              <a:rPr lang="ru-RU" smtClean="0"/>
              <a:pPr/>
              <a:t>03.02.2021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072E7F2-1E0F-45FC-81EE-A774F3F6F3CD}" type="slidenum">
              <a:rPr lang="ru-RU" smtClean="0"/>
              <a:pPr/>
              <a:t>‹#›</a:t>
            </a:fld>
            <a:endParaRPr lang="ru-RU"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39422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85D78061-3EB3-4E5F-8233-B4D9454E43A3}" type="datetimeFigureOut">
              <a:rPr lang="ru-RU" smtClean="0"/>
              <a:pPr/>
              <a:t>03.02.2021</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072E7F2-1E0F-45FC-81EE-A774F3F6F3CD}" type="slidenum">
              <a:rPr lang="ru-RU" smtClean="0"/>
              <a:pPr/>
              <a:t>‹#›</a:t>
            </a:fld>
            <a:endParaRPr lang="ru-RU" dirty="0"/>
          </a:p>
        </p:txBody>
      </p:sp>
    </p:spTree>
    <p:extLst>
      <p:ext uri="{BB962C8B-B14F-4D97-AF65-F5344CB8AC3E}">
        <p14:creationId xmlns:p14="http://schemas.microsoft.com/office/powerpoint/2010/main" val="444810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85D78061-3EB3-4E5F-8233-B4D9454E43A3}" type="datetimeFigureOut">
              <a:rPr lang="ru-RU" smtClean="0"/>
              <a:pPr/>
              <a:t>03.02.2021</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072E7F2-1E0F-45FC-81EE-A774F3F6F3CD}" type="slidenum">
              <a:rPr lang="ru-RU" smtClean="0"/>
              <a:pPr/>
              <a:t>‹#›</a:t>
            </a:fld>
            <a:endParaRPr lang="ru-RU"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42478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85D78061-3EB3-4E5F-8233-B4D9454E43A3}" type="datetimeFigureOut">
              <a:rPr lang="ru-RU" smtClean="0"/>
              <a:pPr/>
              <a:t>03.02.2021</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072E7F2-1E0F-45FC-81EE-A774F3F6F3CD}" type="slidenum">
              <a:rPr lang="ru-RU" smtClean="0"/>
              <a:pPr/>
              <a:t>‹#›</a:t>
            </a:fld>
            <a:endParaRPr lang="ru-RU" dirty="0"/>
          </a:p>
        </p:txBody>
      </p:sp>
    </p:spTree>
    <p:extLst>
      <p:ext uri="{BB962C8B-B14F-4D97-AF65-F5344CB8AC3E}">
        <p14:creationId xmlns:p14="http://schemas.microsoft.com/office/powerpoint/2010/main" val="1271344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5D78061-3EB3-4E5F-8233-B4D9454E43A3}" type="datetimeFigureOut">
              <a:rPr lang="ru-RU" smtClean="0"/>
              <a:pPr/>
              <a:t>03.02.2021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072E7F2-1E0F-45FC-81EE-A774F3F6F3CD}" type="slidenum">
              <a:rPr lang="ru-RU" smtClean="0"/>
              <a:pPr/>
              <a:t>‹#›</a:t>
            </a:fld>
            <a:endParaRPr lang="ru-RU" dirty="0"/>
          </a:p>
        </p:txBody>
      </p:sp>
    </p:spTree>
    <p:extLst>
      <p:ext uri="{BB962C8B-B14F-4D97-AF65-F5344CB8AC3E}">
        <p14:creationId xmlns:p14="http://schemas.microsoft.com/office/powerpoint/2010/main" val="4158336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5D78061-3EB3-4E5F-8233-B4D9454E43A3}" type="datetimeFigureOut">
              <a:rPr lang="ru-RU" smtClean="0"/>
              <a:pPr/>
              <a:t>03.02.2021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072E7F2-1E0F-45FC-81EE-A774F3F6F3CD}" type="slidenum">
              <a:rPr lang="ru-RU" smtClean="0"/>
              <a:pPr/>
              <a:t>‹#›</a:t>
            </a:fld>
            <a:endParaRPr lang="ru-RU" dirty="0"/>
          </a:p>
        </p:txBody>
      </p:sp>
    </p:spTree>
    <p:extLst>
      <p:ext uri="{BB962C8B-B14F-4D97-AF65-F5344CB8AC3E}">
        <p14:creationId xmlns:p14="http://schemas.microsoft.com/office/powerpoint/2010/main" val="1933091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5D78061-3EB3-4E5F-8233-B4D9454E43A3}" type="datetimeFigureOut">
              <a:rPr lang="ru-RU" smtClean="0"/>
              <a:pPr/>
              <a:t>03.02.2021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072E7F2-1E0F-45FC-81EE-A774F3F6F3CD}" type="slidenum">
              <a:rPr lang="ru-RU" smtClean="0"/>
              <a:pPr/>
              <a:t>‹#›</a:t>
            </a:fld>
            <a:endParaRPr lang="ru-RU" dirty="0"/>
          </a:p>
        </p:txBody>
      </p:sp>
    </p:spTree>
    <p:extLst>
      <p:ext uri="{BB962C8B-B14F-4D97-AF65-F5344CB8AC3E}">
        <p14:creationId xmlns:p14="http://schemas.microsoft.com/office/powerpoint/2010/main" val="1965246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5D78061-3EB3-4E5F-8233-B4D9454E43A3}" type="datetimeFigureOut">
              <a:rPr lang="ru-RU" smtClean="0"/>
              <a:pPr/>
              <a:t>03.02.2021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072E7F2-1E0F-45FC-81EE-A774F3F6F3CD}" type="slidenum">
              <a:rPr lang="ru-RU" smtClean="0"/>
              <a:pPr/>
              <a:t>‹#›</a:t>
            </a:fld>
            <a:endParaRPr lang="ru-RU" dirty="0"/>
          </a:p>
        </p:txBody>
      </p:sp>
    </p:spTree>
    <p:extLst>
      <p:ext uri="{BB962C8B-B14F-4D97-AF65-F5344CB8AC3E}">
        <p14:creationId xmlns:p14="http://schemas.microsoft.com/office/powerpoint/2010/main" val="1713020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5D78061-3EB3-4E5F-8233-B4D9454E43A3}" type="datetimeFigureOut">
              <a:rPr lang="ru-RU" smtClean="0"/>
              <a:pPr/>
              <a:t>03.02.2021</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F072E7F2-1E0F-45FC-81EE-A774F3F6F3CD}" type="slidenum">
              <a:rPr lang="ru-RU" smtClean="0"/>
              <a:pPr/>
              <a:t>‹#›</a:t>
            </a:fld>
            <a:endParaRPr lang="ru-RU" dirty="0"/>
          </a:p>
        </p:txBody>
      </p:sp>
    </p:spTree>
    <p:extLst>
      <p:ext uri="{BB962C8B-B14F-4D97-AF65-F5344CB8AC3E}">
        <p14:creationId xmlns:p14="http://schemas.microsoft.com/office/powerpoint/2010/main" val="1189019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5D78061-3EB3-4E5F-8233-B4D9454E43A3}" type="datetimeFigureOut">
              <a:rPr lang="ru-RU" smtClean="0"/>
              <a:pPr/>
              <a:t>03.02.2021</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F072E7F2-1E0F-45FC-81EE-A774F3F6F3CD}" type="slidenum">
              <a:rPr lang="ru-RU" smtClean="0"/>
              <a:pPr/>
              <a:t>‹#›</a:t>
            </a:fld>
            <a:endParaRPr lang="ru-RU" dirty="0"/>
          </a:p>
        </p:txBody>
      </p:sp>
    </p:spTree>
    <p:extLst>
      <p:ext uri="{BB962C8B-B14F-4D97-AF65-F5344CB8AC3E}">
        <p14:creationId xmlns:p14="http://schemas.microsoft.com/office/powerpoint/2010/main" val="4169650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5D78061-3EB3-4E5F-8233-B4D9454E43A3}" type="datetimeFigureOut">
              <a:rPr lang="ru-RU" smtClean="0"/>
              <a:pPr/>
              <a:t>03.02.2021</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072E7F2-1E0F-45FC-81EE-A774F3F6F3CD}" type="slidenum">
              <a:rPr lang="ru-RU" smtClean="0"/>
              <a:pPr/>
              <a:t>‹#›</a:t>
            </a:fld>
            <a:endParaRPr lang="ru-RU" dirty="0"/>
          </a:p>
        </p:txBody>
      </p:sp>
    </p:spTree>
    <p:extLst>
      <p:ext uri="{BB962C8B-B14F-4D97-AF65-F5344CB8AC3E}">
        <p14:creationId xmlns:p14="http://schemas.microsoft.com/office/powerpoint/2010/main" val="2086279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D78061-3EB3-4E5F-8233-B4D9454E43A3}" type="datetimeFigureOut">
              <a:rPr lang="ru-RU" smtClean="0"/>
              <a:pPr/>
              <a:t>03.02.2021</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072E7F2-1E0F-45FC-81EE-A774F3F6F3CD}" type="slidenum">
              <a:rPr lang="ru-RU" smtClean="0"/>
              <a:pPr/>
              <a:t>‹#›</a:t>
            </a:fld>
            <a:endParaRPr lang="ru-RU" dirty="0"/>
          </a:p>
        </p:txBody>
      </p:sp>
    </p:spTree>
    <p:extLst>
      <p:ext uri="{BB962C8B-B14F-4D97-AF65-F5344CB8AC3E}">
        <p14:creationId xmlns:p14="http://schemas.microsoft.com/office/powerpoint/2010/main" val="131076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5D78061-3EB3-4E5F-8233-B4D9454E43A3}" type="datetimeFigureOut">
              <a:rPr lang="ru-RU" smtClean="0"/>
              <a:pPr/>
              <a:t>03.02.2021</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072E7F2-1E0F-45FC-81EE-A774F3F6F3CD}" type="slidenum">
              <a:rPr lang="ru-RU" smtClean="0"/>
              <a:pPr/>
              <a:t>‹#›</a:t>
            </a:fld>
            <a:endParaRPr lang="ru-RU" dirty="0"/>
          </a:p>
        </p:txBody>
      </p:sp>
    </p:spTree>
    <p:extLst>
      <p:ext uri="{BB962C8B-B14F-4D97-AF65-F5344CB8AC3E}">
        <p14:creationId xmlns:p14="http://schemas.microsoft.com/office/powerpoint/2010/main" val="54999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5D78061-3EB3-4E5F-8233-B4D9454E43A3}" type="datetimeFigureOut">
              <a:rPr lang="ru-RU" smtClean="0"/>
              <a:pPr/>
              <a:t>03.02.2021</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072E7F2-1E0F-45FC-81EE-A774F3F6F3CD}" type="slidenum">
              <a:rPr lang="ru-RU" smtClean="0"/>
              <a:pPr/>
              <a:t>‹#›</a:t>
            </a:fld>
            <a:endParaRPr lang="ru-RU" dirty="0"/>
          </a:p>
        </p:txBody>
      </p:sp>
    </p:spTree>
    <p:extLst>
      <p:ext uri="{BB962C8B-B14F-4D97-AF65-F5344CB8AC3E}">
        <p14:creationId xmlns:p14="http://schemas.microsoft.com/office/powerpoint/2010/main" val="1606239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100000">
              <a:schemeClr val="accent5">
                <a:lumMod val="45000"/>
                <a:lumOff val="55000"/>
              </a:schemeClr>
            </a:gs>
            <a:gs pos="50000">
              <a:srgbClr val="E3E1D7"/>
            </a:gs>
            <a:gs pos="100000">
              <a:schemeClr val="tx2">
                <a:lumMod val="40000"/>
                <a:lumOff val="60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85D78061-3EB3-4E5F-8233-B4D9454E43A3}" type="datetimeFigureOut">
              <a:rPr lang="ru-RU" smtClean="0"/>
              <a:pPr/>
              <a:t>03.02.2021</a:t>
            </a:fld>
            <a:endParaRPr lang="ru-RU"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F072E7F2-1E0F-45FC-81EE-A774F3F6F3CD}" type="slidenum">
              <a:rPr lang="ru-RU" smtClean="0"/>
              <a:pPr/>
              <a:t>‹#›</a:t>
            </a:fld>
            <a:endParaRPr lang="ru-RU" dirty="0"/>
          </a:p>
        </p:txBody>
      </p:sp>
    </p:spTree>
    <p:extLst>
      <p:ext uri="{BB962C8B-B14F-4D97-AF65-F5344CB8AC3E}">
        <p14:creationId xmlns:p14="http://schemas.microsoft.com/office/powerpoint/2010/main" val="517210295"/>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gif"/><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gif"/><Relationship Id="rId9" Type="http://schemas.openxmlformats.org/officeDocument/2006/relationships/comments" Target="../comments/comment2.xml"/></Relationships>
</file>

<file path=ppt/slides/_rels/slide4.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4.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gif"/><Relationship Id="rId9" Type="http://schemas.openxmlformats.org/officeDocument/2006/relationships/comments" Target="../comments/comment3.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gif"/><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comments" Target="../comments/comment4.xml"/></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1.png"/><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7.png"/><Relationship Id="rId4" Type="http://schemas.openxmlformats.org/officeDocument/2006/relationships/image" Target="../media/image1.gif"/><Relationship Id="rId9" Type="http://schemas.openxmlformats.org/officeDocument/2006/relationships/comments" Target="../comments/comment5.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3768" y="624110"/>
            <a:ext cx="6050632" cy="764934"/>
          </a:xfrm>
        </p:spPr>
        <p:txBody>
          <a:bodyPr>
            <a:noAutofit/>
          </a:bodyPr>
          <a:lstStyle/>
          <a:p>
            <a:pPr algn="ctr"/>
            <a:r>
              <a:rPr lang="ru-RU" sz="2400" dirty="0" smtClean="0">
                <a:latin typeface="Times New Roman" panose="02020603050405020304" pitchFamily="18" charset="0"/>
                <a:cs typeface="Times New Roman" panose="02020603050405020304" pitchFamily="18" charset="0"/>
              </a:rPr>
              <a:t>   Защита проекта</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Штрафы за милосердие»</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
        <p:nvSpPr>
          <p:cNvPr id="2054" name="AutoShape 6" descr="C:\Documents and Settings\admin\%D0%9C%D0%BE%D0%B8 %D0%B4%D0%BE%D0%BA%D1%83%D0%BC%D0%B5%D0%BD%D1%82%D1%8B\%D0%9C%D0%BE%D0%B8 %D1%80%D0%B8%D1%81%D1%83%D0%BD%D0%BA%D0%B8\9861179_4fd62545.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056" name="AutoShape 8" descr="C:\Documents and Settings\admin\%D0%9C%D0%BE%D0%B8 %D0%B4%D0%BE%D0%BA%D1%83%D0%BC%D0%B5%D0%BD%D1%82%D1%8B\%D0%9C%D0%BE%D0%B8 %D1%80%D0%B8%D1%81%D1%83%D0%BD%D0%BA%D0%B8\9861179_4fd62545.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058" name="AutoShape 10" descr="C:\Documents and Settings\admin\%D0%9C%D0%BE%D0%B8 %D0%B4%D0%BE%D0%BA%D1%83%D0%BC%D0%B5%D0%BD%D1%82%D1%8B\%D0%9C%D0%BE%D0%B8 %D1%80%D0%B8%D1%81%D1%83%D0%BD%D0%BA%D0%B8\9861179_4fd62545.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2" name="TextBox 21"/>
          <p:cNvSpPr txBox="1"/>
          <p:nvPr/>
        </p:nvSpPr>
        <p:spPr>
          <a:xfrm>
            <a:off x="1259631" y="5149541"/>
            <a:ext cx="3588657" cy="523220"/>
          </a:xfrm>
          <a:prstGeom prst="rect">
            <a:avLst/>
          </a:prstGeom>
          <a:noFill/>
        </p:spPr>
        <p:txBody>
          <a:bodyPr wrap="square" rtlCol="0">
            <a:spAutoFit/>
          </a:bodyPr>
          <a:lstStyle/>
          <a:p>
            <a:r>
              <a:rPr lang="ru-RU" sz="1400" dirty="0" smtClean="0">
                <a:latin typeface="Times New Roman" panose="02020603050405020304" pitchFamily="18" charset="0"/>
                <a:cs typeface="Times New Roman" panose="02020603050405020304" pitchFamily="18" charset="0"/>
              </a:rPr>
              <a:t>Консультант по проекту:</a:t>
            </a:r>
          </a:p>
          <a:p>
            <a:r>
              <a:rPr lang="ru-RU" sz="1400" dirty="0" smtClean="0">
                <a:latin typeface="Times New Roman" panose="02020603050405020304" pitchFamily="18" charset="0"/>
                <a:cs typeface="Times New Roman" panose="02020603050405020304" pitchFamily="18" charset="0"/>
              </a:rPr>
              <a:t>Пузанкова Нина Владимировна</a:t>
            </a:r>
            <a:endParaRPr lang="ru-RU" sz="14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4716016" y="1571612"/>
            <a:ext cx="3856512" cy="1292662"/>
          </a:xfrm>
          <a:prstGeom prst="rect">
            <a:avLst/>
          </a:prstGeom>
          <a:noFill/>
        </p:spPr>
        <p:txBody>
          <a:bodyPr wrap="square" rtlCol="0">
            <a:spAutoFit/>
          </a:bodyPr>
          <a:lstStyle/>
          <a:p>
            <a:r>
              <a:rPr lang="ru-RU" sz="1400" dirty="0" smtClean="0">
                <a:latin typeface="Times New Roman" panose="02020603050405020304" pitchFamily="18" charset="0"/>
                <a:cs typeface="Times New Roman" panose="02020603050405020304" pitchFamily="18" charset="0"/>
              </a:rPr>
              <a:t>Выполнили: ученики 6 «К» класса гимназии</a:t>
            </a:r>
          </a:p>
          <a:p>
            <a:r>
              <a:rPr lang="ru-RU" sz="1400" dirty="0" smtClean="0">
                <a:latin typeface="Times New Roman" panose="02020603050405020304" pitchFamily="18" charset="0"/>
                <a:cs typeface="Times New Roman" panose="02020603050405020304" pitchFamily="18" charset="0"/>
              </a:rPr>
              <a:t> № 1505 г. Москвы</a:t>
            </a:r>
          </a:p>
          <a:p>
            <a:r>
              <a:rPr lang="ru-RU" sz="1400" dirty="0" smtClean="0">
                <a:latin typeface="Times New Roman" panose="02020603050405020304" pitchFamily="18" charset="0"/>
                <a:cs typeface="Times New Roman" panose="02020603050405020304" pitchFamily="18" charset="0"/>
              </a:rPr>
              <a:t>       Хрипунова Карина, Пасхина Виктория</a:t>
            </a:r>
            <a:r>
              <a:rPr lang="ru-RU" sz="1400" dirty="0">
                <a:latin typeface="Times New Roman" panose="02020603050405020304" pitchFamily="18" charset="0"/>
                <a:cs typeface="Times New Roman" panose="02020603050405020304" pitchFamily="18" charset="0"/>
              </a:rPr>
              <a:t>.</a:t>
            </a:r>
            <a:endParaRPr lang="ru-RU" sz="1400" dirty="0" smtClean="0">
              <a:latin typeface="Times New Roman" panose="02020603050405020304" pitchFamily="18" charset="0"/>
              <a:cs typeface="Times New Roman" panose="02020603050405020304" pitchFamily="18" charset="0"/>
            </a:endParaRPr>
          </a:p>
          <a:p>
            <a:endParaRPr lang="ru-RU" dirty="0" smtClean="0"/>
          </a:p>
          <a:p>
            <a:r>
              <a:rPr lang="ru-RU" dirty="0" smtClean="0"/>
              <a:t>                        </a:t>
            </a:r>
            <a:endParaRPr lang="ru-RU" dirty="0"/>
          </a:p>
        </p:txBody>
      </p:sp>
      <p:sp>
        <p:nvSpPr>
          <p:cNvPr id="12" name="TextBox 11"/>
          <p:cNvSpPr txBox="1"/>
          <p:nvPr/>
        </p:nvSpPr>
        <p:spPr>
          <a:xfrm>
            <a:off x="1403648" y="3752077"/>
            <a:ext cx="5220727" cy="707886"/>
          </a:xfrm>
          <a:prstGeom prst="rect">
            <a:avLst/>
          </a:prstGeom>
          <a:solidFill>
            <a:schemeClr val="accent6"/>
          </a:solidFill>
        </p:spPr>
        <p:txBody>
          <a:bodyPr wrap="square" rtlCol="0">
            <a:spAutoFit/>
          </a:bodyPr>
          <a:lstStyle/>
          <a:p>
            <a:pPr algn="ctr"/>
            <a:r>
              <a:rPr lang="ru-RU" sz="2000" dirty="0" smtClean="0">
                <a:latin typeface="Times New Roman" panose="02020603050405020304" pitchFamily="18" charset="0"/>
                <a:cs typeface="Times New Roman" panose="02020603050405020304" pitchFamily="18" charset="0"/>
              </a:rPr>
              <a:t>   Бездомные кошки – КОРМИТЬ или НЕ КОРМИТЬ</a:t>
            </a:r>
            <a:r>
              <a:rPr lang="en-US" sz="2000" dirty="0" smtClean="0">
                <a:latin typeface="Times New Roman" panose="02020603050405020304" pitchFamily="18" charset="0"/>
                <a:cs typeface="Times New Roman" panose="02020603050405020304" pitchFamily="18" charset="0"/>
              </a:rPr>
              <a:t>???</a:t>
            </a:r>
            <a:r>
              <a:rPr lang="ru-RU" sz="20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pic>
        <p:nvPicPr>
          <p:cNvPr id="11" name="Рисунок 10" descr="0_a1f83_a1a2d8bd_orig.jpg"/>
          <p:cNvPicPr>
            <a:picLocks noChangeAspect="1"/>
          </p:cNvPicPr>
          <p:nvPr/>
        </p:nvPicPr>
        <p:blipFill>
          <a:blip r:embed="rId3"/>
          <a:stretch>
            <a:fillRect/>
          </a:stretch>
        </p:blipFill>
        <p:spPr>
          <a:xfrm>
            <a:off x="479057" y="-22330"/>
            <a:ext cx="1849181" cy="1292879"/>
          </a:xfrm>
          <a:prstGeom prst="rect">
            <a:avLst/>
          </a:prstGeom>
        </p:spPr>
      </p:pic>
      <p:sp>
        <p:nvSpPr>
          <p:cNvPr id="3" name="TextBox 2"/>
          <p:cNvSpPr txBox="1"/>
          <p:nvPr/>
        </p:nvSpPr>
        <p:spPr>
          <a:xfrm>
            <a:off x="3275856" y="6093456"/>
            <a:ext cx="2376264" cy="584775"/>
          </a:xfrm>
          <a:prstGeom prst="rect">
            <a:avLst/>
          </a:prstGeom>
          <a:noFill/>
        </p:spPr>
        <p:txBody>
          <a:bodyPr wrap="square" rtlCol="0">
            <a:spAutoFit/>
          </a:bodyPr>
          <a:lstStyle/>
          <a:p>
            <a:pPr algn="just"/>
            <a:r>
              <a:rPr lang="ru-RU"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Москва</a:t>
            </a:r>
          </a:p>
          <a:p>
            <a:pPr algn="just"/>
            <a:r>
              <a:rPr lang="ru-RU" sz="1400" dirty="0" smtClean="0">
                <a:latin typeface="Times New Roman" panose="02020603050405020304" pitchFamily="18" charset="0"/>
                <a:cs typeface="Times New Roman" panose="02020603050405020304" pitchFamily="18" charset="0"/>
              </a:rPr>
              <a:t>                2020</a:t>
            </a:r>
            <a:endParaRPr lang="ru-RU" sz="1400"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541" y="1637756"/>
            <a:ext cx="3516454" cy="1907294"/>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096" y="4790101"/>
            <a:ext cx="3239380" cy="1910299"/>
          </a:xfrm>
          <a:prstGeom prst="rect">
            <a:avLst/>
          </a:prstGeom>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90537">
            <a:off x="6668770" y="2774110"/>
            <a:ext cx="1512168" cy="1512168"/>
          </a:xfrm>
          <a:prstGeom prst="rect">
            <a:avLst/>
          </a:prstGeom>
        </p:spPr>
      </p:pic>
    </p:spTree>
  </p:cSld>
  <p:clrMapOvr>
    <a:masterClrMapping/>
  </p:clrMapOvr>
  <p:transition advTm="9866">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72709" y="620688"/>
            <a:ext cx="1114631" cy="428626"/>
          </a:xfrm>
        </p:spPr>
        <p:txBody>
          <a:bodyPr>
            <a:normAutofit/>
          </a:bodyPr>
          <a:lstStyle/>
          <a:p>
            <a:r>
              <a:rPr lang="ru-RU" sz="1800" dirty="0" smtClean="0">
                <a:latin typeface="Times New Roman" panose="02020603050405020304" pitchFamily="18" charset="0"/>
                <a:cs typeface="Times New Roman" panose="02020603050405020304" pitchFamily="18" charset="0"/>
              </a:rPr>
              <a:t>Блок 1</a:t>
            </a:r>
            <a:endParaRPr lang="ru-RU" sz="1800" dirty="0">
              <a:latin typeface="Times New Roman" panose="02020603050405020304" pitchFamily="18" charset="0"/>
              <a:cs typeface="Times New Roman" panose="02020603050405020304" pitchFamily="18" charset="0"/>
            </a:endParaRPr>
          </a:p>
        </p:txBody>
      </p:sp>
      <p:pic>
        <p:nvPicPr>
          <p:cNvPr id="4" name="Рисунок 3" descr="0_a1f83_a1a2d8bd_orig.jpg"/>
          <p:cNvPicPr>
            <a:picLocks noChangeAspect="1"/>
          </p:cNvPicPr>
          <p:nvPr/>
        </p:nvPicPr>
        <p:blipFill>
          <a:blip r:embed="rId3"/>
          <a:stretch>
            <a:fillRect/>
          </a:stretch>
        </p:blipFill>
        <p:spPr>
          <a:xfrm>
            <a:off x="323528" y="77431"/>
            <a:ext cx="1849181" cy="1292879"/>
          </a:xfrm>
          <a:prstGeom prst="rect">
            <a:avLst/>
          </a:prstGeom>
        </p:spPr>
      </p:pic>
      <p:pic>
        <p:nvPicPr>
          <p:cNvPr id="6" name="Рисунок 5"/>
          <p:cNvPicPr>
            <a:picLocks noChangeAspect="1"/>
          </p:cNvPicPr>
          <p:nvPr/>
        </p:nvPicPr>
        <p:blipFill>
          <a:blip r:embed="rId4"/>
          <a:stretch>
            <a:fillRect/>
          </a:stretch>
        </p:blipFill>
        <p:spPr>
          <a:xfrm>
            <a:off x="1384815" y="1354965"/>
            <a:ext cx="3564526" cy="2518451"/>
          </a:xfrm>
          <a:prstGeom prst="rect">
            <a:avLst/>
          </a:prstGeom>
        </p:spPr>
      </p:pic>
      <p:pic>
        <p:nvPicPr>
          <p:cNvPr id="7" name="Рисунок 6"/>
          <p:cNvPicPr>
            <a:picLocks noChangeAspect="1"/>
          </p:cNvPicPr>
          <p:nvPr/>
        </p:nvPicPr>
        <p:blipFill>
          <a:blip r:embed="rId5"/>
          <a:stretch>
            <a:fillRect/>
          </a:stretch>
        </p:blipFill>
        <p:spPr>
          <a:xfrm>
            <a:off x="6458421" y="4790567"/>
            <a:ext cx="1704038" cy="1704038"/>
          </a:xfrm>
          <a:prstGeom prst="rect">
            <a:avLst/>
          </a:prstGeom>
        </p:spPr>
      </p:pic>
      <p:pic>
        <p:nvPicPr>
          <p:cNvPr id="8" name="Рисунок 7"/>
          <p:cNvPicPr>
            <a:picLocks noChangeAspect="1"/>
          </p:cNvPicPr>
          <p:nvPr/>
        </p:nvPicPr>
        <p:blipFill>
          <a:blip r:embed="rId6"/>
          <a:stretch>
            <a:fillRect/>
          </a:stretch>
        </p:blipFill>
        <p:spPr>
          <a:xfrm>
            <a:off x="7440441" y="0"/>
            <a:ext cx="1444035" cy="1444035"/>
          </a:xfrm>
          <a:prstGeom prst="rect">
            <a:avLst/>
          </a:prstGeom>
        </p:spPr>
      </p:pic>
      <p:pic>
        <p:nvPicPr>
          <p:cNvPr id="10" name="Объект 9"/>
          <p:cNvPicPr>
            <a:picLocks noGrp="1" noChangeAspect="1"/>
          </p:cNvPicPr>
          <p:nvPr>
            <p:ph idx="1"/>
          </p:nvPr>
        </p:nvPicPr>
        <p:blipFill>
          <a:blip r:embed="rId7"/>
          <a:stretch>
            <a:fillRect/>
          </a:stretch>
        </p:blipFill>
        <p:spPr>
          <a:xfrm>
            <a:off x="5220072" y="1370310"/>
            <a:ext cx="3529890" cy="2503106"/>
          </a:xfrm>
          <a:prstGeom prst="rect">
            <a:avLst/>
          </a:prstGeom>
        </p:spPr>
      </p:pic>
      <p:pic>
        <p:nvPicPr>
          <p:cNvPr id="3" name="Рисунок 2"/>
          <p:cNvPicPr>
            <a:picLocks noChangeAspect="1"/>
          </p:cNvPicPr>
          <p:nvPr/>
        </p:nvPicPr>
        <p:blipFill>
          <a:blip r:embed="rId8"/>
          <a:stretch>
            <a:fillRect/>
          </a:stretch>
        </p:blipFill>
        <p:spPr>
          <a:xfrm>
            <a:off x="1475656" y="4179068"/>
            <a:ext cx="3473686" cy="2490292"/>
          </a:xfrm>
          <a:prstGeom prst="rect">
            <a:avLst/>
          </a:prstGeom>
        </p:spPr>
      </p:pic>
    </p:spTree>
    <p:extLst>
      <p:ext uri="{BB962C8B-B14F-4D97-AF65-F5344CB8AC3E}">
        <p14:creationId xmlns:p14="http://schemas.microsoft.com/office/powerpoint/2010/main" val="3234549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692696"/>
            <a:ext cx="1258647" cy="356618"/>
          </a:xfrm>
        </p:spPr>
        <p:txBody>
          <a:bodyPr>
            <a:normAutofit fontScale="90000"/>
          </a:bodyPr>
          <a:lstStyle/>
          <a:p>
            <a:r>
              <a:rPr lang="ru-RU" sz="2000" dirty="0" smtClean="0">
                <a:latin typeface="Times New Roman" panose="02020603050405020304" pitchFamily="18" charset="0"/>
                <a:cs typeface="Times New Roman" panose="02020603050405020304" pitchFamily="18" charset="0"/>
              </a:rPr>
              <a:t>Блок 2</a:t>
            </a:r>
            <a:endParaRPr lang="ru-RU" sz="2000" dirty="0">
              <a:latin typeface="Times New Roman" panose="02020603050405020304" pitchFamily="18" charset="0"/>
              <a:cs typeface="Times New Roman" panose="02020603050405020304" pitchFamily="18" charset="0"/>
            </a:endParaRPr>
          </a:p>
        </p:txBody>
      </p:sp>
      <p:pic>
        <p:nvPicPr>
          <p:cNvPr id="8" name="Объект 7"/>
          <p:cNvPicPr>
            <a:picLocks noGrp="1" noChangeAspect="1"/>
          </p:cNvPicPr>
          <p:nvPr>
            <p:ph idx="1"/>
          </p:nvPr>
        </p:nvPicPr>
        <p:blipFill>
          <a:blip r:embed="rId3"/>
          <a:stretch>
            <a:fillRect/>
          </a:stretch>
        </p:blipFill>
        <p:spPr>
          <a:xfrm>
            <a:off x="1547224" y="1427197"/>
            <a:ext cx="3312368" cy="2448272"/>
          </a:xfrm>
          <a:prstGeom prst="rect">
            <a:avLst/>
          </a:prstGeom>
        </p:spPr>
      </p:pic>
      <p:pic>
        <p:nvPicPr>
          <p:cNvPr id="7" name="Рисунок 6" descr="0_a1f83_a1a2d8bd_orig.jpg"/>
          <p:cNvPicPr>
            <a:picLocks noChangeAspect="1"/>
          </p:cNvPicPr>
          <p:nvPr/>
        </p:nvPicPr>
        <p:blipFill>
          <a:blip r:embed="rId4"/>
          <a:stretch>
            <a:fillRect/>
          </a:stretch>
        </p:blipFill>
        <p:spPr>
          <a:xfrm>
            <a:off x="490570" y="0"/>
            <a:ext cx="1849181" cy="1292879"/>
          </a:xfrm>
          <a:prstGeom prst="rect">
            <a:avLst/>
          </a:prstGeom>
        </p:spPr>
      </p:pic>
      <p:pic>
        <p:nvPicPr>
          <p:cNvPr id="9" name="Рисунок 8"/>
          <p:cNvPicPr>
            <a:picLocks noChangeAspect="1"/>
          </p:cNvPicPr>
          <p:nvPr/>
        </p:nvPicPr>
        <p:blipFill>
          <a:blip r:embed="rId5"/>
          <a:stretch>
            <a:fillRect/>
          </a:stretch>
        </p:blipFill>
        <p:spPr>
          <a:xfrm>
            <a:off x="5292080" y="1407510"/>
            <a:ext cx="3271385" cy="2453539"/>
          </a:xfrm>
          <a:prstGeom prst="rect">
            <a:avLst/>
          </a:prstGeom>
        </p:spPr>
      </p:pic>
      <p:pic>
        <p:nvPicPr>
          <p:cNvPr id="10" name="Рисунок 9"/>
          <p:cNvPicPr>
            <a:picLocks noChangeAspect="1"/>
          </p:cNvPicPr>
          <p:nvPr/>
        </p:nvPicPr>
        <p:blipFill>
          <a:blip r:embed="rId6"/>
          <a:stretch>
            <a:fillRect/>
          </a:stretch>
        </p:blipFill>
        <p:spPr>
          <a:xfrm>
            <a:off x="5291640" y="3991134"/>
            <a:ext cx="3271825" cy="2534210"/>
          </a:xfrm>
          <a:prstGeom prst="rect">
            <a:avLst/>
          </a:prstGeom>
        </p:spPr>
      </p:pic>
      <p:pic>
        <p:nvPicPr>
          <p:cNvPr id="11" name="Рисунок 10"/>
          <p:cNvPicPr>
            <a:picLocks noChangeAspect="1"/>
          </p:cNvPicPr>
          <p:nvPr/>
        </p:nvPicPr>
        <p:blipFill>
          <a:blip r:embed="rId7"/>
          <a:stretch>
            <a:fillRect/>
          </a:stretch>
        </p:blipFill>
        <p:spPr>
          <a:xfrm>
            <a:off x="1528649" y="4012854"/>
            <a:ext cx="3305943" cy="2534210"/>
          </a:xfrm>
          <a:prstGeom prst="rect">
            <a:avLst/>
          </a:prstGeom>
        </p:spPr>
      </p:pic>
      <p:pic>
        <p:nvPicPr>
          <p:cNvPr id="12" name="Рисунок 11"/>
          <p:cNvPicPr>
            <a:picLocks noChangeAspect="1"/>
          </p:cNvPicPr>
          <p:nvPr/>
        </p:nvPicPr>
        <p:blipFill>
          <a:blip r:embed="rId8"/>
          <a:stretch>
            <a:fillRect/>
          </a:stretch>
        </p:blipFill>
        <p:spPr>
          <a:xfrm>
            <a:off x="7740352" y="28910"/>
            <a:ext cx="1255601" cy="1255601"/>
          </a:xfrm>
          <a:prstGeom prst="rect">
            <a:avLst/>
          </a:prstGeom>
        </p:spPr>
      </p:pic>
    </p:spTree>
    <p:extLst>
      <p:ext uri="{BB962C8B-B14F-4D97-AF65-F5344CB8AC3E}">
        <p14:creationId xmlns:p14="http://schemas.microsoft.com/office/powerpoint/2010/main" val="3227351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548680"/>
            <a:ext cx="1368152" cy="576064"/>
          </a:xfrm>
        </p:spPr>
        <p:txBody>
          <a:bodyPr>
            <a:normAutofit fontScale="90000"/>
          </a:bodyPr>
          <a:lstStyle/>
          <a:p>
            <a:r>
              <a:rPr lang="ru-RU" dirty="0" smtClean="0"/>
              <a:t> </a:t>
            </a:r>
            <a:r>
              <a:rPr lang="ru-RU" sz="2000" dirty="0" smtClean="0">
                <a:latin typeface="Times New Roman" panose="02020603050405020304" pitchFamily="18" charset="0"/>
                <a:cs typeface="Times New Roman" panose="02020603050405020304" pitchFamily="18" charset="0"/>
              </a:rPr>
              <a:t>Блок 3</a:t>
            </a:r>
            <a:endParaRPr lang="ru-RU" sz="2000"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3"/>
          <a:stretch>
            <a:fillRect/>
          </a:stretch>
        </p:blipFill>
        <p:spPr>
          <a:xfrm>
            <a:off x="1619672" y="1314281"/>
            <a:ext cx="3456384" cy="2618775"/>
          </a:xfrm>
          <a:prstGeom prst="rect">
            <a:avLst/>
          </a:prstGeom>
        </p:spPr>
      </p:pic>
      <p:pic>
        <p:nvPicPr>
          <p:cNvPr id="4" name="Рисунок 3" descr="0_a1f83_a1a2d8bd_orig.jpg"/>
          <p:cNvPicPr>
            <a:picLocks noChangeAspect="1"/>
          </p:cNvPicPr>
          <p:nvPr/>
        </p:nvPicPr>
        <p:blipFill>
          <a:blip r:embed="rId4"/>
          <a:stretch>
            <a:fillRect/>
          </a:stretch>
        </p:blipFill>
        <p:spPr>
          <a:xfrm>
            <a:off x="467544" y="0"/>
            <a:ext cx="1849181" cy="1292879"/>
          </a:xfrm>
          <a:prstGeom prst="rect">
            <a:avLst/>
          </a:prstGeom>
        </p:spPr>
      </p:pic>
      <p:pic>
        <p:nvPicPr>
          <p:cNvPr id="6" name="Рисунок 5"/>
          <p:cNvPicPr>
            <a:picLocks noChangeAspect="1"/>
          </p:cNvPicPr>
          <p:nvPr/>
        </p:nvPicPr>
        <p:blipFill>
          <a:blip r:embed="rId5"/>
          <a:stretch>
            <a:fillRect/>
          </a:stretch>
        </p:blipFill>
        <p:spPr>
          <a:xfrm>
            <a:off x="1619672" y="4122593"/>
            <a:ext cx="3456384" cy="2606355"/>
          </a:xfrm>
          <a:prstGeom prst="rect">
            <a:avLst/>
          </a:prstGeom>
        </p:spPr>
      </p:pic>
      <p:pic>
        <p:nvPicPr>
          <p:cNvPr id="7" name="Рисунок 6"/>
          <p:cNvPicPr>
            <a:picLocks noChangeAspect="1"/>
          </p:cNvPicPr>
          <p:nvPr/>
        </p:nvPicPr>
        <p:blipFill>
          <a:blip r:embed="rId6"/>
          <a:stretch>
            <a:fillRect/>
          </a:stretch>
        </p:blipFill>
        <p:spPr>
          <a:xfrm>
            <a:off x="6444208" y="4746140"/>
            <a:ext cx="1800200" cy="1795294"/>
          </a:xfrm>
          <a:prstGeom prst="rect">
            <a:avLst/>
          </a:prstGeom>
        </p:spPr>
      </p:pic>
      <p:pic>
        <p:nvPicPr>
          <p:cNvPr id="8" name="Рисунок 7"/>
          <p:cNvPicPr>
            <a:picLocks noChangeAspect="1"/>
          </p:cNvPicPr>
          <p:nvPr/>
        </p:nvPicPr>
        <p:blipFill>
          <a:blip r:embed="rId7"/>
          <a:stretch>
            <a:fillRect/>
          </a:stretch>
        </p:blipFill>
        <p:spPr>
          <a:xfrm>
            <a:off x="7020272" y="-185075"/>
            <a:ext cx="1663028" cy="1663028"/>
          </a:xfrm>
          <a:prstGeom prst="rect">
            <a:avLst/>
          </a:prstGeom>
        </p:spPr>
      </p:pic>
      <p:pic>
        <p:nvPicPr>
          <p:cNvPr id="9" name="Рисунок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64088" y="1314281"/>
            <a:ext cx="3456384" cy="2618775"/>
          </a:xfrm>
          <a:prstGeom prst="rect">
            <a:avLst/>
          </a:prstGeom>
        </p:spPr>
      </p:pic>
    </p:spTree>
    <p:extLst>
      <p:ext uri="{BB962C8B-B14F-4D97-AF65-F5344CB8AC3E}">
        <p14:creationId xmlns:p14="http://schemas.microsoft.com/office/powerpoint/2010/main" val="1713659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latin typeface="Times New Roman" panose="02020603050405020304" pitchFamily="18" charset="0"/>
                <a:cs typeface="Times New Roman" panose="02020603050405020304" pitchFamily="18" charset="0"/>
              </a:rPr>
              <a:t>Блок 4</a:t>
            </a:r>
            <a:endParaRPr lang="ru-RU" sz="2000" dirty="0">
              <a:latin typeface="Times New Roman" panose="02020603050405020304" pitchFamily="18" charset="0"/>
              <a:cs typeface="Times New Roman" panose="02020603050405020304" pitchFamily="18" charset="0"/>
            </a:endParaRPr>
          </a:p>
        </p:txBody>
      </p:sp>
      <p:pic>
        <p:nvPicPr>
          <p:cNvPr id="4" name="Рисунок 3" descr="0_a1f83_a1a2d8bd_orig.jpg"/>
          <p:cNvPicPr>
            <a:picLocks noChangeAspect="1"/>
          </p:cNvPicPr>
          <p:nvPr/>
        </p:nvPicPr>
        <p:blipFill>
          <a:blip r:embed="rId3"/>
          <a:stretch>
            <a:fillRect/>
          </a:stretch>
        </p:blipFill>
        <p:spPr>
          <a:xfrm>
            <a:off x="467544" y="0"/>
            <a:ext cx="1849181" cy="1292879"/>
          </a:xfrm>
          <a:prstGeom prst="rect">
            <a:avLst/>
          </a:prstGeom>
        </p:spPr>
      </p:pic>
      <p:pic>
        <p:nvPicPr>
          <p:cNvPr id="5" name="Рисунок 4"/>
          <p:cNvPicPr>
            <a:picLocks noChangeAspect="1"/>
          </p:cNvPicPr>
          <p:nvPr/>
        </p:nvPicPr>
        <p:blipFill>
          <a:blip r:embed="rId4"/>
          <a:stretch>
            <a:fillRect/>
          </a:stretch>
        </p:blipFill>
        <p:spPr>
          <a:xfrm>
            <a:off x="7225731" y="-178543"/>
            <a:ext cx="1605306" cy="1605306"/>
          </a:xfrm>
          <a:prstGeom prst="rect">
            <a:avLst/>
          </a:prstGeom>
        </p:spPr>
      </p:pic>
      <p:pic>
        <p:nvPicPr>
          <p:cNvPr id="6" name="Рисунок 5"/>
          <p:cNvPicPr>
            <a:picLocks noChangeAspect="1"/>
          </p:cNvPicPr>
          <p:nvPr/>
        </p:nvPicPr>
        <p:blipFill>
          <a:blip r:embed="rId5"/>
          <a:stretch>
            <a:fillRect/>
          </a:stretch>
        </p:blipFill>
        <p:spPr>
          <a:xfrm>
            <a:off x="1380729" y="1292879"/>
            <a:ext cx="3395889" cy="2592288"/>
          </a:xfrm>
          <a:prstGeom prst="rect">
            <a:avLst/>
          </a:prstGeom>
        </p:spPr>
      </p:pic>
      <p:pic>
        <p:nvPicPr>
          <p:cNvPr id="7" name="Рисунок 6"/>
          <p:cNvPicPr>
            <a:picLocks noChangeAspect="1"/>
          </p:cNvPicPr>
          <p:nvPr/>
        </p:nvPicPr>
        <p:blipFill>
          <a:blip r:embed="rId6"/>
          <a:stretch>
            <a:fillRect/>
          </a:stretch>
        </p:blipFill>
        <p:spPr>
          <a:xfrm>
            <a:off x="5026530" y="1340768"/>
            <a:ext cx="3479270" cy="2592288"/>
          </a:xfrm>
          <a:prstGeom prst="rect">
            <a:avLst/>
          </a:prstGeom>
        </p:spPr>
      </p:pic>
      <p:pic>
        <p:nvPicPr>
          <p:cNvPr id="9" name="Рисунок 8"/>
          <p:cNvPicPr>
            <a:picLocks noChangeAspect="1"/>
          </p:cNvPicPr>
          <p:nvPr/>
        </p:nvPicPr>
        <p:blipFill>
          <a:blip r:embed="rId7"/>
          <a:stretch>
            <a:fillRect/>
          </a:stretch>
        </p:blipFill>
        <p:spPr>
          <a:xfrm>
            <a:off x="1392133" y="4077072"/>
            <a:ext cx="3395889" cy="2592288"/>
          </a:xfrm>
          <a:prstGeom prst="rect">
            <a:avLst/>
          </a:prstGeom>
        </p:spPr>
      </p:pic>
      <p:pic>
        <p:nvPicPr>
          <p:cNvPr id="11" name="Рисунок 10"/>
          <p:cNvPicPr>
            <a:picLocks noChangeAspect="1"/>
          </p:cNvPicPr>
          <p:nvPr/>
        </p:nvPicPr>
        <p:blipFill>
          <a:blip r:embed="rId8"/>
          <a:stretch>
            <a:fillRect/>
          </a:stretch>
        </p:blipFill>
        <p:spPr>
          <a:xfrm>
            <a:off x="6228184" y="4869160"/>
            <a:ext cx="1800200" cy="1670654"/>
          </a:xfrm>
          <a:prstGeom prst="rect">
            <a:avLst/>
          </a:prstGeom>
        </p:spPr>
      </p:pic>
    </p:spTree>
    <p:extLst>
      <p:ext uri="{BB962C8B-B14F-4D97-AF65-F5344CB8AC3E}">
        <p14:creationId xmlns:p14="http://schemas.microsoft.com/office/powerpoint/2010/main" val="591709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5201" y="624110"/>
            <a:ext cx="1546679" cy="500634"/>
          </a:xfrm>
        </p:spPr>
        <p:txBody>
          <a:bodyPr>
            <a:normAutofit/>
          </a:bodyPr>
          <a:lstStyle/>
          <a:p>
            <a:r>
              <a:rPr lang="ru-RU" sz="1800" dirty="0" smtClean="0">
                <a:latin typeface="Times New Roman" panose="02020603050405020304" pitchFamily="18" charset="0"/>
                <a:cs typeface="Times New Roman" panose="02020603050405020304" pitchFamily="18" charset="0"/>
              </a:rPr>
              <a:t>Блок 5</a:t>
            </a:r>
            <a:endParaRPr lang="ru-RU" sz="18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3"/>
          <a:stretch>
            <a:fillRect/>
          </a:stretch>
        </p:blipFill>
        <p:spPr>
          <a:xfrm>
            <a:off x="1309445" y="1376931"/>
            <a:ext cx="3406571" cy="2412110"/>
          </a:xfrm>
          <a:prstGeom prst="rect">
            <a:avLst/>
          </a:prstGeom>
        </p:spPr>
      </p:pic>
      <p:pic>
        <p:nvPicPr>
          <p:cNvPr id="5" name="Рисунок 4" descr="0_a1f83_a1a2d8bd_orig.jpg"/>
          <p:cNvPicPr>
            <a:picLocks noChangeAspect="1"/>
          </p:cNvPicPr>
          <p:nvPr/>
        </p:nvPicPr>
        <p:blipFill>
          <a:blip r:embed="rId4"/>
          <a:stretch>
            <a:fillRect/>
          </a:stretch>
        </p:blipFill>
        <p:spPr>
          <a:xfrm>
            <a:off x="467544" y="0"/>
            <a:ext cx="1849181" cy="1292879"/>
          </a:xfrm>
          <a:prstGeom prst="rect">
            <a:avLst/>
          </a:prstGeom>
        </p:spPr>
      </p:pic>
      <p:pic>
        <p:nvPicPr>
          <p:cNvPr id="6" name="Рисунок 5"/>
          <p:cNvPicPr>
            <a:picLocks noChangeAspect="1"/>
          </p:cNvPicPr>
          <p:nvPr/>
        </p:nvPicPr>
        <p:blipFill>
          <a:blip r:embed="rId5"/>
          <a:stretch>
            <a:fillRect/>
          </a:stretch>
        </p:blipFill>
        <p:spPr>
          <a:xfrm>
            <a:off x="6994514" y="0"/>
            <a:ext cx="1700808" cy="1700808"/>
          </a:xfrm>
          <a:prstGeom prst="rect">
            <a:avLst/>
          </a:prstGeom>
        </p:spPr>
      </p:pic>
      <p:pic>
        <p:nvPicPr>
          <p:cNvPr id="8" name="Рисунок 7"/>
          <p:cNvPicPr>
            <a:picLocks noChangeAspect="1"/>
          </p:cNvPicPr>
          <p:nvPr/>
        </p:nvPicPr>
        <p:blipFill>
          <a:blip r:embed="rId6"/>
          <a:stretch>
            <a:fillRect/>
          </a:stretch>
        </p:blipFill>
        <p:spPr>
          <a:xfrm>
            <a:off x="6156176" y="4817969"/>
            <a:ext cx="1825737" cy="1654115"/>
          </a:xfrm>
          <a:prstGeom prst="rect">
            <a:avLst/>
          </a:prstGeom>
        </p:spPr>
      </p:pic>
      <p:pic>
        <p:nvPicPr>
          <p:cNvPr id="3" name="Рисунок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09445" y="4149080"/>
            <a:ext cx="3547258" cy="2412111"/>
          </a:xfrm>
          <a:prstGeom prst="rect">
            <a:avLst/>
          </a:prstGeom>
        </p:spPr>
      </p:pic>
      <p:pic>
        <p:nvPicPr>
          <p:cNvPr id="7" name="Рисунок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06874" y="1376931"/>
            <a:ext cx="3525566" cy="2412110"/>
          </a:xfrm>
          <a:prstGeom prst="rect">
            <a:avLst/>
          </a:prstGeom>
        </p:spPr>
      </p:pic>
    </p:spTree>
    <p:extLst>
      <p:ext uri="{BB962C8B-B14F-4D97-AF65-F5344CB8AC3E}">
        <p14:creationId xmlns:p14="http://schemas.microsoft.com/office/powerpoint/2010/main" val="2345028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5201" y="624110"/>
            <a:ext cx="6589199" cy="572642"/>
          </a:xfrm>
        </p:spPr>
        <p:txBody>
          <a:bodyPr>
            <a:normAutofit/>
          </a:bodyPr>
          <a:lstStyle/>
          <a:p>
            <a:r>
              <a:rPr lang="ru-RU" sz="2400" dirty="0" smtClean="0">
                <a:latin typeface="Times New Roman" panose="02020603050405020304" pitchFamily="18" charset="0"/>
                <a:cs typeface="Times New Roman" panose="02020603050405020304" pitchFamily="18" charset="0"/>
              </a:rPr>
              <a:t>Спасибо за внимание…</a:t>
            </a:r>
            <a:endParaRPr lang="ru-RU" sz="2400" dirty="0">
              <a:latin typeface="Times New Roman" panose="02020603050405020304" pitchFamily="18" charset="0"/>
              <a:cs typeface="Times New Roman" panose="02020603050405020304" pitchFamily="18" charset="0"/>
            </a:endParaRPr>
          </a:p>
        </p:txBody>
      </p:sp>
      <p:pic>
        <p:nvPicPr>
          <p:cNvPr id="10" name="Объект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03848" y="1772816"/>
            <a:ext cx="4536504" cy="3816424"/>
          </a:xfr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45877">
            <a:off x="7163241" y="168039"/>
            <a:ext cx="1484784" cy="1484784"/>
          </a:xfrm>
          <a:prstGeom prst="rect">
            <a:avLst/>
          </a:prstGeom>
        </p:spPr>
      </p:pic>
    </p:spTree>
    <p:extLst>
      <p:ext uri="{BB962C8B-B14F-4D97-AF65-F5344CB8AC3E}">
        <p14:creationId xmlns:p14="http://schemas.microsoft.com/office/powerpoint/2010/main" val="3034857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4647</TotalTime>
  <Words>1395</Words>
  <Application>Microsoft Office PowerPoint</Application>
  <PresentationFormat>Экран (4:3)</PresentationFormat>
  <Paragraphs>85</Paragraphs>
  <Slides>7</Slides>
  <Notes>6</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7</vt:i4>
      </vt:variant>
    </vt:vector>
  </HeadingPairs>
  <TitlesOfParts>
    <vt:vector size="13" baseType="lpstr">
      <vt:lpstr>Arial</vt:lpstr>
      <vt:lpstr>Calibri</vt:lpstr>
      <vt:lpstr>Century Gothic</vt:lpstr>
      <vt:lpstr>Times New Roman</vt:lpstr>
      <vt:lpstr>Wingdings 3</vt:lpstr>
      <vt:lpstr>Легкий дым</vt:lpstr>
      <vt:lpstr>   Защита проекта  «Штрафы за милосердие»                          </vt:lpstr>
      <vt:lpstr>Блок 1</vt:lpstr>
      <vt:lpstr>Блок 2</vt:lpstr>
      <vt:lpstr> Блок 3</vt:lpstr>
      <vt:lpstr>Блок 4</vt:lpstr>
      <vt:lpstr>Блок 5</vt:lpstr>
      <vt:lpstr>Спасибо за внимание…</vt:lpstr>
    </vt:vector>
  </TitlesOfParts>
  <Company>BEST XP Edition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Кошки - идеальные питомцы в условиях городской квартиры: они   чистоплотны, самостоятельны и не слишком требовательны в уходе.      В прошлые времена их держали как замечательных крысоловов. Уничтожение крыс и мышей, скапливающихся вокруг амб</dc:title>
  <dc:creator>1</dc:creator>
  <cp:lastModifiedBy>Админ</cp:lastModifiedBy>
  <cp:revision>448</cp:revision>
  <dcterms:created xsi:type="dcterms:W3CDTF">2016-10-20T05:52:34Z</dcterms:created>
  <dcterms:modified xsi:type="dcterms:W3CDTF">2021-02-03T08:18:06Z</dcterms:modified>
</cp:coreProperties>
</file>