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6"/>
  </p:notesMasterIdLst>
  <p:sldIdLst>
    <p:sldId id="285" r:id="rId2"/>
    <p:sldId id="317" r:id="rId3"/>
    <p:sldId id="318" r:id="rId4"/>
    <p:sldId id="319" r:id="rId5"/>
    <p:sldId id="335" r:id="rId6"/>
    <p:sldId id="334" r:id="rId7"/>
    <p:sldId id="320" r:id="rId8"/>
    <p:sldId id="330" r:id="rId9"/>
    <p:sldId id="331" r:id="rId10"/>
    <p:sldId id="332" r:id="rId11"/>
    <p:sldId id="327" r:id="rId12"/>
    <p:sldId id="336" r:id="rId13"/>
    <p:sldId id="325" r:id="rId14"/>
    <p:sldId id="32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2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80966" autoAdjust="0"/>
  </p:normalViewPr>
  <p:slideViewPr>
    <p:cSldViewPr>
      <p:cViewPr varScale="1">
        <p:scale>
          <a:sx n="91" d="100"/>
          <a:sy n="91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6D01D-8665-4576-981C-5E624E9C8316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F5579-2FDD-4D60-887A-A2079E95BA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5579-2FDD-4D60-887A-A2079E95BA4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5579-2FDD-4D60-887A-A2079E95BA4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2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24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51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42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81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247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344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33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09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2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02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01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6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27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7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99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23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50000">
              <a:srgbClr val="E3E1D7"/>
            </a:gs>
            <a:gs pos="100000">
              <a:schemeClr val="tx2">
                <a:lumMod val="40000"/>
                <a:lumOff val="6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8061-3EB3-4E5F-8233-B4D9454E43A3}" type="datetimeFigureOut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72E7F2-1E0F-45FC-81EE-A774F3F6F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21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24110"/>
            <a:ext cx="6050632" cy="7649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Защита проекта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милосердие»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AutoShape 6" descr="C:\Documents and Settings\admin\%D0%9C%D0%BE%D0%B8 %D0%B4%D0%BE%D0%BA%D1%83%D0%BC%D0%B5%D0%BD%D1%82%D1%8B\%D0%9C%D0%BE%D0%B8 %D1%80%D0%B8%D1%81%D1%83%D0%BD%D0%BA%D0%B8\9861179_4fd625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6" name="AutoShape 8" descr="C:\Documents and Settings\admin\%D0%9C%D0%BE%D0%B8 %D0%B4%D0%BE%D0%BA%D1%83%D0%BC%D0%B5%D0%BD%D1%82%D1%8B\%D0%9C%D0%BE%D0%B8 %D1%80%D0%B8%D1%81%D1%83%D0%BD%D0%BA%D0%B8\9861179_4fd625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8" name="AutoShape 10" descr="C:\Documents and Settings\admin\%D0%9C%D0%BE%D0%B8 %D0%B4%D0%BE%D0%BA%D1%83%D0%BC%D0%B5%D0%BD%D1%82%D1%8B\%D0%9C%D0%BE%D0%B8 %D1%80%D0%B8%D1%81%D1%83%D0%BD%D0%BA%D0%B8\9861179_4fd625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259631" y="5149541"/>
            <a:ext cx="358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по проекту: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Пузанкова Нина Владимировна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1571612"/>
            <a:ext cx="3856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ученики 6 «К» класса гимназии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1505 г. Москвы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Хрипунова Карина,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3752077"/>
            <a:ext cx="5220727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Бездомные кошки – КОРМИТЬ или НЕ КОРМИТЬ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0_a1f83_a1a2d8bd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0" y="0"/>
            <a:ext cx="1849181" cy="1292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609345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2020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1" y="1637756"/>
            <a:ext cx="3516454" cy="1907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90101"/>
            <a:ext cx="3239380" cy="1910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37">
            <a:off x="6668770" y="2774110"/>
            <a:ext cx="1512168" cy="15121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995120" cy="46479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Эпидемии 20-21 века. Кто передал вирус человеку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02" y="1342350"/>
            <a:ext cx="4493298" cy="3723036"/>
          </a:xfrm>
        </p:spPr>
      </p:pic>
      <p:sp>
        <p:nvSpPr>
          <p:cNvPr id="5" name="TextBox 4"/>
          <p:cNvSpPr txBox="1"/>
          <p:nvPr/>
        </p:nvSpPr>
        <p:spPr>
          <a:xfrm>
            <a:off x="6696236" y="2039449"/>
            <a:ext cx="792088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Свиньи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1264669"/>
            <a:ext cx="1706185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Домашняя птица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22151" y="5103563"/>
            <a:ext cx="1697560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Летучие мыши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743044" y="2030205"/>
            <a:ext cx="1527887" cy="43088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Болезнетворные микроорганизмы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488324" y="5051530"/>
            <a:ext cx="1526165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Летучие мыши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108221" y="5872963"/>
            <a:ext cx="5930901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Вывод: Кошки никогда не являлись разносчиками эпидемий.</a:t>
            </a:r>
            <a:endParaRPr lang="ru-RU" sz="1400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1" y="1375255"/>
            <a:ext cx="3222880" cy="36572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5073726"/>
            <a:ext cx="2325841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Грызуны, обезьяны, человек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425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692696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Буклет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67" y="1571993"/>
            <a:ext cx="1428750" cy="1428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0" y="1571993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" y="5020759"/>
            <a:ext cx="142875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67" y="5020759"/>
            <a:ext cx="1428750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1700808"/>
            <a:ext cx="3960440" cy="47525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51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88641"/>
            <a:ext cx="7211144" cy="3240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Если вы хотите выразить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отношение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затронутой теме,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неравнодушны к проблеме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бездомных животных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вам понравился наш проект,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ставьте лайки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пишите в комментариях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Инстанграм: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karinakhripunova2007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vika.paskhina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Фейсбук:  Карина Хрипунова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04" y="1268760"/>
            <a:ext cx="2160240" cy="21602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9" y="3933054"/>
            <a:ext cx="1855132" cy="2616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3054"/>
            <a:ext cx="1849203" cy="2596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51" y="3933055"/>
            <a:ext cx="1886427" cy="2580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61" y="3933056"/>
            <a:ext cx="1896524" cy="26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5" y="1124744"/>
            <a:ext cx="6986736" cy="554461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проекта соблюден, все члены группы принимали участие в его создании. Все задачи проекта выполнены. Проект был актуален, полезен, интересная презентация и подача информации. Проект вызвал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 пространстве (лайки, подписи,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комментарии).</a:t>
            </a:r>
          </a:p>
          <a:p>
            <a:pPr marL="0" lvl="0" indent="0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Оценка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lvl="0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выполнения проекта частично нарушался, но не повлиял на конечный результат работы. Не все члены группы принимали участие в создании проекта. Все задачи проекта выполнены. Проект был актуален, полезен, но презентация и подача информации не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произвела впечатление на комиссию.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не вызвал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 пространстве.</a:t>
            </a:r>
          </a:p>
          <a:p>
            <a:pPr marL="0" indent="0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Оценка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lvl="0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выполнения проекта постоянно нарушался, что повлияло на конечный результат работы. Не все члены группы принимали участие в создании проекта. Не все задачи проекта выполнены. Проект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актуален, не полезен, презентация и подача информации не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произвела впечатление на комиссию.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не вызвал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 пространстве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Оценка 3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не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Оценка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4512" y="4637674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72816"/>
            <a:ext cx="4536504" cy="381642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877">
            <a:off x="5454777" y="214977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05441"/>
            <a:ext cx="6624736" cy="706090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Формулировка проблемы (</a:t>
            </a:r>
            <a:r>
              <a:rPr lang="ru-RU" sz="27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691681" y="1196752"/>
            <a:ext cx="6842720" cy="4714470"/>
          </a:xfrm>
        </p:spPr>
        <p:txBody>
          <a:bodyPr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 или не кормить бездомных животных? Этот вопрос извечно стоит между возмущенными жителями домов, которые считают "хвостатых бомжей" источниками антисанитарии и всевозможных болезней, с другой стороны зоозащитники, которые призывают к милосердию и гуманному отношению ко всему живому.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Губернаторы и мэры российских городов вводят штрафы от 500 до 2500 рублей за кормление бездомных животных (большинство этих штрафов касаются кошек) мотивируя это тем, что: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кормить бездомных кошек, то их расплодится еще больше, и количество бездомных животных увеличится;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-кошки являются разносчиками разных болезней;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-бездомные кошки-источники антисанитарии.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57" y="414908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424" y="764704"/>
            <a:ext cx="6083183" cy="5006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проекта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7926" y="1275642"/>
            <a:ext cx="6591985" cy="1937334"/>
          </a:xfrm>
        </p:spPr>
        <p:txBody>
          <a:bodyPr>
            <a:norm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 наше мнение, о том, что штрафы за милосердие и гуманное отношение к бездомным животным вводятся необоснованно, и надо решать проблему бездомных животных другими путями.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внимания к проблеме, с целью недопущения распространения подобных инициатив до крупных городов.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 человеке гуманного отношения к животным.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82" y="4005064"/>
            <a:ext cx="2232247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4931055" cy="5726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Формат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продукта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12776"/>
            <a:ext cx="6591985" cy="223224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Буклет «Правила кормления бездомных кошек в городской среде».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algn="just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Буклет предназначен для информирования жителей близлежащих домов к «Кошачьей площадке» и будет развешан на досках объявлений у подъездов.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«Штрафы за милосердие» для размещения в Интернет-пространстве и проведения занятия.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44" y="4221088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692696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Буклет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67" y="1571993"/>
            <a:ext cx="1428750" cy="1428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0" y="1571993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" y="5020759"/>
            <a:ext cx="142875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67" y="5020759"/>
            <a:ext cx="1428750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1700808"/>
            <a:ext cx="3960440" cy="47525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23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«Штрафы за милосердие»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4" y="1713574"/>
            <a:ext cx="3588268" cy="2330128"/>
          </a:xfrm>
        </p:spPr>
      </p:pic>
      <p:sp>
        <p:nvSpPr>
          <p:cNvPr id="2054" name="AutoShape 6" descr="C:\Documents and Settings\admin\%D0%9C%D0%BE%D0%B8 %D0%B4%D0%BE%D0%BA%D1%83%D0%BC%D0%B5%D0%BD%D1%82%D1%8B\%D0%9C%D0%BE%D0%B8 %D1%80%D0%B8%D1%81%D1%83%D0%BD%D0%BA%D0%B8\9861179_4fd625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6" name="AutoShape 8" descr="C:\Documents and Settings\admin\%D0%9C%D0%BE%D0%B8 %D0%B4%D0%BE%D0%BA%D1%83%D0%BC%D0%B5%D0%BD%D1%82%D1%8B\%D0%9C%D0%BE%D0%B8 %D1%80%D0%B8%D1%81%D1%83%D0%BD%D0%BA%D0%B8\9861179_4fd625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8" name="AutoShape 10" descr="C:\Documents and Settings\admin\%D0%9C%D0%BE%D0%B8 %D0%B4%D0%BE%D0%BA%D1%83%D0%BC%D0%B5%D0%BD%D1%82%D1%8B\%D0%9C%D0%BE%D0%B8 %D1%80%D0%B8%D1%81%D1%83%D0%BD%D0%BA%D0%B8\9861179_4fd625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0571" y="5149541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по проекту: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Пузанкова Нина Владимировна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1571612"/>
            <a:ext cx="3856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ученики 6 «К» класса гимназии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1505 г. Москвы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Хрипунова Карина, Пасхина Виктория.</a:t>
            </a:r>
            <a:endParaRPr lang="ru-RU" dirty="0" smtClean="0"/>
          </a:p>
          <a:p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4484" y="4206962"/>
            <a:ext cx="486358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Бездомные кошки – КОРМИТЬ или НЕ КОРМИТЬ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0_a1f83_a1a2d8bd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71" y="323535"/>
            <a:ext cx="1849181" cy="1132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59" y="3356992"/>
            <a:ext cx="3600400" cy="2553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609345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2020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043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464" y="404664"/>
            <a:ext cx="6589199" cy="5726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проектной работы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63804"/>
            <a:ext cx="7632848" cy="3534301"/>
          </a:xfrm>
        </p:spPr>
        <p:txBody>
          <a:bodyPr>
            <a:spAutoFit/>
          </a:bodyPr>
          <a:lstStyle/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данные наблюдения за бездомными кошками на 3-х городских объектах на протяжении 5 лет и личный опыт волонтёрской помощи бездомным животным.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Сравнить полученные данные по средней продолжительности жизни бездомных кошек с данными, полученными от независимых источников (общедоступные Интернет-ресурсы).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ресурсам Интернета изучить, какие эпидемии возникали с начала 20-го века, и кто являлся разносчиком этих эпидемий. Доказать, что бездомные кошки никогда не являлись разносчиками эпидемий.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в виде буклета, как кормить бездомных кошек и при этом не допустить антисанитарии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жителей. Разместить буклет на досках объявлений домов, ближайших к «кошачьей площадке».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презентацию проекта в Интернете (Инстаграм,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Фейсбук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внимания к проблеме незаконных штрафов за кормление бездомных животных. 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31" y="4581128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793"/>
            <a:ext cx="5400600" cy="63392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увеличения популяции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/>
          </p:nvPr>
        </p:nvGraphicFramePr>
        <p:xfrm>
          <a:off x="132880" y="1248285"/>
          <a:ext cx="8878240" cy="323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72">
                  <a:extLst>
                    <a:ext uri="{9D8B030D-6E8A-4147-A177-3AD203B41FA5}">
                      <a16:colId xmlns:a16="http://schemas.microsoft.com/office/drawing/2014/main" val="17678742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2801861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03301122"/>
                    </a:ext>
                  </a:extLst>
                </a:gridCol>
                <a:gridCol w="1171653">
                  <a:extLst>
                    <a:ext uri="{9D8B030D-6E8A-4147-A177-3AD203B41FA5}">
                      <a16:colId xmlns:a16="http://schemas.microsoft.com/office/drawing/2014/main" val="1288092306"/>
                    </a:ext>
                  </a:extLst>
                </a:gridCol>
                <a:gridCol w="1309547">
                  <a:extLst>
                    <a:ext uri="{9D8B030D-6E8A-4147-A177-3AD203B41FA5}">
                      <a16:colId xmlns:a16="http://schemas.microsoft.com/office/drawing/2014/main" val="3385931508"/>
                    </a:ext>
                  </a:extLst>
                </a:gridCol>
                <a:gridCol w="1047638">
                  <a:extLst>
                    <a:ext uri="{9D8B030D-6E8A-4147-A177-3AD203B41FA5}">
                      <a16:colId xmlns:a16="http://schemas.microsoft.com/office/drawing/2014/main" val="2753031310"/>
                    </a:ext>
                  </a:extLst>
                </a:gridCol>
                <a:gridCol w="1367706">
                  <a:extLst>
                    <a:ext uri="{9D8B030D-6E8A-4147-A177-3AD203B41FA5}">
                      <a16:colId xmlns:a16="http://schemas.microsoft.com/office/drawing/2014/main" val="182601225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59983977"/>
                    </a:ext>
                  </a:extLst>
                </a:gridCol>
                <a:gridCol w="910728">
                  <a:extLst>
                    <a:ext uri="{9D8B030D-6E8A-4147-A177-3AD203B41FA5}">
                      <a16:colId xmlns:a16="http://schemas.microsoft.com/office/drawing/2014/main" val="1731799422"/>
                    </a:ext>
                  </a:extLst>
                </a:gridCol>
              </a:tblGrid>
              <a:tr h="1130319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</a:t>
                      </a:r>
                    </a:p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Кошек, шт.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Родилось</a:t>
                      </a:r>
                    </a:p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Котят, шт.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Кошки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поте ряшки</a:t>
                      </a:r>
                    </a:p>
                    <a:p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+подброшен-ные котята, шт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котят и кошек,шт</a:t>
                      </a:r>
                    </a:p>
                    <a:p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</a:t>
                      </a:r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живых кошки+котята, шт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пристроено</a:t>
                      </a:r>
                    </a:p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кошки+котята,шт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кошек и котят, шт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531527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051094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5+12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0+12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652082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4+1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20835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5+10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5+4+1(кот)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183184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0+1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8+4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0+3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8+1(котенок)</a:t>
                      </a:r>
                      <a:endParaRPr lang="ru-RU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97345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3076" y="5301208"/>
            <a:ext cx="8758044" cy="144655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бездомных животных не приводит к увеличению их численности.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Никакие природные аномалии (дождливое лето, холодная осень, тёплая зима и даже пандемия не повлияли на численность бездомных кошек на исследуемой территории крупного мегаполиса.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В природе существует естественный отбор, благодаря чему сохраняется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 В ПРИРОДЕ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0_a1f83_a1a2d8bd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76" y="120113"/>
            <a:ext cx="1798644" cy="1088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084" y="4565715"/>
            <a:ext cx="868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проводилась только по взрослым (старше 1 года) кошкам, коты в эксперименте не участвовали.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котята старше 2 месяцев ( на самом деле их рождалось больше, но кошки приводили их в этом возрасте, когда они переходили на твёрдую пищу)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9797" y="940508"/>
            <a:ext cx="155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средней продолжительности жизни бездомных взрослых (старше 1 года) кошек в условиях мегаполиса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02757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17729554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264988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прожитых лет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2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929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041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2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52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03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продолжительность жизни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7536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013176"/>
            <a:ext cx="6987939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продолжительность жизни бездомных взрослых кошек ( 4-5 лет) подтвердилась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0_a1f83_a1a2d8bd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5327"/>
            <a:ext cx="1800200" cy="1123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7171758" y="1481863"/>
            <a:ext cx="1515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4512</TotalTime>
  <Words>938</Words>
  <Application>Microsoft Office PowerPoint</Application>
  <PresentationFormat>Экран (4:3)</PresentationFormat>
  <Paragraphs>154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Легкий дым</vt:lpstr>
      <vt:lpstr>   Защита проекта  «Штрафы за милосердие»                          </vt:lpstr>
      <vt:lpstr>Формулировка проблемы (актуальность)</vt:lpstr>
      <vt:lpstr>Цель проекта</vt:lpstr>
      <vt:lpstr>Формат продукта</vt:lpstr>
      <vt:lpstr>                Буклет</vt:lpstr>
      <vt:lpstr>                Проект «Штрафы за милосердие»                          </vt:lpstr>
      <vt:lpstr>Задачи проектной работы</vt:lpstr>
      <vt:lpstr>Исследование увеличения популяции</vt:lpstr>
      <vt:lpstr>Определение средней продолжительности жизни бездомных взрослых (старше 1 года) кошек в условиях мегаполиса</vt:lpstr>
      <vt:lpstr>Эпидемии 20-21 века. Кто передал вирус человеку ? </vt:lpstr>
      <vt:lpstr>                Буклет</vt:lpstr>
      <vt:lpstr>Презентация PowerPoint</vt:lpstr>
      <vt:lpstr>Критерии оценки результата</vt:lpstr>
      <vt:lpstr>Спасибо за внимание…</vt:lpstr>
    </vt:vector>
  </TitlesOfParts>
  <Company>BEST XP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Кошки - идеальные питомцы в условиях городской квартиры: они   чистоплотны, самостоятельны и не слишком требовательны в уходе.      В прошлые времена их держали как замечательных крысоловов. Уничтожение крыс и мышей, скапливающихся вокруг амб</dc:title>
  <dc:creator>1</dc:creator>
  <cp:lastModifiedBy>Админ</cp:lastModifiedBy>
  <cp:revision>433</cp:revision>
  <dcterms:created xsi:type="dcterms:W3CDTF">2016-10-20T05:52:34Z</dcterms:created>
  <dcterms:modified xsi:type="dcterms:W3CDTF">2020-12-20T08:39:39Z</dcterms:modified>
</cp:coreProperties>
</file>