
<file path=[Content_Types].xml><?xml version="1.0" encoding="utf-8"?>
<Types xmlns="http://schemas.openxmlformats.org/package/2006/content-types">
  <Default Extension="jpg_large" ContentType="image/jpeg"/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85" r:id="rId2"/>
    <p:sldId id="316" r:id="rId3"/>
    <p:sldId id="261" r:id="rId4"/>
    <p:sldId id="267" r:id="rId5"/>
    <p:sldId id="311" r:id="rId6"/>
    <p:sldId id="312" r:id="rId7"/>
    <p:sldId id="313" r:id="rId8"/>
    <p:sldId id="314" r:id="rId9"/>
    <p:sldId id="318" r:id="rId10"/>
    <p:sldId id="317" r:id="rId11"/>
    <p:sldId id="321" r:id="rId12"/>
    <p:sldId id="320" r:id="rId13"/>
    <p:sldId id="315" r:id="rId14"/>
    <p:sldId id="323" r:id="rId15"/>
    <p:sldId id="322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2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80966" autoAdjust="0"/>
  </p:normalViewPr>
  <p:slideViewPr>
    <p:cSldViewPr>
      <p:cViewPr varScale="1">
        <p:scale>
          <a:sx n="91" d="100"/>
          <a:sy n="91" d="100"/>
        </p:scale>
        <p:origin x="14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2T19:33:30.305" idx="1">
    <p:pos x="10" y="10"/>
    <p:text>иииииииииии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D01D-8665-4576-981C-5E624E9C8316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F5579-2FDD-4D60-887A-A2079E95BA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5579-2FDD-4D60-887A-A2079E95BA4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96000">
              <a:schemeClr val="bg2">
                <a:alpha val="3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8061-3EB3-4E5F-8233-B4D9454E43A3}" type="datetimeFigureOut">
              <a:rPr lang="ru-RU" smtClean="0"/>
              <a:pPr/>
              <a:t>07.12.2020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9095.NdilSeFjqyWZRdDGqpbY4zqfseuAUVJESkU1y73uuQT70atu563kkI5r-_dHBM7fvpsisimrZ3tLxuA3aKGhlMmSjbMvW-kipdsO3Jufy6c.c70cd590505f323d36a97e29ef8b4c3c73693b03&amp;uuid=&amp;state=iric5OQ0sS1mPitaa3mxJE61AVKS1Y9siPMmVFsWPIWEtrEgMmapww,,&amp;data=eEwyM2lDYU9Gd1VROE1ZMXhZYkJTUTRia0EtX1ViaV9PY0Rvd29VbE40cFp3QkFtVmJjSEFhMVhyWXhnVnpPbDFfaDJMaUxwemtRWi1jOXl6VFZaelRuUVRTd0s1cE9rWC1LOTBYUlZCVnRad3NoRnY5RUpUbWdfVmN1TUJuQjljTlpoaVNwRy10ayw,&amp;sign=b33baf1d6b3e21f4b4d1b0dd72c7eabb&amp;keyno=IMGS_0&amp;b64e=2&amp;l10n=ru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kulturologia.ru/blogs/170819/43926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ebp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kabu.ru/" TargetMode="External"/><Relationship Id="rId3" Type="http://schemas.openxmlformats.org/officeDocument/2006/relationships/hyperlink" Target="http://yandex.ru/clck/jsredir?from=yandex.ru;images/search;images;;&amp;text=&amp;etext=9095.fI5_pNdJtKZvykQA33x7oc3feim0QwMnZpqSG2IjRo__q0U7zeEAtetGaYR3PlRw4YY6qAdyUpCbYXc1sTe909cEB0lhNU0oQ6ABoc2qKI5rt_1ZVrpx9WbLGwwn619o.d360420ad54b578c7e13cfbf353257a7a4f65bb3&amp;uuid=&amp;state=iric5OQ0sS2054x1_o8yG9mmGMT8WeQxqpuwa4Ft4KVzd9aE_Y4Dfw,,&amp;data=eEwyM2lDYU9Gd1VROE1ZMXhZYkJTWXFOVWxYZTZFVEp2NGQ3ejhPMmsyMjR6NC01TmU2czhYV1N6aGFROUhHTmNNUVRmVzQ3V3p0ZUxsNkgtaWtudHpITEtxYmU1ajlaMzRnVFU4WWV5cFlNdi1FT0cwNldvUSws&amp;sign=e6dc294c1edb5e701e7e091bb86ceed3&amp;keyno=IMGS_0&amp;b64e=2&amp;l10n=ru" TargetMode="External"/><Relationship Id="rId7" Type="http://schemas.openxmlformats.org/officeDocument/2006/relationships/hyperlink" Target="https://123ru.net/komsomolsk-na-amure/116892535/" TargetMode="External"/><Relationship Id="rId2" Type="http://schemas.openxmlformats.org/officeDocument/2006/relationships/hyperlink" Target="https://kulturologia.ru/blogs/170819/43926/http:/intaldom.ru/novosti/zdorove/epidemii-xxi-veka-5-opasnyh-virusov-noveyshey-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theliberalnews" TargetMode="External"/><Relationship Id="rId5" Type="http://schemas.openxmlformats.org/officeDocument/2006/relationships/hyperlink" Target="https://news.rambler.ru/politics/36361023/?utm_content=news_media&amp;utm_medium=read_more&amp;utm_source=copylink" TargetMode="External"/><Relationship Id="rId4" Type="http://schemas.openxmlformats.org/officeDocument/2006/relationships/hyperlink" Target="https://otvet.mail.ru/question/46028964" TargetMode="Externa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_larg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otvet.mail.ru/question/460289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comments" Target="../comments/comment1.xml"/><Relationship Id="rId5" Type="http://schemas.openxmlformats.org/officeDocument/2006/relationships/image" Target="../media/image15.jpeg"/><Relationship Id="rId10" Type="http://schemas.openxmlformats.org/officeDocument/2006/relationships/image" Target="../media/image2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«Штрафы за милосердие»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4" y="1713574"/>
            <a:ext cx="3588268" cy="2330128"/>
          </a:xfrm>
        </p:spPr>
      </p:pic>
      <p:sp>
        <p:nvSpPr>
          <p:cNvPr id="2054" name="AutoShape 6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8" name="AutoShape 10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0571" y="5149541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проекту: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Пузанкова Нина Владимировна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1571612"/>
            <a:ext cx="385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ученики 6 «К» класса гимназии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1505 г. Москвы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Хрипунова Карина,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Виктория.</a:t>
            </a:r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484" y="4206962"/>
            <a:ext cx="486358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Бездомные кошки – КОРМИТЬ или НЕ КОРМИТЬ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0_a1f83_a1a2d8bd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70" y="160338"/>
            <a:ext cx="1849181" cy="1132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59" y="3356992"/>
            <a:ext cx="3600400" cy="2553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0934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Эпидемии 21 века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передал вирус человеку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88831" cy="5040560"/>
          </a:xfrm>
        </p:spPr>
      </p:pic>
      <p:sp>
        <p:nvSpPr>
          <p:cNvPr id="5" name="TextBox 4"/>
          <p:cNvSpPr txBox="1"/>
          <p:nvPr/>
        </p:nvSpPr>
        <p:spPr>
          <a:xfrm>
            <a:off x="4860032" y="2204864"/>
            <a:ext cx="792088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Свиньи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2343363"/>
            <a:ext cx="1296144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Домашняя птица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8281" y="4653136"/>
            <a:ext cx="1224136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Летучие мыши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1324" y="2082025"/>
            <a:ext cx="137653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Болезнетворные микроорганизмы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09656" y="4791554"/>
            <a:ext cx="1220078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Летучие мыши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051720" y="6309320"/>
            <a:ext cx="504056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Вывод: Кошки никогда не являлись разносчиками эпидемий.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7242"/>
            <a:ext cx="8229600" cy="4708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Зеленоградск-столица кошек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3" y="790852"/>
            <a:ext cx="1652926" cy="1850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99218"/>
            <a:ext cx="2376264" cy="2001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3" y="2906954"/>
            <a:ext cx="2664296" cy="1498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08079"/>
            <a:ext cx="2103512" cy="1401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15" y="4725145"/>
            <a:ext cx="1712572" cy="1579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707647"/>
            <a:ext cx="43924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Зеленоградск рас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 в Калининградской области.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в последнее время его популярность больше связывают не с морем и историческими памятниками, а с его кошками. С некоторых пор это любимое во всем мире животное стало символом города.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https://kulturologia.ru/blogs/170819/43926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3292970"/>
            <a:ext cx="2913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преследуют жителей и гостей городка повсюду: их постоянно встречаешь на стенах домов, в сувенирных лавках, их изображения можно увидеть даже 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светофоре.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Отчего здесь практикуется такой культ кошек? Это всего лишь удачный пиар для привлечения в Зеленоградск туристов.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300191" y="2715213"/>
            <a:ext cx="259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"Мурариум"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Музей кошек в Зеленоградске.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44" y="764704"/>
            <a:ext cx="2089008" cy="19023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0941" y="4590095"/>
            <a:ext cx="39604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Зеленоградск — относительно небольшой город, и коты довольно долго уже являются его неотъемлемой частью. В местном парке обосновалась целая колония мурчащих пушистиков. Все эти коты очень дружелюбные, привлекают к себе внимание как местных жителей, так и туристов. Именно поэтому городская администрация решила не искать способы избавиться от уличных животных, а наоборот — поддержать их популяцию и даже выделить им «котошефа» — человека, который бы официально за ними ухаживал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 должность — настоящая мечта для тех, кто любит животных. Котошефу выдали симпатичную зеленую форму и обязали ухаживать, кормить и любить котиков.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00800" y="5421092"/>
            <a:ext cx="24916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котов, которые обитают на променаде возле моря, щедро угощают сами туристы: для желающих покормить животных здесь продают специальный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6282866"/>
            <a:ext cx="233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 для продажи кошачьего корма.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1124744"/>
            <a:ext cx="1428750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7" y="1124744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" y="5020759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67" y="5020759"/>
            <a:ext cx="142875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1124744"/>
            <a:ext cx="4248472" cy="5328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50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711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российском законодательстве нет запрета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кормление бездомных животных.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Наоборот, в соответствии со ст. 4 и 17 Закона об ответственном обращении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вступившего в силу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«сострадание и гуманное отношение к животным без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владельцев являются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обязанностью всех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Причины, на которые ссылаются чиновники, при введении штрафов на людей, кормящих кошек, не обоснованы, поскольку такие исследования никто не проводил.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17441"/>
            <a:ext cx="7416824" cy="3167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715011"/>
            <a:ext cx="6516464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можно!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нужно!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не нужно мусорить, убирать за собой и не доставлять проблем жильцам.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Если вы хотите выразить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отношение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затронутой теме,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неравнодушны к проблеме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животных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вам понравился наш проект,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лайки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пишите в комментариях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Инстанграм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karinakhripunova2007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vika.paskhina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Карина Хрипунова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22286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001419"/>
          </a:xfrm>
        </p:spPr>
        <p:txBody>
          <a:bodyPr/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kulturologia.ru/blogs/170819/43926/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://intaldom.ru/novosti/zdorove/epidemii-</a:t>
            </a:r>
            <a:r>
              <a:rPr lang="en-US" sz="1400" b="1" dirty="0">
                <a:hlinkClick r:id="rId2"/>
              </a:rPr>
              <a:t>xxi</a:t>
            </a:r>
            <a:r>
              <a:rPr lang="en-US" sz="1400" dirty="0">
                <a:hlinkClick r:id="rId2"/>
              </a:rPr>
              <a:t>-veka-5-opasnyh-virusov-noveyshey-is</a:t>
            </a:r>
            <a:r>
              <a:rPr lang="en-US" sz="1400" dirty="0" smtClean="0"/>
              <a:t>...</a:t>
            </a:r>
            <a:r>
              <a:rPr lang="en-US" sz="1400" dirty="0"/>
              <a:t> </a:t>
            </a:r>
            <a:endParaRPr lang="ru-RU" sz="1400" dirty="0" smtClean="0"/>
          </a:p>
          <a:p>
            <a:pPr fontAlgn="ctr"/>
            <a:r>
              <a:rPr lang="en-US" sz="1400" dirty="0">
                <a:solidFill>
                  <a:schemeClr val="accent1"/>
                </a:solidFill>
              </a:rPr>
              <a:t> present5.com </a:t>
            </a:r>
            <a:endParaRPr lang="en-US" sz="1400" dirty="0">
              <a:solidFill>
                <a:schemeClr val="accent1"/>
              </a:solidFill>
              <a:hlinkClick r:id="rId3"/>
            </a:endParaRPr>
          </a:p>
          <a:p>
            <a:r>
              <a:rPr lang="en-US" sz="1400" b="1" dirty="0" smtClean="0">
                <a:hlinkClick r:id="rId3"/>
              </a:rPr>
              <a:t>yarportal.ru</a:t>
            </a:r>
            <a:endParaRPr lang="ru-RU" sz="1400" b="1" dirty="0" smtClean="0"/>
          </a:p>
          <a:p>
            <a:r>
              <a:rPr lang="ru-RU" sz="1400" b="1" dirty="0" smtClean="0">
                <a:hlinkClick r:id="rId4"/>
              </a:rPr>
              <a:t>otvet.mail.ru</a:t>
            </a:r>
            <a:r>
              <a:rPr lang="ru-RU" sz="1400" dirty="0" smtClean="0">
                <a:hlinkClick r:id="rId4"/>
              </a:rPr>
              <a:t>›46028964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>
                <a:hlinkClick r:id="rId5"/>
              </a:rPr>
              <a:t>https</a:t>
            </a:r>
            <a:r>
              <a:rPr lang="ru-RU" sz="1400" dirty="0">
                <a:hlinkClick r:id="rId5"/>
              </a:rPr>
              <a:t>://news.rambler.ru/politics/36361023/?</a:t>
            </a:r>
            <a:r>
              <a:rPr lang="ru-RU" sz="1400" dirty="0" smtClean="0">
                <a:hlinkClick r:id="rId5"/>
              </a:rPr>
              <a:t>utm_content=news_media&amp;utm_medium=read_more&amp;utm_source=copylink</a:t>
            </a:r>
            <a:r>
              <a:rPr lang="en-US" sz="1400" b="1" dirty="0"/>
              <a:t> </a:t>
            </a:r>
            <a:r>
              <a:rPr lang="en-US" sz="1400" b="1" dirty="0">
                <a:hlinkClick r:id="rId6"/>
              </a:rPr>
              <a:t>https://</a:t>
            </a:r>
            <a:r>
              <a:rPr lang="en-US" sz="1400" b="1" dirty="0" smtClean="0">
                <a:hlinkClick r:id="rId6"/>
              </a:rPr>
              <a:t>vk.com/theliberalnews</a:t>
            </a:r>
            <a:endParaRPr lang="ru-RU" sz="1400" b="1" dirty="0" smtClean="0"/>
          </a:p>
          <a:p>
            <a:r>
              <a:rPr lang="en-US" sz="1400" b="1" dirty="0">
                <a:hlinkClick r:id="rId7"/>
              </a:rPr>
              <a:t>https://</a:t>
            </a:r>
            <a:r>
              <a:rPr lang="en-US" sz="1400" b="1" dirty="0" smtClean="0">
                <a:hlinkClick r:id="rId7"/>
              </a:rPr>
              <a:t>123ru.net/komsomolsk-na-amure/116892535/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https</a:t>
            </a:r>
            <a:r>
              <a:rPr lang="en-US" sz="1400" b="1" dirty="0">
                <a:hlinkClick r:id="rId8"/>
              </a:rPr>
              <a:t>://</a:t>
            </a:r>
            <a:r>
              <a:rPr lang="en-US" sz="1400" b="1" dirty="0" smtClean="0">
                <a:hlinkClick r:id="rId8"/>
              </a:rPr>
              <a:t>pikabu.ru/</a:t>
            </a:r>
            <a:endParaRPr lang="ru-RU" sz="1400" b="1" dirty="0" smtClean="0"/>
          </a:p>
          <a:p>
            <a:r>
              <a:rPr lang="en-US" sz="1400" b="1" dirty="0" smtClean="0">
                <a:solidFill>
                  <a:schemeClr val="accent1"/>
                </a:solidFill>
              </a:rPr>
              <a:t>http</a:t>
            </a:r>
            <a:r>
              <a:rPr lang="en-US" sz="1400" b="1" dirty="0">
                <a:solidFill>
                  <a:schemeClr val="accent1"/>
                </a:solidFill>
              </a:rPr>
              <a:t>://ksk66.ru/</a:t>
            </a:r>
            <a:endParaRPr lang="ru-RU" sz="1400" b="1" dirty="0" smtClean="0">
              <a:solidFill>
                <a:schemeClr val="accent1"/>
              </a:solidFill>
            </a:endParaRPr>
          </a:p>
          <a:p>
            <a:endParaRPr lang="ru-RU" sz="1400" b="1" dirty="0" smtClean="0"/>
          </a:p>
          <a:p>
            <a:pPr marL="0" indent="0">
              <a:buNone/>
            </a:pPr>
            <a:endParaRPr lang="en-US" sz="1600" b="1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_a1f83_a1a2d8bd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575846"/>
            <a:ext cx="1677274" cy="1282154"/>
          </a:xfrm>
          <a:prstGeom prst="rect">
            <a:avLst/>
          </a:prstGeom>
        </p:spPr>
      </p:pic>
      <p:pic>
        <p:nvPicPr>
          <p:cNvPr id="8" name="Содержимое 3" descr="P1060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06767"/>
            <a:ext cx="6768752" cy="452339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Штрафы за кормление бездомных кошек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911654"/>
            <a:ext cx="2674640" cy="2217220"/>
          </a:xfrm>
          <a:solidFill>
            <a:schemeClr val="bg2">
              <a:lumMod val="9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dirty="0"/>
              <a:t>В Мурманске от этого абсурда пока никто не пострадал, а вот в </a:t>
            </a:r>
            <a:r>
              <a:rPr lang="ru-RU" b="1" dirty="0"/>
              <a:t>Комсомольске-на-Амуре,</a:t>
            </a:r>
            <a:r>
              <a:rPr lang="ru-RU" dirty="0"/>
              <a:t> где такая же законодательная новация действует с прошлого года, административная комиссия оштрафовала на 2000 рублей пенсионера и бывшего сотрудника милиции Владимира Исаева за несанкционированное кормление кошек.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98" y="1052738"/>
            <a:ext cx="3136404" cy="1938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457200" y="3311406"/>
            <a:ext cx="35821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44444"/>
                </a:solidFill>
                <a:latin typeface="PT Sans"/>
              </a:rPr>
              <a:t>Жительницу </a:t>
            </a:r>
            <a:r>
              <a:rPr lang="ru-RU" sz="1400" b="1" dirty="0">
                <a:solidFill>
                  <a:srgbClr val="444444"/>
                </a:solidFill>
                <a:latin typeface="PT Sans"/>
              </a:rPr>
              <a:t>Добрянки </a:t>
            </a:r>
            <a:r>
              <a:rPr lang="ru-RU" sz="1400" b="1" dirty="0" smtClean="0">
                <a:solidFill>
                  <a:srgbClr val="444444"/>
                </a:solidFill>
                <a:latin typeface="PT Sans"/>
              </a:rPr>
              <a:t>(Пермский край)</a:t>
            </a:r>
            <a:r>
              <a:rPr lang="ru-RU" sz="1400" dirty="0" smtClean="0">
                <a:solidFill>
                  <a:srgbClr val="444444"/>
                </a:solidFill>
                <a:latin typeface="PT Sans"/>
              </a:rPr>
              <a:t>наказали </a:t>
            </a:r>
            <a:r>
              <a:rPr lang="ru-RU" sz="1400" dirty="0">
                <a:solidFill>
                  <a:srgbClr val="444444"/>
                </a:solidFill>
                <a:latin typeface="PT Sans"/>
              </a:rPr>
              <a:t>за милосердие</a:t>
            </a:r>
            <a:endParaRPr lang="ru-RU" sz="1400" i="0" dirty="0">
              <a:solidFill>
                <a:srgbClr val="444444"/>
              </a:solidFill>
              <a:effectLst/>
              <a:latin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896182"/>
            <a:ext cx="4572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444444"/>
                </a:solidFill>
                <a:latin typeface="PT Sans"/>
              </a:rPr>
              <a:t>Жительница Добрянки Валентина К. не первый год подкармливает уличных котов. За, казалось бы, доброе дело женщина получила… </a:t>
            </a:r>
            <a:r>
              <a:rPr lang="ru-RU" sz="1400" dirty="0" smtClean="0">
                <a:solidFill>
                  <a:srgbClr val="444444"/>
                </a:solidFill>
                <a:latin typeface="PT Sans"/>
              </a:rPr>
              <a:t>штраф 1500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3176" y="4922005"/>
            <a:ext cx="3391272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За кормление бездомных животных </a:t>
            </a:r>
            <a:r>
              <a:rPr lang="ru-RU" sz="1400" b="1" dirty="0"/>
              <a:t>в Нижнем Тагиле </a:t>
            </a:r>
            <a:r>
              <a:rPr lang="ru-RU" sz="1400" dirty="0"/>
              <a:t>будут штрафовать </a:t>
            </a:r>
            <a:r>
              <a:rPr lang="ru-RU" sz="1400" dirty="0" smtClean="0"/>
              <a:t>Известия и ещё 17 </a:t>
            </a:r>
            <a:r>
              <a:rPr lang="ru-RU" sz="1400" dirty="0"/>
              <a:t>марта 2017 Об этом сообщает "Рамблер". Далее: https://news.rambler.ru/politics/36361023/?utm_content=news_media&amp;utm_medium=read_more&amp;utm_source=copylink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4800" y="5744461"/>
            <a:ext cx="4572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OpenSans"/>
              </a:rPr>
              <a:t>Новые правила благоустройства: кормить бездомных животных </a:t>
            </a:r>
            <a:r>
              <a:rPr lang="ru-RU" sz="1400" dirty="0" smtClean="0">
                <a:solidFill>
                  <a:srgbClr val="222222"/>
                </a:solidFill>
                <a:latin typeface="OpenSans"/>
              </a:rPr>
              <a:t>нельзя. </a:t>
            </a:r>
            <a:r>
              <a:rPr lang="ru-RU" sz="1400" b="1" dirty="0" smtClean="0">
                <a:solidFill>
                  <a:srgbClr val="222222"/>
                </a:solidFill>
                <a:latin typeface="OpenSans"/>
              </a:rPr>
              <a:t>г  Красноуфимск (Свердловская область)</a:t>
            </a:r>
            <a:endParaRPr lang="ru-RU" sz="1400" b="1" i="0" dirty="0">
              <a:solidFill>
                <a:srgbClr val="222222"/>
              </a:solidFill>
              <a:effectLst/>
              <a:latin typeface="Open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104"/>
            <a:ext cx="3059832" cy="21611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5" y="1052737"/>
            <a:ext cx="2711153" cy="19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– кто это?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46015"/>
            <a:ext cx="6768752" cy="80021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доброволец, который занимается общественно полезным делом безвозмездно, ничего не требуя взамен. Они несут добро не только на словах, но и на деле, совершая хорошие поступки и помогая нуждающимся 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3" descr="P1060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6768752" cy="3744416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_a1f83_a1a2d8bd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025"/>
            <a:ext cx="1872208" cy="116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36" y="188641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кошек в городской среде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636" y="3550135"/>
            <a:ext cx="44403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мире насчитывается около 600 млн. кошек. Большинство этих кошек бездомные.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появляются бездомные животные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из этих животных родился на улице, кто-то сначала был домашним, а потом потерялся, некоторые люди просто выбрасывают на улицу надоевших или больных кошек.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/>
              <a:t>Из </a:t>
            </a:r>
            <a:r>
              <a:rPr lang="ru-RU" sz="1100" b="1" dirty="0" smtClean="0"/>
              <a:t>википедии</a:t>
            </a:r>
            <a:r>
              <a:rPr lang="ru-RU" sz="1100" dirty="0"/>
              <a:t> </a:t>
            </a:r>
            <a:r>
              <a:rPr lang="ru-RU" sz="1100" b="1" dirty="0"/>
              <a:t>Срок</a:t>
            </a:r>
            <a:r>
              <a:rPr lang="ru-RU" sz="1100" dirty="0"/>
              <a:t> </a:t>
            </a:r>
            <a:r>
              <a:rPr lang="ru-RU" sz="1100" b="1" dirty="0"/>
              <a:t>жизни</a:t>
            </a:r>
            <a:r>
              <a:rPr lang="ru-RU" sz="1100" dirty="0"/>
              <a:t> </a:t>
            </a:r>
            <a:r>
              <a:rPr lang="ru-RU" sz="1100" b="1" dirty="0"/>
              <a:t>бездомных</a:t>
            </a:r>
            <a:r>
              <a:rPr lang="ru-RU" sz="1100" dirty="0"/>
              <a:t> </a:t>
            </a:r>
            <a:r>
              <a:rPr lang="ru-RU" sz="1100" b="1" dirty="0"/>
              <a:t>кошек</a:t>
            </a:r>
            <a:r>
              <a:rPr lang="ru-RU" sz="1100" dirty="0"/>
              <a:t> трудно определить точно, однако, согласно одному исследованию, </a:t>
            </a:r>
            <a:r>
              <a:rPr lang="ru-RU" sz="1100" b="1" dirty="0"/>
              <a:t>средний</a:t>
            </a:r>
            <a:r>
              <a:rPr lang="ru-RU" sz="1100" dirty="0"/>
              <a:t> возраст таких животных составляет 4,7 лет, при том, что часть </a:t>
            </a:r>
            <a:r>
              <a:rPr lang="ru-RU" sz="1100" b="1" dirty="0"/>
              <a:t>бродячих</a:t>
            </a:r>
            <a:r>
              <a:rPr lang="ru-RU" sz="1100" dirty="0"/>
              <a:t> </a:t>
            </a:r>
            <a:r>
              <a:rPr lang="ru-RU" sz="1100" b="1" dirty="0"/>
              <a:t>кошек</a:t>
            </a:r>
            <a:r>
              <a:rPr lang="ru-RU" sz="1100" dirty="0"/>
              <a:t> погибает ещё </a:t>
            </a:r>
            <a:r>
              <a:rPr lang="ru-RU" sz="1100" dirty="0" smtClean="0"/>
              <a:t>будучи котятами.</a:t>
            </a:r>
            <a:endParaRPr lang="ru-RU" sz="1100" dirty="0"/>
          </a:p>
          <a:p>
            <a:pPr fontAlgn="t"/>
            <a:r>
              <a:rPr lang="ru-RU" sz="1100" b="1" dirty="0" smtClean="0">
                <a:hlinkClick r:id="rId2"/>
              </a:rPr>
              <a:t>otvet.mail.ru</a:t>
            </a:r>
            <a:r>
              <a:rPr lang="ru-RU" sz="1100" dirty="0" smtClean="0">
                <a:hlinkClick r:id="rId2"/>
              </a:rPr>
              <a:t>›46028964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продолжительность жизни домашнего кота-15-20 лет, а бездомного- 4-5 лет.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0" y="3717032"/>
            <a:ext cx="3594016" cy="25202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8702"/>
            <a:ext cx="36576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0" y="1038702"/>
            <a:ext cx="334973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Популяция кошек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793190" cy="470912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883919" y="4869160"/>
            <a:ext cx="5832648" cy="8640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как происходит на самом деле узнаете прямо сейчас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1916832"/>
            <a:ext cx="2088232" cy="4320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1921757"/>
            <a:ext cx="2016224" cy="4320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013318" cy="5620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1"/>
            <a:ext cx="2458616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2246869" cy="2790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1639560"/>
            <a:ext cx="4330936" cy="1757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23528" y="5275680"/>
            <a:ext cx="25922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Большая Черкизовская ул., д.20, кор.5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067944" y="6200580"/>
            <a:ext cx="2592288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Большая Черкизовская ул., д.20, кор.6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441991" y="3550838"/>
            <a:ext cx="3082443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гаражей между домами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51" y="4610264"/>
            <a:ext cx="879902" cy="665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42" y="4506249"/>
            <a:ext cx="1088674" cy="1008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65" y="5302108"/>
            <a:ext cx="849102" cy="811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87" y="5305515"/>
            <a:ext cx="859139" cy="820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2" y="1027208"/>
            <a:ext cx="1462316" cy="648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10" y="2420887"/>
            <a:ext cx="545386" cy="59992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237492" y="1541331"/>
            <a:ext cx="648072" cy="52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7067283" y="1302616"/>
            <a:ext cx="607448" cy="52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674732" y="3733894"/>
            <a:ext cx="607449" cy="52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1" y="4959096"/>
            <a:ext cx="101770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7488" y="5936188"/>
            <a:ext cx="100516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3242269"/>
            <a:ext cx="108012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0_a1f83_a1a2d8bd_or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76" y="116632"/>
            <a:ext cx="1781994" cy="12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793"/>
            <a:ext cx="5400600" cy="63392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увеличения популяции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594636"/>
              </p:ext>
            </p:extLst>
          </p:nvPr>
        </p:nvGraphicFramePr>
        <p:xfrm>
          <a:off x="132880" y="1248285"/>
          <a:ext cx="8878240" cy="323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72">
                  <a:extLst>
                    <a:ext uri="{9D8B030D-6E8A-4147-A177-3AD203B41FA5}">
                      <a16:colId xmlns:a16="http://schemas.microsoft.com/office/drawing/2014/main" val="17678742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80186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03301122"/>
                    </a:ext>
                  </a:extLst>
                </a:gridCol>
                <a:gridCol w="1171653">
                  <a:extLst>
                    <a:ext uri="{9D8B030D-6E8A-4147-A177-3AD203B41FA5}">
                      <a16:colId xmlns:a16="http://schemas.microsoft.com/office/drawing/2014/main" val="1288092306"/>
                    </a:ext>
                  </a:extLst>
                </a:gridCol>
                <a:gridCol w="1309547">
                  <a:extLst>
                    <a:ext uri="{9D8B030D-6E8A-4147-A177-3AD203B41FA5}">
                      <a16:colId xmlns:a16="http://schemas.microsoft.com/office/drawing/2014/main" val="3385931508"/>
                    </a:ext>
                  </a:extLst>
                </a:gridCol>
                <a:gridCol w="1047638">
                  <a:extLst>
                    <a:ext uri="{9D8B030D-6E8A-4147-A177-3AD203B41FA5}">
                      <a16:colId xmlns:a16="http://schemas.microsoft.com/office/drawing/2014/main" val="2753031310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182601225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59983977"/>
                    </a:ext>
                  </a:extLst>
                </a:gridCol>
                <a:gridCol w="910728">
                  <a:extLst>
                    <a:ext uri="{9D8B030D-6E8A-4147-A177-3AD203B41FA5}">
                      <a16:colId xmlns:a16="http://schemas.microsoft.com/office/drawing/2014/main" val="1731799422"/>
                    </a:ext>
                  </a:extLst>
                </a:gridCol>
              </a:tblGrid>
              <a:tr h="1130319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Кошек, шт.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Родилось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Котят, шт.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 ряшки</a:t>
                      </a:r>
                    </a:p>
                    <a:p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+подброшен-ные котята, шт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котят и кошек,шт</a:t>
                      </a:r>
                    </a:p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живых кошки+котята, шт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пристроено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кошки+котята,шт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кошек и котят, шт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31527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51094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5+12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0+12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52082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4+1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20835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5+10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5+4+1(кот)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83184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0+1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8+4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8+1(котенок)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7345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3076" y="5301208"/>
            <a:ext cx="8758044" cy="144655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бездомных животных не приводит к увеличению их численности.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Никакие природные аномалии (дождливое лето, холодная осень, тёплая зима и даже пандемия не повлияли на численность бездомных кошек на исследуемой территории крупного мегаполиса.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В природе существует естественный отбор, благодаря чему сохраняется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В ПРИРОДЕ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0_a1f83_a1a2d8bd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6" y="120113"/>
            <a:ext cx="1798644" cy="108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84" y="4565715"/>
            <a:ext cx="868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проводилась только по взрослым (старше 1 года) кошкам, коты в эксперименте не участвовали.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котята старше 2 месяцев ( на самом деле их рождалось больше, но кошки приводили их в этом возрасте, когда они переходили на твёрдую пищу)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9797" y="940508"/>
            <a:ext cx="155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средней продолжительности жизни бездомных взрослых (старше 1 года) кошек в условиях мегаполиса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2471"/>
              </p:ext>
            </p:extLst>
          </p:nvPr>
        </p:nvGraphicFramePr>
        <p:xfrm>
          <a:off x="457200" y="1802757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17729554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264988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прожитых лет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2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92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4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2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2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3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продолжительность жизни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7536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013176"/>
            <a:ext cx="6987939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продолжительность жизни бездомных взрослых кошек ( 4-5 лет) подтвердилась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_a1f83_a1a2d8bd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5327"/>
            <a:ext cx="1800200" cy="1123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7171758" y="1481863"/>
            <a:ext cx="151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передал человеку вирус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ЭпидеTimes New Roman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600200"/>
            <a:ext cx="6984776" cy="4781128"/>
          </a:xfrm>
        </p:spPr>
      </p:pic>
      <p:sp>
        <p:nvSpPr>
          <p:cNvPr id="6" name="TextBox 5"/>
          <p:cNvSpPr txBox="1"/>
          <p:nvPr/>
        </p:nvSpPr>
        <p:spPr>
          <a:xfrm>
            <a:off x="288504" y="1146974"/>
            <a:ext cx="2054088" cy="27699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Грызуны, обезьяны, человек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43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4378</TotalTime>
  <Words>841</Words>
  <Application>Microsoft Office PowerPoint</Application>
  <PresentationFormat>Экран (4:3)</PresentationFormat>
  <Paragraphs>180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OpenSans</vt:lpstr>
      <vt:lpstr>PT Sans</vt:lpstr>
      <vt:lpstr>Times New Roman</vt:lpstr>
      <vt:lpstr>ЭпидеTimes New Roman</vt:lpstr>
      <vt:lpstr>Тема Office</vt:lpstr>
      <vt:lpstr>                Проект «Штрафы за милосердие»                          </vt:lpstr>
      <vt:lpstr>Штрафы за кормление бездомных кошек</vt:lpstr>
      <vt:lpstr>Волонтер – кто это?</vt:lpstr>
      <vt:lpstr>Жизнь кошек в городской среде</vt:lpstr>
      <vt:lpstr>Популяция кошек</vt:lpstr>
      <vt:lpstr>Объекты исследования</vt:lpstr>
      <vt:lpstr>Исследование увеличения популяции</vt:lpstr>
      <vt:lpstr>Определение средней продолжительности жизни бездомных взрослых (старше 1 года) кошек в условиях мегаполиса</vt:lpstr>
      <vt:lpstr>Эпидемии 20 века  Кто передал человеку вирус ? </vt:lpstr>
      <vt:lpstr>Эпидемии 21 века  Кто передал вирус человеку ? </vt:lpstr>
      <vt:lpstr>Зеленоградск-столица кошек</vt:lpstr>
      <vt:lpstr>Буклет</vt:lpstr>
      <vt:lpstr>Выводы</vt:lpstr>
      <vt:lpstr>Реклама</vt:lpstr>
      <vt:lpstr>Источники</vt:lpstr>
      <vt:lpstr>Спасибо за внимание!</vt:lpstr>
    </vt:vector>
  </TitlesOfParts>
  <Company>BEST XP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 - идеальные питомцы в условиях городской квартиры: они   чистоплотны, самостоятельны и не слишком требовательны в уходе.      В прошлые времена их держали как замечательных крысоловов. Уничтожение крыс и мышей, скапливающихся вокруг амб</dc:title>
  <dc:creator>1</dc:creator>
  <cp:lastModifiedBy>Админ</cp:lastModifiedBy>
  <cp:revision>420</cp:revision>
  <dcterms:created xsi:type="dcterms:W3CDTF">2016-10-20T05:52:34Z</dcterms:created>
  <dcterms:modified xsi:type="dcterms:W3CDTF">2020-12-07T13:13:06Z</dcterms:modified>
</cp:coreProperties>
</file>