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78" r:id="rId6"/>
    <p:sldId id="262" r:id="rId7"/>
    <p:sldId id="274" r:id="rId8"/>
    <p:sldId id="282" r:id="rId9"/>
    <p:sldId id="283" r:id="rId10"/>
    <p:sldId id="28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994" autoAdjust="0"/>
  </p:normalViewPr>
  <p:slideViewPr>
    <p:cSldViewPr showGuides="1">
      <p:cViewPr>
        <p:scale>
          <a:sx n="60" d="100"/>
          <a:sy n="60" d="100"/>
        </p:scale>
        <p:origin x="-1540" y="-19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-kuz.DESKTOP-5KC4CK1\Desktop\&#1087;&#1088;&#1086;&#1077;&#1082;&#1090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-kuz.DESKTOP-5KC4CK1\Desktop\&#1087;&#1088;&#1086;&#1077;&#1082;&#109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Что вам</a:t>
            </a:r>
            <a:r>
              <a:rPr lang="ru-RU" baseline="0" dirty="0" smtClean="0"/>
              <a:t> понравилось?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Лист1!$A$1:$F$1</c:f>
              <c:strCache>
                <c:ptCount val="6"/>
                <c:pt idx="0">
                  <c:v>все</c:v>
                </c:pt>
                <c:pt idx="1">
                  <c:v>иллюстрации</c:v>
                </c:pt>
                <c:pt idx="2">
                  <c:v>задания</c:v>
                </c:pt>
                <c:pt idx="3">
                  <c:v>подача</c:v>
                </c:pt>
                <c:pt idx="4">
                  <c:v>информация</c:v>
                </c:pt>
                <c:pt idx="5">
                  <c:v>приведение в пример известного фильма</c:v>
                </c:pt>
              </c:strCache>
            </c:strRef>
          </c:cat>
          <c:val>
            <c:numRef>
              <c:f>Лист1!$A$2:$F$2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05"/>
          <c:y val="9.0214138334011096E-2"/>
          <c:w val="0.9"/>
          <c:h val="0.1883691170814681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Что вам не понравилось?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Лист2!$A$1:$E$1</c:f>
              <c:strCache>
                <c:ptCount val="5"/>
                <c:pt idx="0">
                  <c:v>все было хорошо</c:v>
                </c:pt>
                <c:pt idx="1">
                  <c:v>хотелось чуть подробнее о…</c:v>
                </c:pt>
                <c:pt idx="2">
                  <c:v>неудачная тема</c:v>
                </c:pt>
                <c:pt idx="3">
                  <c:v>подача</c:v>
                </c:pt>
                <c:pt idx="4">
                  <c:v>технические неполадки</c:v>
                </c:pt>
              </c:strCache>
            </c:strRef>
          </c:cat>
          <c:val>
            <c:numRef>
              <c:f>Лист2!$A$2:$E$2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Что бы вы посоветовали изменить?</a:t>
            </a:r>
          </a:p>
        </c:rich>
      </c:tx>
      <c:layout>
        <c:manualLayout>
          <c:xMode val="edge"/>
          <c:yMode val="edge"/>
          <c:x val="0.26439394704536962"/>
          <c:y val="1.585341953266116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Лист3!$A$1:$E$1</c:f>
              <c:strCache>
                <c:ptCount val="5"/>
                <c:pt idx="0">
                  <c:v>ничего</c:v>
                </c:pt>
                <c:pt idx="1">
                  <c:v>поменять задания</c:v>
                </c:pt>
                <c:pt idx="2">
                  <c:v>исправить технические неполадки</c:v>
                </c:pt>
                <c:pt idx="3">
                  <c:v>поменять тему</c:v>
                </c:pt>
                <c:pt idx="4">
                  <c:v>подписи на слайдах</c:v>
                </c:pt>
              </c:strCache>
            </c:strRef>
          </c:cat>
          <c:val>
            <c:numRef>
              <c:f>Лист3!$A$2:$E$2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2"/>
        <c:txPr>
          <a:bodyPr/>
          <a:lstStyle/>
          <a:p>
            <a:pPr algn="just"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3.9586395818279142E-2"/>
          <c:y val="7.7850276311371147E-2"/>
          <c:w val="0.94269117021891957"/>
          <c:h val="0.1597378693253808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32EB11-AFE9-4049-AD58-CD062CC398E8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64A508-DA03-4795-A867-1111FC03E4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«Одина на вас нет!»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88367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Участники:</a:t>
            </a:r>
          </a:p>
          <a:p>
            <a:r>
              <a:rPr lang="ru-RU" sz="2400" dirty="0" smtClean="0"/>
              <a:t>Егор Кузьмичёв</a:t>
            </a:r>
          </a:p>
          <a:p>
            <a:r>
              <a:rPr lang="ru-RU" sz="2400" dirty="0" smtClean="0"/>
              <a:t>Ольга Жук</a:t>
            </a:r>
          </a:p>
          <a:p>
            <a:r>
              <a:rPr lang="ru-RU" sz="2400" dirty="0" smtClean="0"/>
              <a:t>Ульяна Бойченко</a:t>
            </a:r>
          </a:p>
        </p:txBody>
      </p:sp>
      <p:pic>
        <p:nvPicPr>
          <p:cNvPr id="5122" name="Picture 2" descr="Дедушка Один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4" b="100000" l="571" r="97429">
                        <a14:foregroundMark x1="46143" y1="36986" x2="56857" y2="39530"/>
                        <a14:foregroundMark x1="44714" y1="34442" x2="52286" y2="30137"/>
                        <a14:foregroundMark x1="49143" y1="32877" x2="51286" y2="35812"/>
                        <a14:foregroundMark x1="52286" y1="30528" x2="51286" y2="38160"/>
                        <a14:foregroundMark x1="51571" y1="33268" x2="51571" y2="33855"/>
                        <a14:foregroundMark x1="51571" y1="33855" x2="51571" y2="33855"/>
                        <a14:foregroundMark x1="51571" y1="34247" x2="51571" y2="34247"/>
                        <a14:foregroundMark x1="51286" y1="34247" x2="51286" y2="34247"/>
                        <a14:foregroundMark x1="36571" y1="63014" x2="45000" y2="69472"/>
                        <a14:foregroundMark x1="62429" y1="55969" x2="47429" y2="84736"/>
                        <a14:backgroundMark x1="46429" y1="32681" x2="52571" y2="3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68" y="865980"/>
            <a:ext cx="66675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69901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/>
              <a:t>Консультант:</a:t>
            </a:r>
          </a:p>
          <a:p>
            <a:r>
              <a:rPr lang="ru-RU" sz="2400" dirty="0"/>
              <a:t>Малиновская </a:t>
            </a:r>
            <a:endParaRPr lang="ru-RU" sz="2400" dirty="0" smtClean="0"/>
          </a:p>
          <a:p>
            <a:r>
              <a:rPr lang="ru-RU" sz="2400" dirty="0" smtClean="0"/>
              <a:t>Мария </a:t>
            </a:r>
            <a:r>
              <a:rPr lang="ru-RU" sz="2400" dirty="0"/>
              <a:t>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866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5028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Большинству учеников урок понравился, о чем они сказали после урока устно и подтвердили результатами опроса в форме </a:t>
            </a:r>
            <a:r>
              <a:rPr lang="en-US" sz="2400" dirty="0"/>
              <a:t>Google</a:t>
            </a:r>
            <a:r>
              <a:rPr lang="ru-RU" sz="2400" dirty="0"/>
              <a:t>. Многим не понравились технические неполадки, но, к сожалению, в условиях дистанционного обучения, урок пришлось проводить онлайн и неполадки в большей части не зависели от нас. Остальные замечания не имели такого значительного веса.</a:t>
            </a:r>
          </a:p>
          <a:p>
            <a:pPr algn="just"/>
            <a:r>
              <a:rPr lang="ru-RU" sz="2400" dirty="0"/>
              <a:t>Мы выполнили все задачи в срок и получили большинство положительных отзывов, потому мы оцениваем себя на 5.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88640"/>
            <a:ext cx="1603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548680"/>
            <a:ext cx="500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</a:rPr>
              <a:t>Итоги</a:t>
            </a:r>
            <a:endParaRPr lang="ru-RU" sz="3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29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80" y="715337"/>
            <a:ext cx="77403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pPr algn="ctr"/>
            <a:r>
              <a:rPr lang="ru-RU" sz="3600" dirty="0">
                <a:solidFill>
                  <a:srgbClr val="CC0000"/>
                </a:solidFill>
              </a:rPr>
              <a:t>Список </a:t>
            </a:r>
            <a:r>
              <a:rPr lang="ru-RU" sz="3600" dirty="0" smtClean="0">
                <a:solidFill>
                  <a:srgbClr val="CC0000"/>
                </a:solidFill>
              </a:rPr>
              <a:t>информации</a:t>
            </a:r>
            <a:br>
              <a:rPr lang="ru-RU" sz="3600" dirty="0" smtClean="0">
                <a:solidFill>
                  <a:srgbClr val="CC0000"/>
                </a:solidFill>
              </a:rPr>
            </a:br>
            <a:endParaRPr lang="ru-RU" sz="3600" dirty="0" smtClean="0">
              <a:solidFill>
                <a:srgbClr val="CC0000"/>
              </a:solidFill>
            </a:endParaRPr>
          </a:p>
          <a:p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Антон Платов "Магические искусства древней Европы" Москва "София" ИД "Гелиос" 2002</a:t>
            </a:r>
            <a:br>
              <a:rPr lang="ru-RU" sz="2000" dirty="0"/>
            </a:b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Marvel</a:t>
            </a:r>
            <a:r>
              <a:rPr lang="ru-RU" sz="2000" dirty="0"/>
              <a:t> </a:t>
            </a:r>
            <a:r>
              <a:rPr lang="ru-RU" sz="2000" dirty="0" err="1"/>
              <a:t>Cinematic</a:t>
            </a:r>
            <a:r>
              <a:rPr lang="ru-RU" sz="2000" dirty="0"/>
              <a:t> </a:t>
            </a:r>
            <a:r>
              <a:rPr lang="ru-RU" sz="2000" dirty="0" err="1"/>
              <a:t>Universe</a:t>
            </a:r>
            <a:r>
              <a:rPr lang="ru-RU" sz="2000" dirty="0"/>
              <a:t> </a:t>
            </a:r>
            <a:r>
              <a:rPr lang="ru-RU" sz="2000" dirty="0" err="1"/>
              <a:t>Wiki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Нил </a:t>
            </a:r>
            <a:r>
              <a:rPr lang="ru-RU" sz="2000" dirty="0" err="1"/>
              <a:t>Гейман</a:t>
            </a:r>
            <a:r>
              <a:rPr lang="ru-RU" sz="2000" dirty="0"/>
              <a:t> "Скандинавские боги"</a:t>
            </a:r>
            <a:br>
              <a:rPr lang="ru-RU" sz="2000" dirty="0"/>
            </a:b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Мария Семенова "ДЕВЯТЬ МИРОВ. Скандинавские мифы" Санкт-Петербург, ИГ "Азбука-Аттикус" 2015</a:t>
            </a:r>
          </a:p>
        </p:txBody>
      </p:sp>
    </p:spTree>
    <p:extLst>
      <p:ext uri="{BB962C8B-B14F-4D97-AF65-F5344CB8AC3E}">
        <p14:creationId xmlns:p14="http://schemas.microsoft.com/office/powerpoint/2010/main" val="876214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737" y="569920"/>
            <a:ext cx="500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00"/>
                </a:solidFill>
              </a:rPr>
              <a:t>Актуальность проекта</a:t>
            </a: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1196752"/>
            <a:ext cx="39301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 современном мире все знают таких персонажей, как Локи, Один, Тор из фильмов известной </a:t>
            </a:r>
            <a:r>
              <a:rPr lang="ru-RU" sz="2400" dirty="0" err="1"/>
              <a:t>киновселенной</a:t>
            </a:r>
            <a:r>
              <a:rPr lang="ru-RU" sz="2400" dirty="0"/>
              <a:t> MARVEL. </a:t>
            </a:r>
            <a:r>
              <a:rPr lang="ru-RU" sz="2400" dirty="0" smtClean="0"/>
              <a:t>В </a:t>
            </a:r>
            <a:r>
              <a:rPr lang="ru-RU" sz="2400" dirty="0"/>
              <a:t>нашем проекте мы расскажем о скандинавской мифологии и об отличиях, ошибках и неточностях ее трактовки в фильмах не менее легендарного </a:t>
            </a:r>
            <a:r>
              <a:rPr lang="ru-RU" sz="2400" dirty="0" err="1"/>
              <a:t>MARVELа</a:t>
            </a:r>
            <a:r>
              <a:rPr lang="ru-RU" sz="2400" dirty="0"/>
              <a:t>.</a:t>
            </a:r>
          </a:p>
        </p:txBody>
      </p:sp>
      <p:sp>
        <p:nvSpPr>
          <p:cNvPr id="4" name="AutoShape 2" descr="https://img4.goodfon.com/original/7260x4800/9/e0/marshall-gretsch-gibson-gitara-monitor-usilitel-fon-cherno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g4.goodfon.com/original/7260x4800/9/e0/marshall-gretsch-gibson-gitara-monitor-usilitel-fon-cherno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g4.goodfon.com/original/7260x4800/9/e0/marshall-gretsch-gibson-gitara-monitor-usilitel-fon-chernoe.jpg"/>
          <p:cNvSpPr>
            <a:spLocks noChangeAspect="1" noChangeArrowheads="1"/>
          </p:cNvSpPr>
          <p:nvPr/>
        </p:nvSpPr>
        <p:spPr bwMode="auto">
          <a:xfrm>
            <a:off x="155575" y="-3771900"/>
            <a:ext cx="11877675" cy="78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Что, если...?»: Локи становится Тором на эпичном фан-арте вселенной Marv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588" y1="24595" x2="73382" y2="88919"/>
                        <a14:foregroundMark x1="10735" y1="88919" x2="12353" y2="95405"/>
                        <a14:backgroundMark x1="64706" y1="5946" x2="54559" y2="60000"/>
                        <a14:backgroundMark x1="82059" y1="60541" x2="82059" y2="6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7"/>
          <a:stretch/>
        </p:blipFill>
        <p:spPr bwMode="auto">
          <a:xfrm>
            <a:off x="6380401" y="2280441"/>
            <a:ext cx="3867053" cy="46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Что, если...?»: Локи становится Тором на эпичном фан-арте вселенной Marv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588" y1="24595" x2="73382" y2="88919"/>
                        <a14:foregroundMark x1="10735" y1="88919" x2="12353" y2="95405"/>
                        <a14:foregroundMark x1="8088" y1="86216" x2="8676" y2="91892"/>
                        <a14:foregroundMark x1="8676" y1="95676" x2="8676" y2="99730"/>
                        <a14:backgroundMark x1="64706" y1="5946" x2="54559" y2="60000"/>
                        <a14:backgroundMark x1="17647" y1="69730" x2="17647" y2="69730"/>
                        <a14:backgroundMark x1="17353" y1="72432" x2="17353" y2="72432"/>
                        <a14:backgroundMark x1="16029" y1="83784" x2="16029" y2="83784"/>
                        <a14:backgroundMark x1="16324" y1="92703" x2="16324" y2="92703"/>
                        <a14:backgroundMark x1="15882" y1="99189" x2="15882" y2="99189"/>
                        <a14:backgroundMark x1="16029" y1="95946" x2="15294" y2="98649"/>
                        <a14:backgroundMark x1="16765" y1="93784" x2="15000" y2="9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63889" y="1556792"/>
            <a:ext cx="489654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91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047488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Многие даже не задумываются о различиях мифологии скандинавов и ее отражении в кино о </a:t>
            </a:r>
            <a:r>
              <a:rPr lang="ru-RU" sz="2800" dirty="0" smtClean="0"/>
              <a:t>супергероях.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26737" y="548680"/>
            <a:ext cx="500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</a:rPr>
              <a:t>Проблема</a:t>
            </a:r>
            <a:endParaRPr lang="ru-RU" sz="3600" dirty="0">
              <a:solidFill>
                <a:srgbClr val="CC0000"/>
              </a:solidFill>
            </a:endParaRPr>
          </a:p>
        </p:txBody>
      </p:sp>
      <p:pic>
        <p:nvPicPr>
          <p:cNvPr id="7170" name="Picture 2" descr="Где мой Мьёльнир?!! Или каков он, Тор, сын Одина? - БлогИрина Тигиев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9248" y1="31232" x2="99248" y2="31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0037" y="389333"/>
            <a:ext cx="3800475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10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96752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 общих чертах рассказать о скандинавских мифах, а также провести границу между исторически верной их трактовкой и заблуждениями в этой области, сформированными на базе современной популярной культуры.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6737" y="548680"/>
            <a:ext cx="500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</a:rPr>
              <a:t>Цель</a:t>
            </a:r>
            <a:endParaRPr lang="ru-RU" sz="3600" dirty="0">
              <a:solidFill>
                <a:srgbClr val="CC0000"/>
              </a:solidFill>
            </a:endParaRPr>
          </a:p>
        </p:txBody>
      </p:sp>
      <p:pic>
        <p:nvPicPr>
          <p:cNvPr id="8194" name="Picture 2" descr="C:\Users\e-kuz.DESKTOP-5KC4CK1\Desktop\проект\иллюстрации\Рис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"/>
          <a:stretch/>
        </p:blipFill>
        <p:spPr bwMode="auto">
          <a:xfrm>
            <a:off x="5151353" y="1268761"/>
            <a:ext cx="352510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22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2" b="6017"/>
          <a:stretch/>
        </p:blipFill>
        <p:spPr bwMode="auto">
          <a:xfrm>
            <a:off x="2267744" y="4221088"/>
            <a:ext cx="4537793" cy="234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60648"/>
            <a:ext cx="500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</a:rPr>
              <a:t>Продукт</a:t>
            </a: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908720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/>
              <a:t>Н</a:t>
            </a:r>
            <a:r>
              <a:rPr lang="ru-RU" sz="2200" dirty="0" smtClean="0"/>
              <a:t>ашим </a:t>
            </a:r>
            <a:r>
              <a:rPr lang="ru-RU" sz="2200" dirty="0"/>
              <a:t>продуктом </a:t>
            </a:r>
            <a:r>
              <a:rPr lang="ru-RU" sz="2200" dirty="0" smtClean="0"/>
              <a:t>является </a:t>
            </a:r>
            <a:r>
              <a:rPr lang="ru-RU" sz="2200" dirty="0"/>
              <a:t>комплект методических материалов для проведения урока На данном </a:t>
            </a:r>
            <a:r>
              <a:rPr lang="ru-RU" sz="2200" dirty="0" smtClean="0"/>
              <a:t>уроке слушатели получают общую информацию о скандинавской мифологии, а затем демонстрируются </a:t>
            </a:r>
            <a:r>
              <a:rPr lang="ru-RU" sz="2200" dirty="0" smtClean="0"/>
              <a:t>различия </a:t>
            </a:r>
            <a:r>
              <a:rPr lang="ru-RU" sz="2200" dirty="0"/>
              <a:t>исторически верной трактовкой скандинавских мифов и фильмов </a:t>
            </a:r>
            <a:r>
              <a:rPr lang="ru-RU" sz="2200" dirty="0" err="1"/>
              <a:t>киновселенной</a:t>
            </a:r>
            <a:r>
              <a:rPr lang="ru-RU" sz="2200" dirty="0"/>
              <a:t> MARVEL.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646">
            <a:off x="521123" y="3132329"/>
            <a:ext cx="2599699" cy="346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755">
            <a:off x="6491852" y="3344072"/>
            <a:ext cx="2239142" cy="321741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011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844824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 Согласование темы, определение продукта</a:t>
            </a:r>
          </a:p>
          <a:p>
            <a:pPr algn="just"/>
            <a:r>
              <a:rPr lang="ru-RU" sz="2000" dirty="0" smtClean="0"/>
              <a:t>2. Выбор источников информации</a:t>
            </a:r>
          </a:p>
          <a:p>
            <a:pPr algn="just"/>
            <a:r>
              <a:rPr lang="ru-RU" sz="2000" dirty="0" smtClean="0"/>
              <a:t>3. Распределение обязанностей, заполнение портфолио</a:t>
            </a:r>
          </a:p>
          <a:p>
            <a:pPr algn="just"/>
            <a:r>
              <a:rPr lang="ru-RU" sz="2000" dirty="0" smtClean="0"/>
              <a:t>4. </a:t>
            </a:r>
            <a:r>
              <a:rPr lang="ru-RU" sz="2000" dirty="0"/>
              <a:t>Защита </a:t>
            </a:r>
            <a:r>
              <a:rPr lang="ru-RU" sz="2000" dirty="0" smtClean="0"/>
              <a:t>темы</a:t>
            </a:r>
          </a:p>
          <a:p>
            <a:pPr algn="just"/>
            <a:r>
              <a:rPr lang="ru-RU" sz="2000" dirty="0" smtClean="0"/>
              <a:t>5. </a:t>
            </a:r>
            <a:r>
              <a:rPr lang="ru-RU" sz="2000" dirty="0"/>
              <a:t>Изучение информации составление списка </a:t>
            </a:r>
            <a:r>
              <a:rPr lang="ru-RU" sz="2000" dirty="0" err="1"/>
              <a:t>несоответсвий</a:t>
            </a:r>
            <a:r>
              <a:rPr lang="ru-RU" sz="2000" dirty="0"/>
              <a:t> 6</a:t>
            </a:r>
            <a:r>
              <a:rPr lang="ru-RU" sz="2000" dirty="0" smtClean="0"/>
              <a:t>. Создание конспекта урока</a:t>
            </a:r>
          </a:p>
          <a:p>
            <a:pPr algn="just"/>
            <a:r>
              <a:rPr lang="ru-RU" sz="2000" dirty="0" smtClean="0"/>
              <a:t>7. Создание иллюстраций</a:t>
            </a:r>
          </a:p>
          <a:p>
            <a:pPr algn="just"/>
            <a:r>
              <a:rPr lang="ru-RU" sz="2000" dirty="0" smtClean="0"/>
              <a:t>8. Создание заданий</a:t>
            </a:r>
            <a:endParaRPr lang="ru-RU" sz="2000" dirty="0"/>
          </a:p>
          <a:p>
            <a:pPr algn="just"/>
            <a:r>
              <a:rPr lang="ru-RU" sz="2000" dirty="0" smtClean="0"/>
              <a:t>9. Апробирование материалов к уроку</a:t>
            </a:r>
            <a:endParaRPr lang="ru-RU" sz="2000" dirty="0"/>
          </a:p>
          <a:p>
            <a:pPr algn="just"/>
            <a:r>
              <a:rPr lang="ru-RU" sz="2000" dirty="0" smtClean="0"/>
              <a:t>10. </a:t>
            </a:r>
            <a:r>
              <a:rPr lang="ru-RU" sz="2000" dirty="0"/>
              <a:t>Создание </a:t>
            </a:r>
            <a:r>
              <a:rPr lang="ru-RU" sz="2000" dirty="0" smtClean="0"/>
              <a:t>презентации к защите проекта </a:t>
            </a:r>
          </a:p>
          <a:p>
            <a:pPr algn="just"/>
            <a:r>
              <a:rPr lang="ru-RU" sz="2000" dirty="0" smtClean="0"/>
              <a:t>11. Защита проекта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51720" y="548680"/>
            <a:ext cx="500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</a:rPr>
              <a:t>Задачи</a:t>
            </a:r>
            <a:endParaRPr lang="ru-RU" sz="3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1788" y="251937"/>
            <a:ext cx="342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Итоговый продукт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013553"/>
              </p:ext>
            </p:extLst>
          </p:nvPr>
        </p:nvGraphicFramePr>
        <p:xfrm>
          <a:off x="476250" y="663801"/>
          <a:ext cx="8191500" cy="553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423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1788" y="251937"/>
            <a:ext cx="342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Итоговый продукт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365261"/>
              </p:ext>
            </p:extLst>
          </p:nvPr>
        </p:nvGraphicFramePr>
        <p:xfrm>
          <a:off x="467544" y="404664"/>
          <a:ext cx="853294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87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1788" y="251937"/>
            <a:ext cx="342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Итоговый продукт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451293"/>
              </p:ext>
            </p:extLst>
          </p:nvPr>
        </p:nvGraphicFramePr>
        <p:xfrm>
          <a:off x="323528" y="286656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874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4399</TotalTime>
  <Words>313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Егор Кузьмичев</cp:lastModifiedBy>
  <cp:revision>83</cp:revision>
  <dcterms:created xsi:type="dcterms:W3CDTF">2019-12-09T19:04:12Z</dcterms:created>
  <dcterms:modified xsi:type="dcterms:W3CDTF">2020-12-28T15:48:45Z</dcterms:modified>
</cp:coreProperties>
</file>