
<file path=[Content_Types].xml><?xml version="1.0" encoding="utf-8"?>
<Types xmlns="http://schemas.openxmlformats.org/package/2006/content-types">
  <Default Extension="jpe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9" r:id="rId3"/>
    <p:sldId id="265" r:id="rId4"/>
    <p:sldId id="285" r:id="rId5"/>
    <p:sldId id="260" r:id="rId6"/>
    <p:sldId id="282" r:id="rId7"/>
    <p:sldId id="283" r:id="rId8"/>
    <p:sldId id="273" r:id="rId9"/>
    <p:sldId id="274" r:id="rId10"/>
    <p:sldId id="275" r:id="rId11"/>
    <p:sldId id="276" r:id="rId12"/>
    <p:sldId id="284" r:id="rId13"/>
    <p:sldId id="277" r:id="rId14"/>
    <p:sldId id="278" r:id="rId15"/>
    <p:sldId id="279" r:id="rId16"/>
    <p:sldId id="280" r:id="rId17"/>
    <p:sldId id="266" r:id="rId18"/>
    <p:sldId id="268" r:id="rId19"/>
    <p:sldId id="271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Лилия Савина" initials="ЛС" lastIdx="1" clrIdx="0">
    <p:extLst>
      <p:ext uri="{19B8F6BF-5375-455C-9EA6-DF929625EA0E}">
        <p15:presenceInfo xmlns:p15="http://schemas.microsoft.com/office/powerpoint/2012/main" userId="dab57aae23d6aa2c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075" autoAdjust="0"/>
  </p:normalViewPr>
  <p:slideViewPr>
    <p:cSldViewPr>
      <p:cViewPr varScale="1">
        <p:scale>
          <a:sx n="37" d="100"/>
          <a:sy n="37" d="100"/>
        </p:scale>
        <p:origin x="1304" y="3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2723D-8D8B-49CA-BBFE-5825E8B3C2E5}" type="datetimeFigureOut">
              <a:rPr lang="ru-RU" smtClean="0"/>
              <a:t>13.10.2020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CE152D-948D-4E89-8AD7-A9EBECACFEA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7599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CE152D-948D-4E89-8AD7-A9EBECACFEA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47953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02C0B-86B6-4C69-8B6E-8F881543D53B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FF6F-2483-40D6-AB05-21F82DD9074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3318" name="AutoShape 6" descr="https://encrypted-tbn0.gstatic.com/images?q=tbn:ANd9GcTtx5aO6uLYLmLS5ThmNIrMgd5hn-woNFtcYBeOUCFSAk5upTSkog"/>
          <p:cNvSpPr>
            <a:spLocks noChangeAspect="1" noChangeArrowheads="1"/>
          </p:cNvSpPr>
          <p:nvPr userDrawn="1"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Picture 4" descr="ldw_af_p (10b)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13314" name="Picture 2" descr="http://img-fotki.yandex.ru/get/9474/112424586.7f6/0_c6cd2_4b03b6f0_XXXL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606084" y="0"/>
            <a:ext cx="7537916" cy="6192688"/>
          </a:xfrm>
          <a:prstGeom prst="rect">
            <a:avLst/>
          </a:prstGeom>
          <a:noFill/>
        </p:spPr>
      </p:pic>
      <p:pic>
        <p:nvPicPr>
          <p:cNvPr id="13324" name="Picture 12" descr="http://dom-prestarelyh.ru/img/medsesnadpozh2.jpg"/>
          <p:cNvPicPr>
            <a:picLocks noChangeAspect="1" noChangeArrowheads="1"/>
          </p:cNvPicPr>
          <p:nvPr userDrawn="1"/>
        </p:nvPicPr>
        <p:blipFill>
          <a:blip r:embed="rId4" cstate="screen"/>
          <a:srcRect b="-9807"/>
          <a:stretch>
            <a:fillRect/>
          </a:stretch>
        </p:blipFill>
        <p:spPr bwMode="auto">
          <a:xfrm>
            <a:off x="3347864" y="2204864"/>
            <a:ext cx="3168352" cy="24422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38" name="Picture 26" descr="http://img-fotki.yandex.ru/get/6729/135713194.421/0_ee1e6_a066520a_XL.png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 rot="20814343">
            <a:off x="4932040" y="4509120"/>
            <a:ext cx="1584176" cy="1105852"/>
          </a:xfrm>
          <a:prstGeom prst="rect">
            <a:avLst/>
          </a:prstGeom>
          <a:noFill/>
        </p:spPr>
      </p:pic>
      <p:pic>
        <p:nvPicPr>
          <p:cNvPr id="23" name="Picture 26" descr="http://img-fotki.yandex.ru/get/6729/135713194.421/0_ee1e6_a066520a_XL.png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 rot="1097871">
            <a:off x="3419872" y="4509120"/>
            <a:ext cx="1581748" cy="1104157"/>
          </a:xfrm>
          <a:prstGeom prst="rect">
            <a:avLst/>
          </a:prstGeom>
          <a:noFill/>
        </p:spPr>
      </p:pic>
      <p:sp>
        <p:nvSpPr>
          <p:cNvPr id="25" name="Горизонтальный свиток 24"/>
          <p:cNvSpPr/>
          <p:nvPr userDrawn="1"/>
        </p:nvSpPr>
        <p:spPr>
          <a:xfrm>
            <a:off x="251520" y="5301208"/>
            <a:ext cx="3744416" cy="1368152"/>
          </a:xfrm>
          <a:prstGeom prst="horizontalScroll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cap="none" spc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1</a:t>
            </a:r>
            <a:r>
              <a:rPr lang="ru-RU" sz="2400" b="1" cap="none" spc="0" baseline="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октября - День пожилого человека</a:t>
            </a:r>
            <a:endParaRPr lang="ru-RU" sz="2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solidFill>
          <a:schemeClr val="accent5">
            <a:lumMod val="20000"/>
            <a:lumOff val="80000"/>
            <a:alpha val="3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E02C0B-86B6-4C69-8B6E-8F881543D53B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C8FF6F-2483-40D6-AB05-21F82DD9074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6" name="Picture 4" descr="ldw_af_p (10b).jpg"/>
          <p:cNvPicPr>
            <a:picLocks noChangeAspect="1" noChangeArrowheads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pic>
        <p:nvPicPr>
          <p:cNvPr id="7172" name="Picture 4" descr="nature214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rot="16200000">
            <a:off x="-2309496" y="2677650"/>
            <a:ext cx="6550030" cy="1572007"/>
          </a:xfrm>
          <a:prstGeom prst="rect">
            <a:avLst/>
          </a:prstGeom>
          <a:noFill/>
        </p:spPr>
      </p:pic>
      <p:pic>
        <p:nvPicPr>
          <p:cNvPr id="8" name="Picture 4" descr="nature214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 rot="5400000">
            <a:off x="4891301" y="2605644"/>
            <a:ext cx="6550030" cy="1572007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E02C0B-86B6-4C69-8B6E-8F881543D53B}" type="datetimeFigureOut">
              <a:rPr lang="ru-RU" smtClean="0"/>
              <a:pPr/>
              <a:t>13.10.2020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8FF6F-2483-40D6-AB05-21F82DD9074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545713" y="5517232"/>
            <a:ext cx="4598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chemeClr val="accent6">
                    <a:lumMod val="50000"/>
                  </a:schemeClr>
                </a:solidFill>
              </a:rPr>
              <a:t>Участники проекта:</a:t>
            </a:r>
          </a:p>
          <a:p>
            <a:pPr algn="ctr"/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Учащиеся</a:t>
            </a:r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 7 </a:t>
            </a:r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класса «И» ГБОУ Школа № 1505 «Преображенская»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301208"/>
            <a:ext cx="45719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48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11B524-5EFB-4240-BFBA-853ECDBDC43B}"/>
              </a:ext>
            </a:extLst>
          </p:cNvPr>
          <p:cNvSpPr txBox="1">
            <a:spLocks/>
          </p:cNvSpPr>
          <p:nvPr/>
        </p:nvSpPr>
        <p:spPr>
          <a:xfrm>
            <a:off x="1691680" y="609600"/>
            <a:ext cx="6192688" cy="13208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3000" b="1" dirty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      У него седеют волосы, лицо и руки покрываются морщинами</a:t>
            </a:r>
          </a:p>
        </p:txBody>
      </p:sp>
      <p:pic>
        <p:nvPicPr>
          <p:cNvPr id="3" name="Объект 3">
            <a:extLst>
              <a:ext uri="{FF2B5EF4-FFF2-40B4-BE49-F238E27FC236}">
                <a16:creationId xmlns:a16="http://schemas.microsoft.com/office/drawing/2014/main" id="{E460D6C3-1894-47DA-9B80-3B2141F55FC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6813" y="2151780"/>
            <a:ext cx="3837709" cy="4602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9551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7F75905-CA42-4CA2-9551-6AA1C6611298}"/>
              </a:ext>
            </a:extLst>
          </p:cNvPr>
          <p:cNvSpPr txBox="1">
            <a:spLocks/>
          </p:cNvSpPr>
          <p:nvPr/>
        </p:nvSpPr>
        <p:spPr>
          <a:xfrm>
            <a:off x="1547665" y="429491"/>
            <a:ext cx="6336704" cy="1775373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300" b="1" dirty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       Очень часто у пожилых людей грустное настроение. Они чувствуют себя одинокими и никому не нужными</a:t>
            </a:r>
            <a:r>
              <a:rPr lang="ru-RU" dirty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3" name="Объект 3">
            <a:extLst>
              <a:ext uri="{FF2B5EF4-FFF2-40B4-BE49-F238E27FC236}">
                <a16:creationId xmlns:a16="http://schemas.microsoft.com/office/drawing/2014/main" id="{27DEC22E-FBFC-4AD3-9392-8B28605072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259" y="2562370"/>
            <a:ext cx="5966610" cy="388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89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7C52350-BE91-42E8-AA0D-83BE7D482489}"/>
              </a:ext>
            </a:extLst>
          </p:cNvPr>
          <p:cNvSpPr/>
          <p:nvPr/>
        </p:nvSpPr>
        <p:spPr>
          <a:xfrm>
            <a:off x="1763688" y="188640"/>
            <a:ext cx="5688632" cy="6625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endParaRPr lang="ru-RU" sz="2000" b="1" u="sng" dirty="0">
              <a:solidFill>
                <a:srgbClr val="002060"/>
              </a:solidFill>
              <a:latin typeface="Georgia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Существует мнение, что стареют не от болезней, а от недостатка внимания. Лучший способ проявления заинтересованности и участия – это помощь детей пожилым людям.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 </a:t>
            </a:r>
          </a:p>
          <a:p>
            <a:pPr algn="ctr">
              <a:spcBef>
                <a:spcPct val="20000"/>
              </a:spcBef>
              <a:defRPr/>
            </a:pPr>
            <a:r>
              <a:rPr lang="ru-RU" sz="2000" b="1" u="sng" dirty="0">
                <a:solidFill>
                  <a:srgbClr val="002060"/>
                </a:solidFill>
                <a:latin typeface="Georgia" pitchFamily="18" charset="0"/>
              </a:rPr>
              <a:t>Программа действий:</a:t>
            </a:r>
          </a:p>
          <a:p>
            <a:pPr marL="342900" indent="-342900" algn="just">
              <a:spcBef>
                <a:spcPct val="20000"/>
              </a:spcBef>
              <a:buFontTx/>
              <a:buChar char="-"/>
              <a:defRPr/>
            </a:pPr>
            <a:r>
              <a:rPr lang="ru-RU" sz="1600" b="1" dirty="0">
                <a:solidFill>
                  <a:srgbClr val="002060"/>
                </a:solidFill>
                <a:latin typeface="Georgia" pitchFamily="18" charset="0"/>
              </a:rPr>
              <a:t>Провести социальный опрос среди пожилых людей по оказанию помощи.</a:t>
            </a:r>
          </a:p>
          <a:p>
            <a:pPr marL="342900" indent="-342900" algn="just">
              <a:spcBef>
                <a:spcPct val="20000"/>
              </a:spcBef>
              <a:buFontTx/>
              <a:buChar char="-"/>
              <a:defRPr/>
            </a:pPr>
            <a:r>
              <a:rPr lang="ru-RU" sz="1600" b="1" dirty="0">
                <a:solidFill>
                  <a:srgbClr val="002060"/>
                </a:solidFill>
                <a:latin typeface="Georgia" pitchFamily="18" charset="0"/>
              </a:rPr>
              <a:t>Распределить ролевые функции среди учащихся школы.</a:t>
            </a:r>
          </a:p>
          <a:p>
            <a:pPr marL="342900" indent="-342900" algn="just">
              <a:spcBef>
                <a:spcPct val="20000"/>
              </a:spcBef>
              <a:buFontTx/>
              <a:buChar char="-"/>
              <a:defRPr/>
            </a:pPr>
            <a:r>
              <a:rPr lang="ru-RU" sz="1600" b="1" dirty="0">
                <a:solidFill>
                  <a:srgbClr val="002060"/>
                </a:solidFill>
                <a:latin typeface="Georgia" pitchFamily="18" charset="0"/>
              </a:rPr>
              <a:t>Трудовая деятельность. Оказать помощь пожилым нуждающимся.</a:t>
            </a:r>
          </a:p>
          <a:p>
            <a:pPr marL="342900" indent="-342900" algn="just">
              <a:spcBef>
                <a:spcPct val="20000"/>
              </a:spcBef>
              <a:buFontTx/>
              <a:buChar char="-"/>
              <a:defRPr/>
            </a:pPr>
            <a:r>
              <a:rPr lang="ru-RU" sz="1600" b="1" dirty="0">
                <a:solidFill>
                  <a:srgbClr val="002060"/>
                </a:solidFill>
                <a:latin typeface="Georgia" pitchFamily="18" charset="0"/>
              </a:rPr>
              <a:t>Провести ярмарку-распродажу предметов, сделанных учащимися школы. Вырученные денежные средства перевести Дому престарелых людей.</a:t>
            </a:r>
          </a:p>
          <a:p>
            <a:pPr marL="342900" indent="-342900" algn="just">
              <a:spcBef>
                <a:spcPct val="20000"/>
              </a:spcBef>
              <a:buFontTx/>
              <a:buChar char="-"/>
              <a:defRPr/>
            </a:pPr>
            <a:r>
              <a:rPr lang="ru-RU" sz="1600" b="1" dirty="0">
                <a:solidFill>
                  <a:srgbClr val="002060"/>
                </a:solidFill>
                <a:latin typeface="Georgia" pitchFamily="18" charset="0"/>
              </a:rPr>
              <a:t>Организовать бесплатный концерт школьников в Доме престарелых людей.</a:t>
            </a:r>
          </a:p>
          <a:p>
            <a:pPr marL="342900" indent="-342900" algn="just">
              <a:spcBef>
                <a:spcPct val="20000"/>
              </a:spcBef>
              <a:buFontTx/>
              <a:buChar char="-"/>
              <a:defRPr/>
            </a:pPr>
            <a:r>
              <a:rPr lang="ru-RU" sz="1600" b="1" dirty="0">
                <a:solidFill>
                  <a:srgbClr val="002060"/>
                </a:solidFill>
                <a:latin typeface="Georgia" pitchFamily="18" charset="0"/>
              </a:rPr>
              <a:t>Пригласить ветеранов Великой Отечественной войны и ветеранов труда на встречу с  учащимися школы</a:t>
            </a: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.    </a:t>
            </a:r>
          </a:p>
        </p:txBody>
      </p:sp>
    </p:spTree>
    <p:extLst>
      <p:ext uri="{BB962C8B-B14F-4D97-AF65-F5344CB8AC3E}">
        <p14:creationId xmlns:p14="http://schemas.microsoft.com/office/powerpoint/2010/main" val="4232723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B0CF8E8-276F-4202-9358-02C293FEF90E}"/>
              </a:ext>
            </a:extLst>
          </p:cNvPr>
          <p:cNvSpPr txBox="1">
            <a:spLocks/>
          </p:cNvSpPr>
          <p:nvPr/>
        </p:nvSpPr>
        <p:spPr>
          <a:xfrm>
            <a:off x="1691680" y="404664"/>
            <a:ext cx="6144344" cy="116321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Но старость может быть совсем другой</a:t>
            </a:r>
          </a:p>
        </p:txBody>
      </p:sp>
      <p:pic>
        <p:nvPicPr>
          <p:cNvPr id="5" name="Объект 5">
            <a:extLst>
              <a:ext uri="{FF2B5EF4-FFF2-40B4-BE49-F238E27FC236}">
                <a16:creationId xmlns:a16="http://schemas.microsoft.com/office/drawing/2014/main" id="{87C9DEB5-43D0-4C67-A86D-7A2461CF20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1844824"/>
            <a:ext cx="6144344" cy="4724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2542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E1C2B9-C349-4B52-8BFF-B9CC5F5EA1E3}"/>
              </a:ext>
            </a:extLst>
          </p:cNvPr>
          <p:cNvSpPr txBox="1">
            <a:spLocks/>
          </p:cNvSpPr>
          <p:nvPr/>
        </p:nvSpPr>
        <p:spPr>
          <a:xfrm>
            <a:off x="1691681" y="595746"/>
            <a:ext cx="5976664" cy="9975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ru-RU" sz="2700" b="1" dirty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     Она может быть светлой и радостной</a:t>
            </a:r>
          </a:p>
        </p:txBody>
      </p:sp>
      <p:pic>
        <p:nvPicPr>
          <p:cNvPr id="5" name="Объект 3">
            <a:extLst>
              <a:ext uri="{FF2B5EF4-FFF2-40B4-BE49-F238E27FC236}">
                <a16:creationId xmlns:a16="http://schemas.microsoft.com/office/drawing/2014/main" id="{22568E6F-E11E-45E9-B3BF-AD6371DFB0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91680" y="2060847"/>
            <a:ext cx="5976664" cy="4353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0672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6BA24B4-F89A-4399-8835-8E6F60C42B91}"/>
              </a:ext>
            </a:extLst>
          </p:cNvPr>
          <p:cNvSpPr txBox="1">
            <a:spLocks/>
          </p:cNvSpPr>
          <p:nvPr/>
        </p:nvSpPr>
        <p:spPr>
          <a:xfrm>
            <a:off x="1707374" y="609600"/>
            <a:ext cx="5960970" cy="123522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b="1" dirty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Если рядом есть заботливые близкие люди</a:t>
            </a:r>
          </a:p>
        </p:txBody>
      </p:sp>
      <p:pic>
        <p:nvPicPr>
          <p:cNvPr id="3" name="Объект 3">
            <a:extLst>
              <a:ext uri="{FF2B5EF4-FFF2-40B4-BE49-F238E27FC236}">
                <a16:creationId xmlns:a16="http://schemas.microsoft.com/office/drawing/2014/main" id="{A441E8D9-E835-473A-9DE8-345A74A21C6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07374" y="2084638"/>
            <a:ext cx="6536588" cy="43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4554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>
            <a:extLst>
              <a:ext uri="{FF2B5EF4-FFF2-40B4-BE49-F238E27FC236}">
                <a16:creationId xmlns:a16="http://schemas.microsoft.com/office/drawing/2014/main" id="{06A4F691-1BE3-487C-8A05-CC36D6D753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36200" y="219869"/>
            <a:ext cx="4694832" cy="3126910"/>
          </a:xfrm>
          <a:prstGeom prst="rect">
            <a:avLst/>
          </a:prstGeom>
        </p:spPr>
      </p:pic>
      <p:pic>
        <p:nvPicPr>
          <p:cNvPr id="3" name="Объект 3">
            <a:extLst>
              <a:ext uri="{FF2B5EF4-FFF2-40B4-BE49-F238E27FC236}">
                <a16:creationId xmlns:a16="http://schemas.microsoft.com/office/drawing/2014/main" id="{73D8AF42-6075-49A2-B0E4-634AD0D9C37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8383" y="3541327"/>
            <a:ext cx="3136655" cy="313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516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0C77F04-8A9A-4B55-A811-DF7500DA0D2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197292"/>
            <a:ext cx="5940425" cy="4463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34632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D90E185-B358-47FD-BE71-522D5A1E8E06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197292"/>
            <a:ext cx="5940425" cy="4463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91818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0F4002A5-0E2C-4E73-B726-90CD5FAAB133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201737"/>
            <a:ext cx="5940425" cy="44545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749379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3"/>
          <p:cNvSpPr txBox="1">
            <a:spLocks/>
          </p:cNvSpPr>
          <p:nvPr/>
        </p:nvSpPr>
        <p:spPr>
          <a:xfrm>
            <a:off x="1475656" y="1772816"/>
            <a:ext cx="6264696" cy="287463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800" b="1" u="sng" dirty="0">
                <a:solidFill>
                  <a:srgbClr val="002060"/>
                </a:solidFill>
                <a:latin typeface="Georgia" pitchFamily="18" charset="0"/>
              </a:rPr>
              <a:t>Цель проекта:</a:t>
            </a:r>
          </a:p>
          <a:p>
            <a:pPr lvl="0" algn="just">
              <a:spcBef>
                <a:spcPct val="20000"/>
              </a:spcBef>
              <a:defRPr/>
            </a:pP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привлечение внимания к проблемам людей пожилого возраста, содействие воспитанию нравственности детей и подростков посредством оказания помощи нуждающимся людям.</a:t>
            </a:r>
            <a:r>
              <a:rPr kumimoji="0" lang="ru-RU" sz="2800" b="1" i="0" u="none" strike="noStrike" kern="1200" cap="none" spc="0" normalizeH="0" baseline="0" noProof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Georgia" pitchFamily="18" charset="0"/>
              </a:rPr>
              <a:t>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E5771F3-2910-4B94-A36F-97DC37358727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197292"/>
            <a:ext cx="5940425" cy="47519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61490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119034"/>
            <a:ext cx="6264696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u="sng" dirty="0">
                <a:solidFill>
                  <a:srgbClr val="002060"/>
                </a:solidFill>
                <a:latin typeface="Georgia" pitchFamily="18" charset="0"/>
              </a:rPr>
              <a:t>Задачи проекта: </a:t>
            </a:r>
          </a:p>
          <a:p>
            <a:pPr algn="ctr"/>
            <a:endParaRPr lang="ru-RU" sz="2400" b="1" u="sng" dirty="0">
              <a:solidFill>
                <a:srgbClr val="002060"/>
              </a:solidFill>
              <a:latin typeface="Georgia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осуществление мероприятий по оказанию практической помощи лицам, нуждающимся в социальной поддержке, в том числе ветеранам, пожилым людям, близким родственникам; </a:t>
            </a:r>
          </a:p>
          <a:p>
            <a:pPr marL="342900" indent="-342900" algn="just">
              <a:buFontTx/>
              <a:buChar char="-"/>
            </a:pP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  <a:p>
            <a:pPr marL="342900" indent="-342900" algn="just">
              <a:buFontTx/>
              <a:buChar char="-"/>
            </a:pP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развитие организации инициативы по оказанию помощи добровольно и бескорыстно; </a:t>
            </a:r>
          </a:p>
          <a:p>
            <a:pPr marL="342900" indent="-342900" algn="just">
              <a:buFontTx/>
              <a:buChar char="-"/>
            </a:pPr>
            <a:endParaRPr lang="ru-RU" sz="2400" b="1" dirty="0">
              <a:solidFill>
                <a:srgbClr val="002060"/>
              </a:solidFill>
              <a:latin typeface="Georgia" pitchFamily="18" charset="0"/>
            </a:endParaRPr>
          </a:p>
          <a:p>
            <a:pPr algn="just"/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 - формирование милосердия и толерантности, обогащение эмоционального мира школьников нравственными переживаниями.</a:t>
            </a:r>
          </a:p>
        </p:txBody>
      </p:sp>
    </p:spTree>
    <p:extLst>
      <p:ext uri="{BB962C8B-B14F-4D97-AF65-F5344CB8AC3E}">
        <p14:creationId xmlns:p14="http://schemas.microsoft.com/office/powerpoint/2010/main" val="38632311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29E9D3-E1FE-45D7-A657-CC6E03773C6F}"/>
              </a:ext>
            </a:extLst>
          </p:cNvPr>
          <p:cNvSpPr txBox="1"/>
          <p:nvPr/>
        </p:nvSpPr>
        <p:spPr>
          <a:xfrm>
            <a:off x="2195736" y="980728"/>
            <a:ext cx="5328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800" b="1" u="sng" dirty="0">
                <a:solidFill>
                  <a:srgbClr val="002060"/>
                </a:solidFill>
                <a:latin typeface="Georgia" pitchFamily="18" charset="0"/>
              </a:rPr>
              <a:t>Участники проекта</a:t>
            </a:r>
          </a:p>
        </p:txBody>
      </p:sp>
      <p:graphicFrame>
        <p:nvGraphicFramePr>
          <p:cNvPr id="3" name="Таблица 3">
            <a:extLst>
              <a:ext uri="{FF2B5EF4-FFF2-40B4-BE49-F238E27FC236}">
                <a16:creationId xmlns:a16="http://schemas.microsoft.com/office/drawing/2014/main" id="{B0F8672D-7CAD-4AB1-B3E9-E124091E2A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91779005"/>
              </p:ext>
            </p:extLst>
          </p:nvPr>
        </p:nvGraphicFramePr>
        <p:xfrm>
          <a:off x="1763688" y="1844824"/>
          <a:ext cx="6048671" cy="3657597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098436">
                  <a:extLst>
                    <a:ext uri="{9D8B030D-6E8A-4147-A177-3AD203B41FA5}">
                      <a16:colId xmlns:a16="http://schemas.microsoft.com/office/drawing/2014/main" val="1573889726"/>
                    </a:ext>
                  </a:extLst>
                </a:gridCol>
                <a:gridCol w="1573972">
                  <a:extLst>
                    <a:ext uri="{9D8B030D-6E8A-4147-A177-3AD203B41FA5}">
                      <a16:colId xmlns:a16="http://schemas.microsoft.com/office/drawing/2014/main" val="2077947411"/>
                    </a:ext>
                  </a:extLst>
                </a:gridCol>
                <a:gridCol w="2376263">
                  <a:extLst>
                    <a:ext uri="{9D8B030D-6E8A-4147-A177-3AD203B41FA5}">
                      <a16:colId xmlns:a16="http://schemas.microsoft.com/office/drawing/2014/main" val="2747635868"/>
                    </a:ext>
                  </a:extLst>
                </a:gridCol>
              </a:tblGrid>
              <a:tr h="618972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Фамилия, Имя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Дата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Выполненная работа</a:t>
                      </a:r>
                    </a:p>
                  </a:txBody>
                  <a:tcPr>
                    <a:lnT w="12700" cmpd="sng">
                      <a:noFill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2558929439"/>
                  </a:ext>
                </a:extLst>
              </a:tr>
              <a:tr h="660797">
                <a:tc>
                  <a:txBody>
                    <a:bodyPr/>
                    <a:lstStyle/>
                    <a:p>
                      <a:r>
                        <a:rPr lang="ru-RU" sz="1600" b="1" kern="1200" dirty="0" err="1"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Кайнов</a:t>
                      </a:r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 П.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07.10.2020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Создание проекта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3325616"/>
                  </a:ext>
                </a:extLst>
              </a:tr>
              <a:tr h="660797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Шабо М.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09.10.2020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Опрос пожилых людей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6959197"/>
                  </a:ext>
                </a:extLst>
              </a:tr>
              <a:tr h="660797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Васильева Д.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11.10.2020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Сбор фотоматериала из интернета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6908274"/>
                  </a:ext>
                </a:extLst>
              </a:tr>
              <a:tr h="894071"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Кузнецов Н.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08.10.2020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kern="1200" dirty="0">
                          <a:solidFill>
                            <a:srgbClr val="002060"/>
                          </a:solidFill>
                          <a:latin typeface="Georgia" pitchFamily="18" charset="0"/>
                          <a:ea typeface="+mn-ea"/>
                          <a:cs typeface="+mn-cs"/>
                        </a:rPr>
                        <a:t>Сбор комментариев из интернета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9402929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79F0DC3-DDFA-4309-9113-F5052DB72814}"/>
              </a:ext>
            </a:extLst>
          </p:cNvPr>
          <p:cNvSpPr txBox="1"/>
          <p:nvPr/>
        </p:nvSpPr>
        <p:spPr>
          <a:xfrm flipH="1">
            <a:off x="1763689" y="5692606"/>
            <a:ext cx="60486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Georgia" pitchFamily="18" charset="0"/>
              </a:rPr>
              <a:t>Консультант Еськов Иван Юрьевич</a:t>
            </a:r>
          </a:p>
        </p:txBody>
      </p:sp>
    </p:spTree>
    <p:extLst>
      <p:ext uri="{BB962C8B-B14F-4D97-AF65-F5344CB8AC3E}">
        <p14:creationId xmlns:p14="http://schemas.microsoft.com/office/powerpoint/2010/main" val="3502494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260648"/>
            <a:ext cx="604867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sz="2000" b="1" u="sng" dirty="0">
                <a:solidFill>
                  <a:srgbClr val="002060"/>
                </a:solidFill>
                <a:latin typeface="Georgia" pitchFamily="18" charset="0"/>
              </a:rPr>
              <a:t>Актуальность проекта</a:t>
            </a:r>
          </a:p>
          <a:p>
            <a:pPr algn="just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       Сейчас, когда мы переживаем сложный период социальных конфликтов во многих сферах нашей жизни, особенно остро ощущается, что некоторые подростки стали грубыми, жёсткими и даже равнодушными. Им нравится плыть по течению, ведь у них за спиной хорошая поддержка - родители. </a:t>
            </a:r>
          </a:p>
          <a:p>
            <a:pPr algn="just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       Родители становятся лишь необходимым приложением в жизни. А бабушек и дедушек молодёжь и вовсе игнорирует. А хочется напомнить, что гуманизм, милосердие, сострадание, отзывчивость очень необходимы в жизни. И воспитывать эти качества нужно с детства. </a:t>
            </a:r>
          </a:p>
          <a:p>
            <a:pPr algn="just">
              <a:spcBef>
                <a:spcPct val="20000"/>
              </a:spcBef>
              <a:defRPr/>
            </a:pP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       Ведь именно этого нам, когда мы станем пожилыми, будет не хватать.</a:t>
            </a:r>
          </a:p>
        </p:txBody>
      </p:sp>
    </p:spTree>
    <p:extLst>
      <p:ext uri="{BB962C8B-B14F-4D97-AF65-F5344CB8AC3E}">
        <p14:creationId xmlns:p14="http://schemas.microsoft.com/office/powerpoint/2010/main" val="34612958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35696" y="620688"/>
            <a:ext cx="59766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ru-RU" dirty="0">
                <a:solidFill>
                  <a:srgbClr val="000000"/>
                </a:solidFill>
                <a:latin typeface="OpenSans"/>
              </a:rPr>
              <a:t> </a:t>
            </a:r>
            <a:endParaRPr lang="ru-RU" sz="2000" b="1" u="sng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BB5DA20-CE85-4B1E-B4FF-13C8B952A658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1197292"/>
            <a:ext cx="5940425" cy="44634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25025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C72775AD-53A3-4BD9-BEFF-68472FF4914F}"/>
              </a:ext>
            </a:extLst>
          </p:cNvPr>
          <p:cNvSpPr txBox="1">
            <a:spLocks/>
          </p:cNvSpPr>
          <p:nvPr/>
        </p:nvSpPr>
        <p:spPr>
          <a:xfrm>
            <a:off x="1579419" y="476672"/>
            <a:ext cx="6016917" cy="180513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>
              <a:buFontTx/>
              <a:buChar char="-"/>
            </a:pPr>
            <a:endParaRPr lang="ru-RU" sz="3600" b="1" dirty="0">
              <a:solidFill>
                <a:srgbClr val="002060"/>
              </a:solidFill>
              <a:latin typeface="Georgia" pitchFamily="18" charset="0"/>
              <a:ea typeface="+mn-ea"/>
              <a:cs typeface="+mn-cs"/>
            </a:endParaRPr>
          </a:p>
          <a:p>
            <a:pPr marL="571500" indent="-571500">
              <a:buFontTx/>
              <a:buChar char="-"/>
            </a:pPr>
            <a:endParaRPr lang="ru-RU" sz="3600" b="1" dirty="0">
              <a:solidFill>
                <a:srgbClr val="002060"/>
              </a:solidFill>
              <a:latin typeface="Georgia" pitchFamily="18" charset="0"/>
              <a:ea typeface="+mn-ea"/>
              <a:cs typeface="+mn-cs"/>
            </a:endParaRPr>
          </a:p>
          <a:p>
            <a:pPr marL="571500" indent="-571500">
              <a:buFontTx/>
              <a:buChar char="-"/>
            </a:pPr>
            <a:endParaRPr lang="ru-RU" sz="3600" b="1" dirty="0">
              <a:solidFill>
                <a:srgbClr val="002060"/>
              </a:solidFill>
              <a:latin typeface="Georgia" pitchFamily="18" charset="0"/>
              <a:ea typeface="+mn-ea"/>
              <a:cs typeface="+mn-cs"/>
            </a:endParaRPr>
          </a:p>
          <a:p>
            <a:pPr marL="571500" indent="-571500">
              <a:buFontTx/>
              <a:buChar char="-"/>
            </a:pPr>
            <a:endParaRPr lang="ru-RU" sz="3600" b="1" dirty="0">
              <a:solidFill>
                <a:srgbClr val="002060"/>
              </a:solidFill>
              <a:latin typeface="Georgia" pitchFamily="18" charset="0"/>
              <a:ea typeface="+mn-ea"/>
              <a:cs typeface="+mn-cs"/>
            </a:endParaRPr>
          </a:p>
          <a:p>
            <a:pPr marL="571500" indent="-571500">
              <a:buFontTx/>
              <a:buChar char="-"/>
            </a:pPr>
            <a:endParaRPr lang="ru-RU" sz="3600" b="1" dirty="0">
              <a:solidFill>
                <a:srgbClr val="002060"/>
              </a:solidFill>
              <a:latin typeface="Georgia" pitchFamily="18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1AB06DC-220F-4D0F-9F1B-B2EE71A9B35B}"/>
              </a:ext>
            </a:extLst>
          </p:cNvPr>
          <p:cNvSpPr txBox="1"/>
          <p:nvPr/>
        </p:nvSpPr>
        <p:spPr>
          <a:xfrm>
            <a:off x="2051720" y="1124744"/>
            <a:ext cx="518257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ct val="20000"/>
              </a:spcBef>
              <a:defRPr/>
            </a:pPr>
            <a:r>
              <a:rPr lang="ru-RU" sz="1800" b="1" dirty="0">
                <a:solidFill>
                  <a:srgbClr val="002060"/>
                </a:solidFill>
                <a:latin typeface="Georgia" pitchFamily="18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Georgia" pitchFamily="18" charset="0"/>
              </a:rPr>
              <a:t>Проблемы пожилых людей:</a:t>
            </a:r>
          </a:p>
          <a:p>
            <a:pPr indent="-285750" algn="just">
              <a:spcBef>
                <a:spcPct val="20000"/>
              </a:spcBef>
              <a:buFontTx/>
              <a:buChar char="-"/>
              <a:defRPr/>
            </a:pP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Болезни</a:t>
            </a:r>
          </a:p>
          <a:p>
            <a:pPr indent="-285750" algn="just">
              <a:spcBef>
                <a:spcPct val="20000"/>
              </a:spcBef>
              <a:buFontTx/>
              <a:buChar char="-"/>
              <a:defRPr/>
            </a:pP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Социальная незащищенность</a:t>
            </a:r>
          </a:p>
          <a:p>
            <a:pPr indent="-285750" algn="just">
              <a:spcBef>
                <a:spcPct val="20000"/>
              </a:spcBef>
              <a:buFontTx/>
              <a:buChar char="-"/>
              <a:defRPr/>
            </a:pP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Одиночество</a:t>
            </a:r>
          </a:p>
          <a:p>
            <a:pPr indent="-285750" algn="just">
              <a:spcBef>
                <a:spcPct val="20000"/>
              </a:spcBef>
              <a:buFontTx/>
              <a:buChar char="-"/>
              <a:defRPr/>
            </a:pP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Бедность</a:t>
            </a:r>
          </a:p>
          <a:p>
            <a:pPr indent="-285750" algn="just">
              <a:spcBef>
                <a:spcPct val="20000"/>
              </a:spcBef>
              <a:buFontTx/>
              <a:buChar char="-"/>
              <a:defRPr/>
            </a:pP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Потеря ориентиров </a:t>
            </a:r>
          </a:p>
          <a:p>
            <a:pPr indent="-285750" algn="just">
              <a:spcBef>
                <a:spcPct val="20000"/>
              </a:spcBef>
              <a:buFontTx/>
              <a:buChar char="-"/>
              <a:defRPr/>
            </a:pP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 Невостребованность</a:t>
            </a:r>
          </a:p>
          <a:p>
            <a:pPr indent="-285750" algn="just">
              <a:spcBef>
                <a:spcPct val="20000"/>
              </a:spcBef>
              <a:buFontTx/>
              <a:buChar char="-"/>
              <a:defRPr/>
            </a:pP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 Информационный вакуум</a:t>
            </a:r>
          </a:p>
          <a:p>
            <a:pPr indent="-285750" algn="just">
              <a:spcBef>
                <a:spcPct val="20000"/>
              </a:spcBef>
              <a:buFontTx/>
              <a:buChar char="-"/>
              <a:defRPr/>
            </a:pPr>
            <a:r>
              <a:rPr lang="ru-RU" sz="2000" b="1" dirty="0">
                <a:solidFill>
                  <a:srgbClr val="002060"/>
                </a:solidFill>
                <a:latin typeface="Georgia" pitchFamily="18" charset="0"/>
              </a:rPr>
              <a:t>Удаленность от родного дома </a:t>
            </a:r>
          </a:p>
        </p:txBody>
      </p:sp>
    </p:spTree>
    <p:extLst>
      <p:ext uri="{BB962C8B-B14F-4D97-AF65-F5344CB8AC3E}">
        <p14:creationId xmlns:p14="http://schemas.microsoft.com/office/powerpoint/2010/main" val="3374654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Объект 3">
            <a:extLst>
              <a:ext uri="{FF2B5EF4-FFF2-40B4-BE49-F238E27FC236}">
                <a16:creationId xmlns:a16="http://schemas.microsoft.com/office/drawing/2014/main" id="{56FC11BD-17C8-4B43-B812-92FDF4E30C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20407" y="3140968"/>
            <a:ext cx="5134939" cy="3424964"/>
          </a:xfrm>
          <a:prstGeom prst="rect">
            <a:avLst/>
          </a:prstGeom>
        </p:spPr>
      </p:pic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2719D1EC-1FBF-4525-8EFA-8F66B0B3F518}"/>
              </a:ext>
            </a:extLst>
          </p:cNvPr>
          <p:cNvSpPr txBox="1">
            <a:spLocks/>
          </p:cNvSpPr>
          <p:nvPr/>
        </p:nvSpPr>
        <p:spPr>
          <a:xfrm>
            <a:off x="1579419" y="476672"/>
            <a:ext cx="6016917" cy="1805131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В 70 – 75 лет человек сильно изменяется</a:t>
            </a:r>
          </a:p>
        </p:txBody>
      </p:sp>
    </p:spTree>
    <p:extLst>
      <p:ext uri="{BB962C8B-B14F-4D97-AF65-F5344CB8AC3E}">
        <p14:creationId xmlns:p14="http://schemas.microsoft.com/office/powerpoint/2010/main" val="2607074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CB5A9A-AD88-423B-ABBF-E1072A95489B}"/>
              </a:ext>
            </a:extLst>
          </p:cNvPr>
          <p:cNvSpPr txBox="1">
            <a:spLocks/>
          </p:cNvSpPr>
          <p:nvPr/>
        </p:nvSpPr>
        <p:spPr>
          <a:xfrm>
            <a:off x="1619672" y="609600"/>
            <a:ext cx="5904656" cy="1379240"/>
          </a:xfrm>
          <a:prstGeom prst="rect">
            <a:avLst/>
          </a:prstGeom>
        </p:spPr>
        <p:txBody>
          <a:bodyPr>
            <a:normAutofit fontScale="82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>
                <a:solidFill>
                  <a:srgbClr val="002060"/>
                </a:solidFill>
                <a:latin typeface="Georgia" pitchFamily="18" charset="0"/>
                <a:ea typeface="+mn-ea"/>
                <a:cs typeface="+mn-cs"/>
              </a:rPr>
              <a:t>     Он чаще болеет, быстрее устает. Ему тяжело ходить, обслуживать себя.</a:t>
            </a:r>
          </a:p>
        </p:txBody>
      </p:sp>
      <p:pic>
        <p:nvPicPr>
          <p:cNvPr id="3" name="Объект 3">
            <a:extLst>
              <a:ext uri="{FF2B5EF4-FFF2-40B4-BE49-F238E27FC236}">
                <a16:creationId xmlns:a16="http://schemas.microsoft.com/office/drawing/2014/main" id="{6CFFF14A-0B47-4810-BC82-426023111B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87824" y="1988840"/>
            <a:ext cx="3743614" cy="4625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742701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1395</TotalTime>
  <Words>427</Words>
  <Application>Microsoft Office PowerPoint</Application>
  <PresentationFormat>Экран (4:3)</PresentationFormat>
  <Paragraphs>63</Paragraphs>
  <Slides>20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5" baseType="lpstr">
      <vt:lpstr>Arial</vt:lpstr>
      <vt:lpstr>Calibri</vt:lpstr>
      <vt:lpstr>Georgia</vt:lpstr>
      <vt:lpstr>OpenSans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Лилия Савина</cp:lastModifiedBy>
  <cp:revision>32</cp:revision>
  <dcterms:created xsi:type="dcterms:W3CDTF">2014-07-23T15:56:34Z</dcterms:created>
  <dcterms:modified xsi:type="dcterms:W3CDTF">2020-10-13T20:20:38Z</dcterms:modified>
</cp:coreProperties>
</file>