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2" r:id="rId5"/>
    <p:sldId id="260" r:id="rId6"/>
    <p:sldId id="273" r:id="rId7"/>
    <p:sldId id="277" r:id="rId8"/>
    <p:sldId id="280" r:id="rId9"/>
    <p:sldId id="282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CD5E8FD-3460-47B0-B51B-6864DFF55589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717A6D-C594-4AAA-A635-E3B1409C9B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9888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Бугров Д.а. , ученик 10 класса «ж»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консультант: </a:t>
            </a:r>
            <a:r>
              <a:rPr lang="ru-RU" sz="1800" dirty="0" err="1" smtClean="0">
                <a:solidFill>
                  <a:schemeClr val="tx1"/>
                </a:solidFill>
              </a:rPr>
              <a:t>Пхалагова</a:t>
            </a:r>
            <a:r>
              <a:rPr lang="ru-RU" sz="1800" dirty="0" smtClean="0">
                <a:solidFill>
                  <a:schemeClr val="tx1"/>
                </a:solidFill>
              </a:rPr>
              <a:t> Ж.а. , </a:t>
            </a:r>
            <a:r>
              <a:rPr lang="ru-RU" sz="1800" dirty="0" err="1" smtClean="0">
                <a:solidFill>
                  <a:schemeClr val="tx1"/>
                </a:solidFill>
              </a:rPr>
              <a:t>иванова</a:t>
            </a:r>
            <a:r>
              <a:rPr lang="ru-RU" sz="1800" dirty="0" smtClean="0">
                <a:solidFill>
                  <a:schemeClr val="tx1"/>
                </a:solidFill>
              </a:rPr>
              <a:t> е.а.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История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преображенской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 усадьбы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Государственно бюджетное общеобразовательное </a:t>
            </a:r>
            <a:r>
              <a:rPr lang="ru-RU" sz="2000" dirty="0" err="1" smtClean="0"/>
              <a:t>учереждение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Города Москвы школы №1505 «Преображенская» </a:t>
            </a:r>
            <a:endParaRPr lang="ru-RU" sz="2000" dirty="0"/>
          </a:p>
        </p:txBody>
      </p:sp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982216" cy="8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Выводы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В результате данного исследования мы можем сделать вывод, что гипотеза подтвердилась. Мы рассмотрели </a:t>
            </a:r>
            <a:r>
              <a:rPr lang="ru-RU" sz="2400" dirty="0" err="1" smtClean="0"/>
              <a:t>находоки</a:t>
            </a:r>
            <a:r>
              <a:rPr lang="ru-RU" sz="2400" dirty="0" smtClean="0"/>
              <a:t>, найденные во время земляных работ и выяснили, что усадьба была довольно </a:t>
            </a:r>
            <a:r>
              <a:rPr lang="ru-RU" sz="2400" dirty="0" smtClean="0"/>
              <a:t>зажиточной.</a:t>
            </a:r>
            <a:r>
              <a:rPr lang="ru-RU" sz="2400" dirty="0" smtClean="0"/>
              <a:t> Таким образом, мы показали историю усадьбы, опираясь на находки. </a:t>
            </a:r>
            <a:endParaRPr lang="ru-RU" sz="2400" dirty="0"/>
          </a:p>
        </p:txBody>
      </p:sp>
      <p:pic>
        <p:nvPicPr>
          <p:cNvPr id="4" name="Picture 3" descr="C:\Users\Dell\Desktop\Izrazcy-pech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208823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544522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Изразцовая печь. 18 век.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Список и источники литературы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85428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Бугров А.В. </a:t>
            </a:r>
            <a:r>
              <a:rPr lang="ru-RU" sz="2800" dirty="0" err="1" smtClean="0"/>
              <a:t>Благуша</a:t>
            </a:r>
            <a:r>
              <a:rPr lang="ru-RU" sz="2800" dirty="0" smtClean="0"/>
              <a:t>, Семёновское и </a:t>
            </a:r>
            <a:r>
              <a:rPr lang="ru-RU" sz="2800" dirty="0" err="1" smtClean="0"/>
              <a:t>Преображенское</a:t>
            </a:r>
            <a:r>
              <a:rPr lang="ru-RU" sz="2800" dirty="0" smtClean="0"/>
              <a:t>. По солдатским слободам, разбирая </a:t>
            </a:r>
            <a:r>
              <a:rPr lang="ru-RU" sz="2800" dirty="0" err="1" smtClean="0"/>
              <a:t>дорогу\А.В</a:t>
            </a:r>
            <a:r>
              <a:rPr lang="ru-RU" sz="2800" dirty="0" smtClean="0"/>
              <a:t>. Бугров. - М.: </a:t>
            </a:r>
            <a:r>
              <a:rPr lang="ru-RU" sz="2800" dirty="0" err="1" smtClean="0"/>
              <a:t>Лингва-Ф</a:t>
            </a:r>
            <a:r>
              <a:rPr lang="ru-RU" sz="2800" dirty="0" smtClean="0"/>
              <a:t>, 2016.-172 с.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Бобровский П.О. История лейб-гвардии Преображенского полка, 1683 – 1725\ П.О. Бобровский.- М.: </a:t>
            </a:r>
            <a:r>
              <a:rPr lang="ru-RU" sz="2800" dirty="0" err="1" smtClean="0"/>
              <a:t>Кучково</a:t>
            </a:r>
            <a:r>
              <a:rPr lang="ru-RU" sz="2800" dirty="0" smtClean="0"/>
              <a:t> поле, 2008.-624 с.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err="1" smtClean="0"/>
              <a:t>Маслих</a:t>
            </a:r>
            <a:r>
              <a:rPr lang="ru-RU" sz="2800" dirty="0" smtClean="0"/>
              <a:t> С.А. Русское изразцовое искусство Х</a:t>
            </a:r>
            <a:r>
              <a:rPr lang="en-US" sz="2800" dirty="0" smtClean="0"/>
              <a:t>V</a:t>
            </a:r>
            <a:r>
              <a:rPr lang="ru-RU" sz="2800" dirty="0" smtClean="0"/>
              <a:t>-</a:t>
            </a:r>
            <a:r>
              <a:rPr lang="en-US" sz="2800" dirty="0" smtClean="0"/>
              <a:t>XIX</a:t>
            </a:r>
            <a:r>
              <a:rPr lang="ru-RU" sz="2800" dirty="0" smtClean="0"/>
              <a:t> </a:t>
            </a:r>
            <a:r>
              <a:rPr lang="ru-RU" sz="2800" dirty="0" err="1" smtClean="0"/>
              <a:t>веков.\С.А</a:t>
            </a:r>
            <a:r>
              <a:rPr lang="ru-RU" sz="2800" dirty="0" smtClean="0"/>
              <a:t>. </a:t>
            </a:r>
            <a:r>
              <a:rPr lang="ru-RU" sz="2800" dirty="0" err="1" smtClean="0"/>
              <a:t>Маслих</a:t>
            </a:r>
            <a:r>
              <a:rPr lang="ru-RU" sz="2800" dirty="0" smtClean="0"/>
              <a:t>.-  М.: </a:t>
            </a:r>
            <a:r>
              <a:rPr lang="ru-RU" sz="2800" dirty="0" err="1" smtClean="0"/>
              <a:t>Изобразит.искусство</a:t>
            </a:r>
            <a:r>
              <a:rPr lang="ru-RU" sz="2800" dirty="0" smtClean="0"/>
              <a:t>, 1983.-28 стр.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Забелин </a:t>
            </a:r>
            <a:r>
              <a:rPr lang="ru-RU" sz="2800" dirty="0" err="1" smtClean="0"/>
              <a:t>И.Е.Преображенское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Преображенск</a:t>
            </a:r>
            <a:r>
              <a:rPr lang="ru-RU" sz="2800" dirty="0" smtClean="0"/>
              <a:t>, московская столица достославных преобразований первого императора Петра Великого / Соч. Ив. Забелина. - Москва : тип. Э. </a:t>
            </a:r>
            <a:r>
              <a:rPr lang="ru-RU" sz="2800" dirty="0" err="1" smtClean="0"/>
              <a:t>Лисснер</a:t>
            </a:r>
            <a:r>
              <a:rPr lang="ru-RU" sz="2800" dirty="0" smtClean="0"/>
              <a:t> и Ю. Роман, 1883. – VI [Электронный ресурс].-Режим доступа: https://search.rsl.ru/ru/record/01003596344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21602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</a:t>
            </a:r>
            <a:r>
              <a:rPr lang="en-US" sz="4000" b="1" dirty="0" smtClean="0">
                <a:solidFill>
                  <a:schemeClr val="tx1"/>
                </a:solidFill>
              </a:rPr>
              <a:t>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992888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Раскрыть малоизвестные страницы истории Преображенской солдатской слободы. </a:t>
            </a:r>
            <a:endParaRPr lang="ru-RU" sz="2400" dirty="0"/>
          </a:p>
        </p:txBody>
      </p:sp>
      <p:pic>
        <p:nvPicPr>
          <p:cNvPr id="2050" name="Picture 2" descr="C:\Users\Dell\Desktop\ПланМИШЮРИНА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554461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221088"/>
            <a:ext cx="1800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Преображенская солдатская слобода. </a:t>
            </a:r>
          </a:p>
          <a:p>
            <a:pPr algn="r"/>
            <a:r>
              <a:rPr lang="ru-RU" sz="1600" i="1" dirty="0" smtClean="0"/>
              <a:t>С плана Москвы 1739 г.</a:t>
            </a:r>
            <a:r>
              <a:rPr lang="ru-RU" i="1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68052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Актуальность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40960" cy="34563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Знать историю Москвы представляет интерес для каждого из нас. Большинство жителей не знают местную историю. Между тем, в каждом районе Москвы есть  памятники истории и культуры самого высокого уровня. </a:t>
            </a:r>
          </a:p>
          <a:p>
            <a:pPr algn="just">
              <a:buNone/>
            </a:pPr>
            <a:r>
              <a:rPr lang="ru-RU" sz="2400" dirty="0" smtClean="0"/>
              <a:t>                </a:t>
            </a:r>
            <a:r>
              <a:rPr lang="en-US" sz="2400" dirty="0" smtClean="0"/>
              <a:t>                                                     </a:t>
            </a:r>
            <a:endParaRPr lang="ru-RU" sz="2400" dirty="0"/>
          </a:p>
        </p:txBody>
      </p:sp>
      <p:pic>
        <p:nvPicPr>
          <p:cNvPr id="3074" name="Picture 2" descr="C:\Users\Dell\Desktop\lgp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410445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472514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Знамя лейб-гвардии Преображенского полка, 1742 г</a:t>
            </a:r>
            <a:endParaRPr lang="ru-RU" sz="1600" i="1" dirty="0"/>
          </a:p>
        </p:txBody>
      </p:sp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Задачи исследования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2400" dirty="0" smtClean="0"/>
              <a:t>Изучить литературу по имеющийся теме.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2400" dirty="0" smtClean="0"/>
              <a:t>Исследовать находки, найденные при земляных работах.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2400" dirty="0" smtClean="0"/>
              <a:t>Сопоставить имеющиеся источники, датировать находки и сделать выводы об их принадлежности. </a:t>
            </a:r>
          </a:p>
          <a:p>
            <a:pPr marL="571500" indent="-571500">
              <a:buNone/>
            </a:pPr>
            <a:endParaRPr lang="ru-RU" dirty="0"/>
          </a:p>
        </p:txBody>
      </p:sp>
      <p:pic>
        <p:nvPicPr>
          <p:cNvPr id="4" name="Picture 2" descr="C:\Users\Dell\Desktop\Дом37стр4(проект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36004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Электрозаводская улица,  д. 37, стр. 4. 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4437112"/>
            <a:ext cx="1980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Дом, выстроенные на средства купца Давыдова в 1830-е гг.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3024336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Гипотеза</a:t>
            </a:r>
            <a:r>
              <a:rPr lang="en-US" sz="3600" b="1" dirty="0" smtClean="0">
                <a:solidFill>
                  <a:schemeClr val="tx1"/>
                </a:solidFill>
              </a:rPr>
              <a:t>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115616" y="1484784"/>
            <a:ext cx="8028384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Историю усадьбы можно показать, опираясь на находки. </a:t>
            </a:r>
            <a:endParaRPr lang="ru-RU" sz="2400" dirty="0"/>
          </a:p>
        </p:txBody>
      </p:sp>
      <p:pic>
        <p:nvPicPr>
          <p:cNvPr id="6" name="Picture 2" descr="C:\Users\Dell\Desktop\диплом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64904"/>
            <a:ext cx="28803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458112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Свидетельство Парка Сокольники. 2017 г.</a:t>
            </a:r>
            <a:endParaRPr lang="ru-RU" sz="1600" dirty="0"/>
          </a:p>
        </p:txBody>
      </p:sp>
    </p:spTree>
  </p:cSld>
  <p:clrMapOvr>
    <a:masterClrMapping/>
  </p:clrMapOvr>
  <p:transition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Методы исследования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424936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Аналитический(анализ источника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Ретроспективный (обращение к прошлому для   выявления причины событий)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Сравнительный(сопоставление источников во времени и пространстве)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 descr="C:\Users\Dell\Desktop\specialПРОЕКТистория121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22322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501317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Гвардеец Преображенского и Семёновского полка. 18 век.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Структура исследовательской работы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892480" cy="504056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500" dirty="0" smtClean="0"/>
              <a:t>Резюме……………………………………………………………………………..3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Введение…………………………………………………………………………...4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Обзор литературы…………………………………………………………………5 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Глава 1. Преображенская солдатская слобода – родина первого российского гвардейского полка……………………………………………………...7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1.1 Роль Преображенской солдатской слободы в истории России конца </a:t>
            </a:r>
            <a:r>
              <a:rPr lang="en-US" sz="4500" dirty="0" smtClean="0"/>
              <a:t>XVII</a:t>
            </a:r>
            <a:r>
              <a:rPr lang="ru-RU" sz="4500" dirty="0" smtClean="0"/>
              <a:t> – начала </a:t>
            </a:r>
            <a:r>
              <a:rPr lang="en-US" sz="4500" dirty="0" smtClean="0"/>
              <a:t>XVIII</a:t>
            </a:r>
            <a:r>
              <a:rPr lang="ru-RU" sz="4500" dirty="0" smtClean="0"/>
              <a:t> вв.………………………………………….8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1.2 Возникновение Преображенской солдатской слободы…………...9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1.3 Внешний вид, застройка и обитатели Преображенской солдатской слободы……………………………………………………10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Глава 2. Усадьба Преображенской солдатской слободы……………………..12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2.1 Характеристика находок, найденных в 2017 году ………………12       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2.2 Восстановление целых форм предметов, их значение ………….15  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2.3 Предметы в усадьбе. Характеристика двора и владельца……….17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Заключение……………………………………………………………………….20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Список источников и литературы ……………………………………………...21</a:t>
            </a:r>
          </a:p>
          <a:p>
            <a:pPr>
              <a:buFont typeface="Wingdings" pitchFamily="2" charset="2"/>
              <a:buChar char="v"/>
            </a:pPr>
            <a:r>
              <a:rPr lang="ru-RU" sz="4500" dirty="0" smtClean="0"/>
              <a:t>Приложение………………………………………………………………………</a:t>
            </a:r>
            <a:r>
              <a:rPr lang="ru-RU" sz="4500" dirty="0" smtClean="0"/>
              <a:t>22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b="1" dirty="0" smtClean="0"/>
              <a:t> </a:t>
            </a:r>
            <a:endParaRPr lang="ru-RU" sz="45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Обзор основной литературы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8472" cy="482453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900" dirty="0" smtClean="0"/>
              <a:t>В альбоме представлен цикл лекций “Русская архитектурная керамика XV – XIX веков”, прочитанный </a:t>
            </a:r>
            <a:r>
              <a:rPr lang="ru-RU" sz="2900" dirty="0" err="1" smtClean="0"/>
              <a:t>Маслихом</a:t>
            </a:r>
            <a:r>
              <a:rPr lang="ru-RU" sz="2900" dirty="0" smtClean="0"/>
              <a:t> в Музее архитектуры перед научно-архитектурной общественностью Москвы в 1970 – 1972 годах. Автор исследует историю изразцов в России ХV-XIX веков, даёт возможность увидеть и сравнить друг с другом изразцы различных областей Европейской части России. В альбоме представлено более 300 иллюстраций с фотографиями уникальных росписей по керамике. Данный сборник позволил изучить, определить археологические находки.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123184" cy="482453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700" dirty="0" smtClean="0"/>
              <a:t>Фундаментальный труд Петра Осиповича Бобровского «История лейб-гвардии Преображенского полка, 1683 – 1725», видного государственного деятеля, военного писателя, незаурядного педагога и юриста охватывает широчайший круг вопросов, история полка рассматривается в связи с историей России, ее социальной, геополитической, хозяйственной, дипломатической деятельностью; поднят целый пласт интересных исторических сведений о борьбе за власть правительницы Софьи Алексеевны с молодым Петром, о создании Петром "Потешного войска", а также о событиях, завершившихся основанием Санкт-Петербурга и Полтавской битвой, которые ввели Россию полноправно в русло европейской политики. Данная книга помогла погрузиться в историю петровской эпохи и полностью воссоздать картину прошлого.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Обзор основной литературы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90728" cy="42484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900" dirty="0" smtClean="0"/>
              <a:t>В книге Бугрова А.В. «</a:t>
            </a:r>
            <a:r>
              <a:rPr lang="ru-RU" sz="2900" dirty="0" err="1" smtClean="0"/>
              <a:t>Благуша</a:t>
            </a:r>
            <a:r>
              <a:rPr lang="ru-RU" sz="2900" dirty="0" smtClean="0"/>
              <a:t>, Семёновское и </a:t>
            </a:r>
            <a:r>
              <a:rPr lang="ru-RU" sz="2900" dirty="0" err="1" smtClean="0"/>
              <a:t>Преображенское</a:t>
            </a:r>
            <a:r>
              <a:rPr lang="ru-RU" sz="2900" dirty="0" smtClean="0"/>
              <a:t>. По солдатским слободам, разбирая дорогу» впервые предложен маршрут по трем историческим местностям Москвы — Преображенскому, Семеновскому и </a:t>
            </a:r>
            <a:r>
              <a:rPr lang="ru-RU" sz="2900" dirty="0" err="1" smtClean="0"/>
              <a:t>Благуше</a:t>
            </a:r>
            <a:r>
              <a:rPr lang="ru-RU" sz="2900" dirty="0" smtClean="0"/>
              <a:t>. Он связан историческими ориентирами и конкретными, зачастую неизученными или малоизученными, сохранившимися архитектурными достопримечательностями этих мест. Маршрут разделен на отдельные части и при желании делится на четыре небольших маршрута, каждый из которых охватывает улицу или район. "Большой маршрут" задуман как единая непрерывающаяся нить между станциями метро "Семеновская" и "Преображенская площадь". Рассказы об архитектурных достопримечательностях чередуются бытовыми зарисовками из прошлого, повествованием о выдающихся личностях и событиях.</a:t>
            </a:r>
            <a:br>
              <a:rPr lang="ru-RU" sz="2900" dirty="0" smtClean="0"/>
            </a:br>
            <a:r>
              <a:rPr lang="ru-RU" sz="2900" dirty="0" smtClean="0"/>
              <a:t>Адресовано любителям Москвы и специалистам. Материал данной книги помог синтезировать полученную информацию из разных источников.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2663</TotalTime>
  <Words>788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История преображенской усадьбы</vt:lpstr>
      <vt:lpstr>Цель:</vt:lpstr>
      <vt:lpstr>Актуальность</vt:lpstr>
      <vt:lpstr>Задачи исследования </vt:lpstr>
      <vt:lpstr>Гипотеза:</vt:lpstr>
      <vt:lpstr>Методы исследования</vt:lpstr>
      <vt:lpstr>Структура исследовательской работы</vt:lpstr>
      <vt:lpstr>Обзор основной литературы</vt:lpstr>
      <vt:lpstr>Обзор основной литературы</vt:lpstr>
      <vt:lpstr>Выводы</vt:lpstr>
      <vt:lpstr>Список и источники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“Преображенской усадьбы”</dc:title>
  <dc:creator>Dell</dc:creator>
  <cp:lastModifiedBy>Dell</cp:lastModifiedBy>
  <cp:revision>16</cp:revision>
  <dcterms:created xsi:type="dcterms:W3CDTF">2020-11-07T11:01:41Z</dcterms:created>
  <dcterms:modified xsi:type="dcterms:W3CDTF">2021-01-29T12:28:12Z</dcterms:modified>
</cp:coreProperties>
</file>