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D" initials="J" lastIdx="2" clrIdx="0">
    <p:extLst>
      <p:ext uri="{19B8F6BF-5375-455C-9EA6-DF929625EA0E}">
        <p15:presenceInfo xmlns:p15="http://schemas.microsoft.com/office/powerpoint/2012/main" userId="J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osmology.org/ept/index.php/&#1048;&#1085;&#1090;&#1088;&#1086;&#1074;&#1077;&#1088;&#1090;" TargetMode="External"/><Relationship Id="rId3" Type="http://schemas.openxmlformats.org/officeDocument/2006/relationships/hyperlink" Target="https://pedsovet.org/beta/article/kak-obucat-introvertov-i-ekstravertov" TargetMode="External"/><Relationship Id="rId7" Type="http://schemas.openxmlformats.org/officeDocument/2006/relationships/hyperlink" Target="http://www.psycosmology.org/ept/index.php/&#1069;&#1082;&#1089;&#1090;&#1088;&#1072;&#1074;&#1077;&#1088;&#1089;&#1080;&#1103;" TargetMode="External"/><Relationship Id="rId2" Type="http://schemas.openxmlformats.org/officeDocument/2006/relationships/hyperlink" Target="https://testometrika.com/personality-and-temper/questionnaire-eysenck-p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yberleninka.ru/article/n/psihologicheskie-tipy-lichnosti-v-kontekste-obucheniya-vizualnoy-diagnostike" TargetMode="External"/><Relationship Id="rId5" Type="http://schemas.openxmlformats.org/officeDocument/2006/relationships/hyperlink" Target="https://cyberleninka.ru/article/n/osnovnye-sotsialnye-tipy-lichnosti" TargetMode="External"/><Relationship Id="rId4" Type="http://schemas.openxmlformats.org/officeDocument/2006/relationships/hyperlink" Target="http://www.psychologies.ru/articles/introvertyi-jit-v-svoem-ritm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7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ru.wikipedia.org/wiki/%D0%9D%D0%B5%D0%BC%D0%B5%D1%86%D0%BA%D0%B8%D0%B9_%D1%8F%D0%B7%D1%8B%D0%BA" TargetMode="External"/><Relationship Id="rId7" Type="http://schemas.openxmlformats.org/officeDocument/2006/relationships/hyperlink" Target="https://ru.wikipedia.org/wiki/4_%D1%81%D0%B5%D0%BD%D1%82%D1%8F%D0%B1%D1%80%D1%8F" TargetMode="External"/><Relationship Id="rId12" Type="http://schemas.openxmlformats.org/officeDocument/2006/relationships/hyperlink" Target="https://ru.wikipedia.org/wiki/%D0%A2%D0%B5%D1%81%D1%82_%D0%90%D0%B9%D0%B7%D0%B5%D0%BD%D0%BA%D0%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1%80%D0%BB%D0%B8%D0%BD" TargetMode="External"/><Relationship Id="rId11" Type="http://schemas.openxmlformats.org/officeDocument/2006/relationships/hyperlink" Target="https://ru.wikipedia.org/wiki/%D0%9F%D1%81%D0%B8%D1%85%D0%BE%D0%BB%D0%BE%D0%B3%D0%B8%D1%8F" TargetMode="External"/><Relationship Id="rId5" Type="http://schemas.openxmlformats.org/officeDocument/2006/relationships/hyperlink" Target="https://ru.wikipedia.org/wiki/1916" TargetMode="External"/><Relationship Id="rId10" Type="http://schemas.openxmlformats.org/officeDocument/2006/relationships/hyperlink" Target="https://ru.wikipedia.org/wiki/%D0%9F%D1%81%D0%B8%D1%85%D0%BE%D0%BB%D0%BE%D0%B3" TargetMode="External"/><Relationship Id="rId4" Type="http://schemas.openxmlformats.org/officeDocument/2006/relationships/hyperlink" Target="https://ru.wikipedia.org/wiki/4_%D0%BC%D0%B0%D1%80%D1%82%D0%B0" TargetMode="External"/><Relationship Id="rId9" Type="http://schemas.openxmlformats.org/officeDocument/2006/relationships/hyperlink" Target="https://ru.wikipedia.org/wiki/%D0%9B%D0%BE%D0%BD%D0%B4%D0%BE%D0%B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571105"/>
            <a:ext cx="8359603" cy="2479728"/>
          </a:xfrm>
        </p:spPr>
        <p:txBody>
          <a:bodyPr/>
          <a:lstStyle/>
          <a:p>
            <a:pPr algn="ctr"/>
            <a:r>
              <a:rPr lang="ru-RU" dirty="0"/>
              <a:t>Экстраверты, интроверты, </a:t>
            </a:r>
            <a:r>
              <a:rPr lang="ru-RU" dirty="0" err="1"/>
              <a:t>амбиверты</a:t>
            </a:r>
            <a:r>
              <a:rPr lang="ru-RU" dirty="0"/>
              <a:t> в школьном классе.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2778" y="5974697"/>
            <a:ext cx="4876570" cy="883303"/>
          </a:xfrm>
        </p:spPr>
        <p:txBody>
          <a:bodyPr/>
          <a:lstStyle/>
          <a:p>
            <a:r>
              <a:rPr lang="ru-RU" dirty="0"/>
              <a:t>Ученик</a:t>
            </a:r>
            <a:r>
              <a:rPr lang="en-US" dirty="0"/>
              <a:t>: </a:t>
            </a:r>
            <a:r>
              <a:rPr lang="ru-RU" dirty="0" err="1"/>
              <a:t>Зарипов</a:t>
            </a:r>
            <a:r>
              <a:rPr lang="ru-RU" dirty="0"/>
              <a:t> Э.Р.</a:t>
            </a:r>
            <a:br>
              <a:rPr lang="ru-RU" dirty="0"/>
            </a:br>
            <a:r>
              <a:rPr lang="ru-RU" dirty="0"/>
              <a:t>Куратор: Иванова Е.А.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6801"/>
            <a:ext cx="8596668" cy="4974562"/>
          </a:xfrm>
        </p:spPr>
        <p:txBody>
          <a:bodyPr/>
          <a:lstStyle/>
          <a:p>
            <a:r>
              <a:rPr lang="ru-RU" dirty="0"/>
              <a:t>Каждый человек в обществе имеет свой темперамент личности. В школе, при работе с учениками, очень важно учитывать и понимать, какой темперамент у каждого ребенка. Благодаря этому будет достигаться взаимопонимание между учеником и учителем, расти успеваемость учеников и  улучшаться взаимоотношения в коллективе.</a:t>
            </a:r>
          </a:p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0029FE8-CE84-45DA-92AA-D5187E08F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72054"/>
              </p:ext>
            </p:extLst>
          </p:nvPr>
        </p:nvGraphicFramePr>
        <p:xfrm>
          <a:off x="419100" y="2733674"/>
          <a:ext cx="9740900" cy="320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450">
                  <a:extLst>
                    <a:ext uri="{9D8B030D-6E8A-4147-A177-3AD203B41FA5}">
                      <a16:colId xmlns:a16="http://schemas.microsoft.com/office/drawing/2014/main" val="95158270"/>
                    </a:ext>
                  </a:extLst>
                </a:gridCol>
                <a:gridCol w="4870450">
                  <a:extLst>
                    <a:ext uri="{9D8B030D-6E8A-4147-A177-3AD203B41FA5}">
                      <a16:colId xmlns:a16="http://schemas.microsoft.com/office/drawing/2014/main" val="1723604011"/>
                    </a:ext>
                  </a:extLst>
                </a:gridCol>
              </a:tblGrid>
              <a:tr h="8024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Результаты и элементы исследовательской работы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41735"/>
                  </a:ext>
                </a:extLst>
              </a:tr>
              <a:tr h="8024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Теоретические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Эмпирические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404226"/>
                  </a:ext>
                </a:extLst>
              </a:tr>
              <a:tr h="802482">
                <a:tc>
                  <a:txBody>
                    <a:bodyPr/>
                    <a:lstStyle/>
                    <a:p>
                      <a:r>
                        <a:rPr lang="ru-RU" dirty="0"/>
                        <a:t>Анализ тематической литературы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Тестирование учеников 7 ж класса; </a:t>
                      </a:r>
                      <a:r>
                        <a:rPr lang="ru-RU"/>
                        <a:t>анализ результатов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31312"/>
                  </a:ext>
                </a:extLst>
              </a:tr>
              <a:tr h="802482">
                <a:tc>
                  <a:txBody>
                    <a:bodyPr/>
                    <a:lstStyle/>
                    <a:p>
                      <a:r>
                        <a:rPr lang="ru-RU" dirty="0"/>
                        <a:t>Систематизация и обобщение результатов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Интервьюирование школьного психолога Нагибиной Н.Л.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2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47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https://testometrika.com/personality-and-temper/questionnaire-eysenck-pen/</a:t>
            </a:r>
            <a:r>
              <a:rPr lang="ru-RU" dirty="0"/>
              <a:t>- тест Г. </a:t>
            </a:r>
            <a:r>
              <a:rPr lang="ru-RU" dirty="0" err="1"/>
              <a:t>Айзенка</a:t>
            </a:r>
            <a:r>
              <a:rPr lang="ru-RU" dirty="0"/>
              <a:t>.</a:t>
            </a:r>
          </a:p>
          <a:p>
            <a:r>
              <a:rPr lang="ru-RU" u="sng" dirty="0">
                <a:hlinkClick r:id="rId3"/>
              </a:rPr>
              <a:t>https://pedsovet.org/beta/article/kak-obucat-introvertov-i-ekstravertov</a:t>
            </a:r>
            <a:r>
              <a:rPr lang="en-US" u="sng" dirty="0"/>
              <a:t> </a:t>
            </a:r>
          </a:p>
          <a:p>
            <a:r>
              <a:rPr lang="ru-RU" dirty="0"/>
              <a:t>Книга «Интроверты», автор: </a:t>
            </a:r>
            <a:r>
              <a:rPr lang="ru-RU" dirty="0" err="1"/>
              <a:t>Сьюзан</a:t>
            </a:r>
            <a:r>
              <a:rPr lang="ru-RU" dirty="0"/>
              <a:t> </a:t>
            </a:r>
            <a:r>
              <a:rPr lang="ru-RU" dirty="0" err="1"/>
              <a:t>Кейн</a:t>
            </a:r>
            <a:r>
              <a:rPr lang="ru-RU" dirty="0"/>
              <a:t>. Год выпуска книги: 2012 год.</a:t>
            </a:r>
          </a:p>
          <a:p>
            <a:r>
              <a:rPr lang="ru-RU" dirty="0"/>
              <a:t>Книга «Интроверт», автор: Патрик Кинг. Год выпуска книги: 2019 год.</a:t>
            </a:r>
          </a:p>
          <a:p>
            <a:r>
              <a:rPr lang="en-US" dirty="0">
                <a:hlinkClick r:id="rId4"/>
              </a:rPr>
              <a:t>http://www.psychologies.ru/articles/introvertyi-jit-v-svoem-ritme/</a:t>
            </a:r>
            <a:r>
              <a:rPr lang="ru-RU" dirty="0"/>
              <a:t> - статья о интровертах.</a:t>
            </a:r>
          </a:p>
          <a:p>
            <a:r>
              <a:rPr lang="en-US" dirty="0">
                <a:hlinkClick r:id="rId5"/>
              </a:rPr>
              <a:t>https://cyberleninka.ru/article/n/osnovnye-sotsialnye-tipy-lichnosti</a:t>
            </a:r>
            <a:r>
              <a:rPr lang="ru-RU" dirty="0"/>
              <a:t> - статья о типах личности.</a:t>
            </a:r>
          </a:p>
          <a:p>
            <a:r>
              <a:rPr lang="ru-RU" dirty="0"/>
              <a:t>Книга «8 цветных </a:t>
            </a:r>
            <a:r>
              <a:rPr lang="ru-RU" dirty="0" err="1"/>
              <a:t>психотипов</a:t>
            </a:r>
            <a:r>
              <a:rPr lang="ru-RU" dirty="0"/>
              <a:t>: кто вы?» , автор: Михаил Бородянский. Год выпуска книги: 2017 год.</a:t>
            </a:r>
          </a:p>
          <a:p>
            <a:r>
              <a:rPr lang="ru-RU" dirty="0"/>
              <a:t>Книга «Как распознать тип собеседника» , автор: Марина </a:t>
            </a:r>
            <a:r>
              <a:rPr lang="ru-RU" dirty="0" err="1"/>
              <a:t>Кладина</a:t>
            </a:r>
            <a:r>
              <a:rPr lang="ru-RU" dirty="0"/>
              <a:t>. Год выпуска книги: 2017 год.</a:t>
            </a:r>
          </a:p>
          <a:p>
            <a:r>
              <a:rPr lang="en-US" dirty="0">
                <a:hlinkClick r:id="rId6"/>
              </a:rPr>
              <a:t>https://cyberleninka.ru/article/n/psihologicheskie-tipy-lichnosti-v-kontekste-obucheniya-vizualnoy-diagnostike</a:t>
            </a:r>
            <a:r>
              <a:rPr lang="ru-RU" dirty="0"/>
              <a:t> - статья о типах личности.</a:t>
            </a:r>
            <a:endParaRPr lang="en-US" dirty="0"/>
          </a:p>
          <a:p>
            <a:r>
              <a:rPr lang="en-US" u="sng" dirty="0">
                <a:hlinkClick r:id="rId7"/>
              </a:rPr>
              <a:t>http://www.psycosmology.org/ept/index.php/</a:t>
            </a:r>
            <a:r>
              <a:rPr lang="ru-RU" u="sng" dirty="0">
                <a:hlinkClick r:id="rId7"/>
              </a:rPr>
              <a:t>Экстраверсия</a:t>
            </a:r>
            <a:r>
              <a:rPr lang="en-US" u="sng" dirty="0"/>
              <a:t> - </a:t>
            </a:r>
            <a:r>
              <a:rPr lang="ru-RU" u="sng" dirty="0"/>
              <a:t>статья о экстраверсии</a:t>
            </a:r>
          </a:p>
          <a:p>
            <a:r>
              <a:rPr lang="en-US" u="sng" dirty="0">
                <a:hlinkClick r:id="rId8"/>
              </a:rPr>
              <a:t>http://www.psycosmology.org/ept/index.php/</a:t>
            </a:r>
            <a:r>
              <a:rPr lang="ru-RU" u="sng" dirty="0">
                <a:hlinkClick r:id="rId8"/>
              </a:rPr>
              <a:t>Интроверт</a:t>
            </a:r>
            <a:r>
              <a:rPr lang="ru-RU" u="sng" dirty="0"/>
              <a:t> - статья о интроверсии</a:t>
            </a:r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2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Презентация была подготовлена учеником 10 «Е» класса </a:t>
            </a:r>
            <a:r>
              <a:rPr lang="ru-RU" dirty="0" err="1"/>
              <a:t>Зариповым</a:t>
            </a:r>
            <a:r>
              <a:rPr lang="ru-RU" dirty="0"/>
              <a:t> Эриком.</a:t>
            </a:r>
          </a:p>
        </p:txBody>
      </p:sp>
    </p:spTree>
    <p:extLst>
      <p:ext uri="{BB962C8B-B14F-4D97-AF65-F5344CB8AC3E}">
        <p14:creationId xmlns:p14="http://schemas.microsoft.com/office/powerpoint/2010/main" val="303736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/>
              <a:t>Школьный класс включает в себя большое количество детей. Эта социальная группа, которая состоит из разных людей, которые по-разному направляют свою энергию, которые являются разными личностями. Популярной разновидностью психотипов личности являются: экстраверты, интроверты и </a:t>
            </a:r>
            <a:r>
              <a:rPr lang="ru-RU" sz="2400" dirty="0" err="1"/>
              <a:t>амбиверты</a:t>
            </a:r>
            <a:r>
              <a:rPr lang="ru-RU" sz="2400" dirty="0"/>
              <a:t>. </a:t>
            </a:r>
          </a:p>
          <a:p>
            <a:pPr marL="0" indent="0" algn="just">
              <a:buNone/>
            </a:pPr>
            <a:r>
              <a:rPr lang="ru-RU" sz="2400" dirty="0"/>
              <a:t>	В современной школе очень важно понимать преподавателю, с какими ребятами он контактирует. Это даст возможность улучшить взаимодействие между педагогом и учеником, что даст в итоге положительные воспитательные, образовательные и личностные результаты.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3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Рассмотреть психотипы личности: экстравертов, интровертов, </a:t>
            </a:r>
            <a:r>
              <a:rPr lang="ru-RU" sz="3600" dirty="0" err="1"/>
              <a:t>амбивертов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10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Изучить источники на данную тему исследования.</a:t>
            </a:r>
          </a:p>
          <a:p>
            <a:r>
              <a:rPr lang="ru-RU" dirty="0"/>
              <a:t>2. Провести тестирование Ганса </a:t>
            </a:r>
            <a:r>
              <a:rPr lang="ru-RU" dirty="0" err="1"/>
              <a:t>Айзенка</a:t>
            </a:r>
            <a:r>
              <a:rPr lang="ru-RU" dirty="0"/>
              <a:t> на определение </a:t>
            </a:r>
            <a:r>
              <a:rPr lang="ru-RU" dirty="0" err="1"/>
              <a:t>психотипа</a:t>
            </a:r>
            <a:r>
              <a:rPr lang="ru-RU" dirty="0"/>
              <a:t> личности.</a:t>
            </a:r>
          </a:p>
          <a:p>
            <a:r>
              <a:rPr lang="ru-RU" dirty="0"/>
              <a:t>3. Проанализировать результаты тестирования.</a:t>
            </a:r>
          </a:p>
          <a:p>
            <a:r>
              <a:rPr lang="ru-RU" dirty="0"/>
              <a:t>4. Составить и дать рекомендации преподавателям по взаимодействию с разными психотипами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5193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Методы, объект, предмет исследования.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Методы исследования : сравнение, анализ, тестирование.</a:t>
            </a:r>
          </a:p>
          <a:p>
            <a:r>
              <a:rPr lang="ru-RU" sz="2400" dirty="0"/>
              <a:t>Объект исследования-психотипы личности</a:t>
            </a:r>
          </a:p>
          <a:p>
            <a:r>
              <a:rPr lang="ru-RU" sz="2400" dirty="0"/>
              <a:t>Предмет исследования - способы взаимодействия с разными психотипами личности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9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D8BE9-5818-4C14-A927-22F3C211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Оглавление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7C008-1B4B-4AEC-91DF-D2F8CAEF6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8751"/>
            <a:ext cx="8596668" cy="5343524"/>
          </a:xfrm>
        </p:spPr>
        <p:txBody>
          <a:bodyPr>
            <a:normAutofit/>
          </a:bodyPr>
          <a:lstStyle/>
          <a:p>
            <a:r>
              <a:rPr lang="ru-RU" dirty="0"/>
              <a:t>Введение.</a:t>
            </a:r>
          </a:p>
          <a:p>
            <a:r>
              <a:rPr lang="ru-RU" dirty="0"/>
              <a:t>Глава 1. </a:t>
            </a:r>
            <a:r>
              <a:rPr lang="ru-RU" dirty="0" err="1"/>
              <a:t>Психотипы</a:t>
            </a:r>
            <a:r>
              <a:rPr lang="ru-RU" dirty="0"/>
              <a:t> личности.</a:t>
            </a:r>
          </a:p>
          <a:p>
            <a:r>
              <a:rPr lang="ru-RU" dirty="0"/>
              <a:t>1.1 Экстраверты.</a:t>
            </a:r>
          </a:p>
          <a:p>
            <a:r>
              <a:rPr lang="ru-RU" dirty="0"/>
              <a:t>1.2 Интроверты.</a:t>
            </a:r>
          </a:p>
          <a:p>
            <a:r>
              <a:rPr lang="ru-RU" dirty="0"/>
              <a:t>1.3 </a:t>
            </a:r>
            <a:r>
              <a:rPr lang="ru-RU" dirty="0" err="1"/>
              <a:t>Амбиверты</a:t>
            </a:r>
            <a:r>
              <a:rPr lang="ru-RU" dirty="0"/>
              <a:t>.</a:t>
            </a:r>
          </a:p>
          <a:p>
            <a:r>
              <a:rPr lang="ru-RU" dirty="0"/>
              <a:t>Глава 2. Способы взаимодействия со школьниками разных </a:t>
            </a:r>
            <a:r>
              <a:rPr lang="ru-RU" dirty="0" err="1"/>
              <a:t>психотипов</a:t>
            </a:r>
            <a:r>
              <a:rPr lang="ru-RU" dirty="0"/>
              <a:t>.</a:t>
            </a:r>
          </a:p>
          <a:p>
            <a:r>
              <a:rPr lang="ru-RU" dirty="0"/>
              <a:t>2.1 Определение процентного соотношения психотипов личности в классе (на примере 7 «Ж» класса).</a:t>
            </a:r>
          </a:p>
          <a:p>
            <a:r>
              <a:rPr lang="ru-RU" dirty="0"/>
              <a:t>2.2 Педагогические и психологические рекомендации учителю по сотрудничеству с детьми разных </a:t>
            </a:r>
            <a:r>
              <a:rPr lang="ru-RU" dirty="0" err="1"/>
              <a:t>психотипов</a:t>
            </a:r>
            <a:r>
              <a:rPr lang="ru-RU" dirty="0"/>
              <a:t>.</a:t>
            </a:r>
          </a:p>
          <a:p>
            <a:r>
              <a:rPr lang="ru-RU" dirty="0"/>
              <a:t>Заключение.</a:t>
            </a:r>
          </a:p>
          <a:p>
            <a:r>
              <a:rPr lang="ru-RU" dirty="0"/>
              <a:t>Список источников и литературы.</a:t>
            </a:r>
          </a:p>
          <a:p>
            <a:r>
              <a:rPr lang="ru-RU" dirty="0"/>
              <a:t>Приложение.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150701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2576"/>
          </a:xfrm>
        </p:spPr>
        <p:txBody>
          <a:bodyPr/>
          <a:lstStyle/>
          <a:p>
            <a:pPr algn="ctr"/>
            <a:r>
              <a:rPr lang="ru-RU" dirty="0"/>
              <a:t>Тестирование 7ж класса: </a:t>
            </a:r>
            <a:br>
              <a:rPr lang="ru-RU" dirty="0"/>
            </a:br>
            <a:r>
              <a:rPr lang="ru-RU" sz="2400" dirty="0"/>
              <a:t>результаты и содержание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0175"/>
            <a:ext cx="5780616" cy="4641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7213"/>
            <a:ext cx="5418666" cy="46411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BA38AF-3E07-4257-98EA-41103F1DDB3E}"/>
              </a:ext>
            </a:extLst>
          </p:cNvPr>
          <p:cNvSpPr/>
          <p:nvPr/>
        </p:nvSpPr>
        <p:spPr>
          <a:xfrm>
            <a:off x="6534150" y="3105835"/>
            <a:ext cx="48386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Ганс Юрген </a:t>
            </a:r>
            <a:r>
              <a:rPr lang="ru-RU" b="1" dirty="0" err="1"/>
              <a:t>Айзенк</a:t>
            </a:r>
            <a:r>
              <a:rPr lang="ru-RU" dirty="0"/>
              <a:t> (</a:t>
            </a:r>
            <a:r>
              <a:rPr lang="ru-RU" u="sng" dirty="0">
                <a:hlinkClick r:id="rId3" tooltip="Немецкий язы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нем.</a:t>
            </a:r>
            <a:r>
              <a:rPr lang="ru-RU" u="sng" dirty="0"/>
              <a:t> </a:t>
            </a:r>
            <a:r>
              <a:rPr lang="ru-RU" i="1" u="sng" dirty="0" err="1"/>
              <a:t>Hans</a:t>
            </a:r>
            <a:r>
              <a:rPr lang="ru-RU" i="1" u="sng" dirty="0"/>
              <a:t> </a:t>
            </a:r>
            <a:r>
              <a:rPr lang="ru-RU" i="1" u="sng" dirty="0" err="1"/>
              <a:t>Jürgen</a:t>
            </a:r>
            <a:r>
              <a:rPr lang="ru-RU" i="1" u="sng" dirty="0"/>
              <a:t> </a:t>
            </a:r>
            <a:r>
              <a:rPr lang="ru-RU" i="1" u="sng" dirty="0" err="1"/>
              <a:t>Eysenck</a:t>
            </a:r>
            <a:r>
              <a:rPr lang="ru-RU" u="sng" dirty="0"/>
              <a:t>; </a:t>
            </a:r>
            <a:r>
              <a:rPr lang="ru-RU" u="sng" dirty="0">
                <a:hlinkClick r:id="rId4" tooltip="4 март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 марта</a:t>
            </a:r>
            <a:r>
              <a:rPr lang="ru-RU" u="sng" dirty="0"/>
              <a:t> </a:t>
            </a:r>
            <a:r>
              <a:rPr lang="ru-RU" u="sng" dirty="0">
                <a:hlinkClick r:id="rId5" tooltip="19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1916</a:t>
            </a:r>
            <a:r>
              <a:rPr lang="ru-RU" u="sng" dirty="0"/>
              <a:t>, </a:t>
            </a:r>
            <a:r>
              <a:rPr lang="ru-RU" u="sng" dirty="0">
                <a:hlinkClick r:id="rId6" tooltip="Берли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Берлин</a:t>
            </a:r>
            <a:r>
              <a:rPr lang="ru-RU" u="sng" dirty="0"/>
              <a:t> — </a:t>
            </a:r>
            <a:r>
              <a:rPr lang="ru-RU" u="sng" dirty="0">
                <a:hlinkClick r:id="rId7" tooltip="4 сентябр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 сентября</a:t>
            </a:r>
            <a:r>
              <a:rPr lang="ru-RU" u="sng" dirty="0"/>
              <a:t> </a:t>
            </a:r>
            <a:r>
              <a:rPr lang="ru-RU" u="sng" dirty="0">
                <a:hlinkClick r:id="rId8" tooltip="199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1997</a:t>
            </a:r>
            <a:r>
              <a:rPr lang="ru-RU" u="sng" dirty="0"/>
              <a:t>, </a:t>
            </a:r>
            <a:r>
              <a:rPr lang="ru-RU" u="sng" dirty="0">
                <a:hlinkClick r:id="rId9" tooltip="Лондо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Лондон</a:t>
            </a:r>
            <a:r>
              <a:rPr lang="ru-RU" u="sng" dirty="0"/>
              <a:t>) — немецко- британский учёный-</a:t>
            </a:r>
            <a:r>
              <a:rPr lang="ru-RU" u="sng" dirty="0">
                <a:hlinkClick r:id="rId10" tooltip="Психоло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психолог</a:t>
            </a:r>
            <a:r>
              <a:rPr lang="ru-RU" u="sng" dirty="0"/>
              <a:t>, один из лидеров биологического направления в </a:t>
            </a:r>
            <a:r>
              <a:rPr lang="ru-RU" u="sng" dirty="0">
                <a:hlinkClick r:id="rId11" tooltip="Психолог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психологии</a:t>
            </a:r>
            <a:r>
              <a:rPr lang="ru-RU" u="sng" dirty="0"/>
              <a:t>, создатель факторной теории личности, автор популярного </a:t>
            </a:r>
            <a:r>
              <a:rPr lang="ru-RU" u="sng" dirty="0">
                <a:hlinkClick r:id="rId12" tooltip="Тест Айз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теста интеллекта</a:t>
            </a:r>
            <a:r>
              <a:rPr lang="ru-RU" u="sng" dirty="0"/>
              <a:t>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i="1" dirty="0"/>
              <a:t>http://www.vashpsixolog.ru/psychodiagnostic-school-psychologist/69/175-questionnaire-eysenck-teens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38D806-2B48-4D1E-A9D6-D33E4A979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2919" y="435638"/>
            <a:ext cx="221836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57" y="285403"/>
            <a:ext cx="8596668" cy="552797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 err="1"/>
              <a:t>Психотипы</a:t>
            </a:r>
            <a:r>
              <a:rPr lang="ru-RU" sz="1800" b="1" u="sng" dirty="0"/>
              <a:t> личности и рекомендации учителю.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76" y="752475"/>
            <a:ext cx="7187449" cy="5940144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0AB0B5-8294-4374-B9CA-19EFD64EE890}"/>
              </a:ext>
            </a:extLst>
          </p:cNvPr>
          <p:cNvSpPr/>
          <p:nvPr/>
        </p:nvSpPr>
        <p:spPr>
          <a:xfrm>
            <a:off x="9224125" y="762000"/>
            <a:ext cx="2529725" cy="176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500" dirty="0">
                <a:solidFill>
                  <a:schemeClr val="tx1"/>
                </a:solidFill>
              </a:rPr>
              <a:t>Книга «8 цветных психотипов: кто вы?» , автор: Михаил Бородянский. Год выпуска книги: 2017 год.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181C8D-5C3C-4EB0-A666-AF7B546D1C50}"/>
              </a:ext>
            </a:extLst>
          </p:cNvPr>
          <p:cNvSpPr/>
          <p:nvPr/>
        </p:nvSpPr>
        <p:spPr>
          <a:xfrm>
            <a:off x="9224125" y="2867025"/>
            <a:ext cx="2529725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Книга «Интроверты», автор: Сьюзан Кейн. Год выпуска книги: 2012 год.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A485ED-7C2B-4345-9634-41989E986A19}"/>
              </a:ext>
            </a:extLst>
          </p:cNvPr>
          <p:cNvSpPr/>
          <p:nvPr/>
        </p:nvSpPr>
        <p:spPr>
          <a:xfrm>
            <a:off x="9224125" y="5000625"/>
            <a:ext cx="2529725" cy="159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500" dirty="0">
                <a:solidFill>
                  <a:schemeClr val="tx1"/>
                </a:solidFill>
              </a:rPr>
              <a:t>Книга «Как распознать тип собеседника» , автор: Марина </a:t>
            </a:r>
            <a:r>
              <a:rPr lang="ru-RU" sz="1500" dirty="0" err="1">
                <a:solidFill>
                  <a:schemeClr val="tx1"/>
                </a:solidFill>
              </a:rPr>
              <a:t>Кладина</a:t>
            </a:r>
            <a:r>
              <a:rPr lang="ru-RU" sz="1500" dirty="0">
                <a:solidFill>
                  <a:schemeClr val="tx1"/>
                </a:solidFill>
              </a:rPr>
              <a:t>. Год выпуска книги: 2017 год.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CEEF500-1B82-46B6-906F-59A91B35E32D}"/>
              </a:ext>
            </a:extLst>
          </p:cNvPr>
          <p:cNvCxnSpPr/>
          <p:nvPr/>
        </p:nvCxnSpPr>
        <p:spPr>
          <a:xfrm>
            <a:off x="8772525" y="1733550"/>
            <a:ext cx="352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50051A7-1667-4DB6-BF00-1FC3F41A75BD}"/>
              </a:ext>
            </a:extLst>
          </p:cNvPr>
          <p:cNvCxnSpPr/>
          <p:nvPr/>
        </p:nvCxnSpPr>
        <p:spPr>
          <a:xfrm>
            <a:off x="8858250" y="5781675"/>
            <a:ext cx="26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C911B4D-D1DA-499D-A421-EFBFA06D771D}"/>
              </a:ext>
            </a:extLst>
          </p:cNvPr>
          <p:cNvCxnSpPr/>
          <p:nvPr/>
        </p:nvCxnSpPr>
        <p:spPr>
          <a:xfrm>
            <a:off x="8858250" y="3714750"/>
            <a:ext cx="26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8136FB0-3A91-4C00-821D-ACFD7B7F3691}"/>
              </a:ext>
            </a:extLst>
          </p:cNvPr>
          <p:cNvCxnSpPr/>
          <p:nvPr/>
        </p:nvCxnSpPr>
        <p:spPr>
          <a:xfrm flipV="1">
            <a:off x="8772525" y="2362200"/>
            <a:ext cx="352425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1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CB559-6D4D-472B-A4F8-C822504B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59F2A-C0DA-4534-BD46-36794C56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Напечатать подробное рекомендательное пособие для преподавателей и родителей по взаимодействию с детьми разных психотипов.</a:t>
            </a:r>
          </a:p>
          <a:p>
            <a:r>
              <a:rPr lang="ru-RU" dirty="0"/>
              <a:t>2. Увеличить количество респондентов.</a:t>
            </a:r>
          </a:p>
          <a:p>
            <a:r>
              <a:rPr lang="ru-RU" dirty="0"/>
              <a:t>3. Разработать занятие для детей разных психотипов, учитывая их индивидуальные особенности.</a:t>
            </a:r>
          </a:p>
          <a:p>
            <a:r>
              <a:rPr lang="ru-RU" dirty="0"/>
              <a:t>4.Курировать на будущий учебный год в этом проектном направлении школьников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723037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521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Экстраверты, интроверты, амбиверты в школьном классе.</vt:lpstr>
      <vt:lpstr>Актуальность.</vt:lpstr>
      <vt:lpstr>Цель:</vt:lpstr>
      <vt:lpstr>Задачи.</vt:lpstr>
      <vt:lpstr>Методы, объект, предмет исследования.</vt:lpstr>
      <vt:lpstr>Оглавление исследования</vt:lpstr>
      <vt:lpstr>Тестирование 7ж класса:  результаты и содержание </vt:lpstr>
      <vt:lpstr>Психотипы личности и рекомендации учителю.</vt:lpstr>
      <vt:lpstr>Перспективы работы:</vt:lpstr>
      <vt:lpstr>Вывод.</vt:lpstr>
      <vt:lpstr>Источники.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работы.</dc:title>
  <dc:creator>mr.spr1te@list.ru</dc:creator>
  <cp:lastModifiedBy>mr.spr1te@list.ru</cp:lastModifiedBy>
  <cp:revision>34</cp:revision>
  <dcterms:created xsi:type="dcterms:W3CDTF">2020-01-14T17:45:29Z</dcterms:created>
  <dcterms:modified xsi:type="dcterms:W3CDTF">2020-03-17T18:20:05Z</dcterms:modified>
</cp:coreProperties>
</file>