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 lvl="0">
      <a:defRPr lang="ru-RU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26FE-91C6-4B06-9DA7-4ECEDC5A4061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11AF-2C0C-4D2C-8CED-B7652CDA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46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26FE-91C6-4B06-9DA7-4ECEDC5A4061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11AF-2C0C-4D2C-8CED-B7652CDA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18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26FE-91C6-4B06-9DA7-4ECEDC5A4061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11AF-2C0C-4D2C-8CED-B7652CDA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121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26FE-91C6-4B06-9DA7-4ECEDC5A4061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11AF-2C0C-4D2C-8CED-B7652CDA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3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26FE-91C6-4B06-9DA7-4ECEDC5A4061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11AF-2C0C-4D2C-8CED-B7652CDA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45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26FE-91C6-4B06-9DA7-4ECEDC5A4061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11AF-2C0C-4D2C-8CED-B7652CDA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97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26FE-91C6-4B06-9DA7-4ECEDC5A4061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11AF-2C0C-4D2C-8CED-B7652CDA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416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26FE-91C6-4B06-9DA7-4ECEDC5A4061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11AF-2C0C-4D2C-8CED-B7652CDA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17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26FE-91C6-4B06-9DA7-4ECEDC5A4061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11AF-2C0C-4D2C-8CED-B7652CDA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89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26FE-91C6-4B06-9DA7-4ECEDC5A4061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11AF-2C0C-4D2C-8CED-B7652CDA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5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26FE-91C6-4B06-9DA7-4ECEDC5A4061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11AF-2C0C-4D2C-8CED-B7652CDA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478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526FE-91C6-4B06-9DA7-4ECEDC5A4061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D11AF-2C0C-4D2C-8CED-B7652CDA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29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00"/>
            </a:gs>
            <a:gs pos="30000">
              <a:srgbClr val="00B050"/>
            </a:gs>
            <a:gs pos="100000">
              <a:srgbClr val="008000"/>
            </a:gs>
          </a:gsLst>
          <a:lin ang="5400012" scaled="0"/>
        </a:gra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Times New Roman"/>
              <a:buNone/>
            </a:pPr>
            <a:r>
              <a:rPr lang="ru-RU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Ткани растений</a:t>
            </a:r>
            <a:endParaRPr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" name="Google Shape;21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ru-RU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Родикова Елизавета и </a:t>
            </a:r>
            <a:r>
              <a:rPr lang="ru-RU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Ермашенкова</a:t>
            </a:r>
            <a:r>
              <a:rPr lang="ru-RU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Светлана 6 «А»</a:t>
            </a:r>
            <a:endParaRPr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76000"/>
          </a:blip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 txBox="1"/>
          <p:nvPr/>
        </p:nvSpPr>
        <p:spPr>
          <a:xfrm>
            <a:off x="3186450" y="502666"/>
            <a:ext cx="5819100" cy="50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Times New Roman"/>
              <a:buNone/>
            </a:pPr>
            <a:r>
              <a:rPr lang="ru-RU" sz="3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Образовательная ткань</a:t>
            </a:r>
            <a:endParaRPr sz="3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6640025" y="1289650"/>
            <a:ext cx="5757900" cy="49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Times New Roman"/>
              <a:buNone/>
            </a:pPr>
            <a:r>
              <a:rPr lang="ru-RU" sz="3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Благодаря делению клеток образовательной ткани растение увеличивается в длину и толщину. Клетки образовательной ткани достаточно мелкие, плотно прилегают друг к другу, имеют крупное ядро и тонкую оболочку.</a:t>
            </a:r>
            <a:endParaRPr sz="3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2225" y="1335450"/>
            <a:ext cx="6387800" cy="4187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76000"/>
          </a:blip>
          <a:stretch>
            <a:fillRect/>
          </a:stretch>
        </a:blip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"/>
          <p:cNvSpPr txBox="1"/>
          <p:nvPr/>
        </p:nvSpPr>
        <p:spPr>
          <a:xfrm>
            <a:off x="116850" y="264221"/>
            <a:ext cx="11958300" cy="15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Ткань – группа клеток сходных по строению и выполняющих одну функцию.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5" name="Google Shape;2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4960" y="1772920"/>
            <a:ext cx="5722056" cy="411988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1"/>
          <p:cNvSpPr txBox="1"/>
          <p:nvPr/>
        </p:nvSpPr>
        <p:spPr>
          <a:xfrm>
            <a:off x="6037030" y="4878948"/>
            <a:ext cx="6138900" cy="17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Фотосинтезирующая ткань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76000"/>
          </a:blip>
          <a:stretch>
            <a:fillRect/>
          </a:stretch>
        </a:blip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"/>
          <p:cNvSpPr txBox="1"/>
          <p:nvPr/>
        </p:nvSpPr>
        <p:spPr>
          <a:xfrm>
            <a:off x="3518500" y="497850"/>
            <a:ext cx="65082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Растительные  ткани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9" name="Google Shape;29;p2"/>
          <p:cNvCxnSpPr/>
          <p:nvPr/>
        </p:nvCxnSpPr>
        <p:spPr>
          <a:xfrm flipH="1">
            <a:off x="1442760" y="1082615"/>
            <a:ext cx="3190200" cy="1599600"/>
          </a:xfrm>
          <a:prstGeom prst="straightConnector1">
            <a:avLst/>
          </a:prstGeom>
          <a:noFill/>
          <a:ln w="38100" cap="flat" cmpd="sng">
            <a:solidFill>
              <a:srgbClr val="0C0C0C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0" name="Google Shape;30;p2"/>
          <p:cNvSpPr txBox="1"/>
          <p:nvPr/>
        </p:nvSpPr>
        <p:spPr>
          <a:xfrm>
            <a:off x="-1" y="2682240"/>
            <a:ext cx="3352155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Образовательная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1" name="Google Shape;31;p2"/>
          <p:cNvCxnSpPr/>
          <p:nvPr/>
        </p:nvCxnSpPr>
        <p:spPr>
          <a:xfrm>
            <a:off x="7934960" y="1126082"/>
            <a:ext cx="3190200" cy="1599600"/>
          </a:xfrm>
          <a:prstGeom prst="straightConnector1">
            <a:avLst/>
          </a:prstGeom>
          <a:noFill/>
          <a:ln w="38100" cap="flat" cmpd="sng">
            <a:solidFill>
              <a:srgbClr val="0C0C0C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2" name="Google Shape;32;p2"/>
          <p:cNvSpPr txBox="1"/>
          <p:nvPr/>
        </p:nvSpPr>
        <p:spPr>
          <a:xfrm>
            <a:off x="9404650" y="2682250"/>
            <a:ext cx="2787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Покровная 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3" name="Google Shape;33;p2"/>
          <p:cNvCxnSpPr>
            <a:endCxn id="34" idx="0"/>
          </p:cNvCxnSpPr>
          <p:nvPr/>
        </p:nvCxnSpPr>
        <p:spPr>
          <a:xfrm flipH="1">
            <a:off x="4018976" y="1082650"/>
            <a:ext cx="1153200" cy="2909100"/>
          </a:xfrm>
          <a:prstGeom prst="straightConnector1">
            <a:avLst/>
          </a:prstGeom>
          <a:noFill/>
          <a:ln w="38100" cap="flat" cmpd="sng">
            <a:solidFill>
              <a:srgbClr val="0C0C0C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4" name="Google Shape;34;p2"/>
          <p:cNvSpPr txBox="1"/>
          <p:nvPr/>
        </p:nvSpPr>
        <p:spPr>
          <a:xfrm>
            <a:off x="2706176" y="3991750"/>
            <a:ext cx="2625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Основная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5" name="Google Shape;35;p2"/>
          <p:cNvCxnSpPr/>
          <p:nvPr/>
        </p:nvCxnSpPr>
        <p:spPr>
          <a:xfrm>
            <a:off x="7439429" y="1092850"/>
            <a:ext cx="1298400" cy="2888700"/>
          </a:xfrm>
          <a:prstGeom prst="straightConnector1">
            <a:avLst/>
          </a:prstGeom>
          <a:noFill/>
          <a:ln w="38100" cap="flat" cmpd="sng">
            <a:solidFill>
              <a:srgbClr val="0C0C0C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6" name="Google Shape;36;p2"/>
          <p:cNvSpPr txBox="1"/>
          <p:nvPr/>
        </p:nvSpPr>
        <p:spPr>
          <a:xfrm>
            <a:off x="7714356" y="3991750"/>
            <a:ext cx="3190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Проводящая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7" name="Google Shape;37;p2"/>
          <p:cNvCxnSpPr>
            <a:stCxn id="28" idx="2"/>
          </p:cNvCxnSpPr>
          <p:nvPr/>
        </p:nvCxnSpPr>
        <p:spPr>
          <a:xfrm>
            <a:off x="6772600" y="1082550"/>
            <a:ext cx="0" cy="1578000"/>
          </a:xfrm>
          <a:prstGeom prst="straightConnector1">
            <a:avLst/>
          </a:prstGeom>
          <a:noFill/>
          <a:ln w="38100" cap="flat" cmpd="sng">
            <a:solidFill>
              <a:srgbClr val="0C0C0C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8" name="Google Shape;38;p2"/>
          <p:cNvSpPr txBox="1"/>
          <p:nvPr/>
        </p:nvSpPr>
        <p:spPr>
          <a:xfrm>
            <a:off x="4501750" y="2725700"/>
            <a:ext cx="3631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Механическая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76000"/>
          </a:blip>
          <a:stretch>
            <a:fillRect/>
          </a:stretch>
        </a:blip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/>
          <p:nvPr/>
        </p:nvSpPr>
        <p:spPr>
          <a:xfrm>
            <a:off x="4155446" y="453930"/>
            <a:ext cx="38811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Основная ткань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41" name="Google Shape;41;p3"/>
          <p:cNvCxnSpPr/>
          <p:nvPr/>
        </p:nvCxnSpPr>
        <p:spPr>
          <a:xfrm flipH="1">
            <a:off x="1818620" y="1174055"/>
            <a:ext cx="2976900" cy="1548900"/>
          </a:xfrm>
          <a:prstGeom prst="straightConnector1">
            <a:avLst/>
          </a:prstGeom>
          <a:noFill/>
          <a:ln w="38100" cap="flat" cmpd="sng">
            <a:solidFill>
              <a:srgbClr val="0C0C0C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42" name="Google Shape;42;p3"/>
          <p:cNvCxnSpPr/>
          <p:nvPr/>
        </p:nvCxnSpPr>
        <p:spPr>
          <a:xfrm>
            <a:off x="7396480" y="1174055"/>
            <a:ext cx="2976900" cy="1548900"/>
          </a:xfrm>
          <a:prstGeom prst="straightConnector1">
            <a:avLst/>
          </a:prstGeom>
          <a:noFill/>
          <a:ln w="38100" cap="flat" cmpd="sng">
            <a:solidFill>
              <a:srgbClr val="0C0C0C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43" name="Google Shape;43;p3"/>
          <p:cNvSpPr txBox="1"/>
          <p:nvPr/>
        </p:nvSpPr>
        <p:spPr>
          <a:xfrm>
            <a:off x="0" y="2858288"/>
            <a:ext cx="51957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Фотосинтезирующая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" name="Google Shape;44;p3"/>
          <p:cNvSpPr txBox="1"/>
          <p:nvPr/>
        </p:nvSpPr>
        <p:spPr>
          <a:xfrm>
            <a:off x="8437880" y="2733635"/>
            <a:ext cx="3870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Запасающая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76000"/>
          </a:blip>
          <a:stretch>
            <a:fillRect/>
          </a:stretch>
        </a:blip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/>
          <p:nvPr/>
        </p:nvSpPr>
        <p:spPr>
          <a:xfrm flipH="1">
            <a:off x="6220250" y="348600"/>
            <a:ext cx="5895600" cy="61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Фотосинтезирующая ткань</a:t>
            </a:r>
            <a:r>
              <a:rPr lang="ru-RU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состоит из клеток, содержащих хлорофилл. Эти клетки имеют тонкие стенки. </a:t>
            </a:r>
            <a:r>
              <a:rPr lang="ru-RU" sz="3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Особенностью клеток</a:t>
            </a:r>
            <a:r>
              <a:rPr lang="ru-RU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является то, что они крупные, вытянутые. Основная их функция — фотосинтез. </a:t>
            </a:r>
            <a:endParaRPr sz="3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7" name="Google Shape;47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0999" y="598162"/>
            <a:ext cx="6009251" cy="47945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76000"/>
          </a:blip>
          <a:stretch>
            <a:fillRect/>
          </a:stretch>
        </a:blip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"/>
          <p:cNvSpPr txBox="1"/>
          <p:nvPr/>
        </p:nvSpPr>
        <p:spPr>
          <a:xfrm>
            <a:off x="6573525" y="615300"/>
            <a:ext cx="5618400" cy="60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клетках </a:t>
            </a:r>
            <a:r>
              <a:rPr lang="ru-RU" sz="34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запасающей ткани</a:t>
            </a:r>
            <a:r>
              <a:rPr lang="ru-RU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накапливаются запасы питательных веществ. Клетки крупные, в которых развита центральная вакуоль для хранения запаса питательных веществ – белков, жиров и углеводов.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0" name="Google Shape;50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15308"/>
            <a:ext cx="6573519" cy="493014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5"/>
          <p:cNvSpPr txBox="1"/>
          <p:nvPr/>
        </p:nvSpPr>
        <p:spPr>
          <a:xfrm>
            <a:off x="477563" y="5813113"/>
            <a:ext cx="5618400" cy="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Основная ткань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76000"/>
          </a:blip>
          <a:stretch>
            <a:fillRect/>
          </a:stretch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"/>
          <p:cNvSpPr txBox="1"/>
          <p:nvPr/>
        </p:nvSpPr>
        <p:spPr>
          <a:xfrm>
            <a:off x="4425536" y="186882"/>
            <a:ext cx="40842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Times New Roman"/>
              <a:buNone/>
            </a:pPr>
            <a:r>
              <a:rPr lang="ru-RU" sz="3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Покровная ткань</a:t>
            </a:r>
            <a:endParaRPr sz="3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Google Shape;72;p1"/>
          <p:cNvSpPr txBox="1"/>
          <p:nvPr/>
        </p:nvSpPr>
        <p:spPr>
          <a:xfrm flipH="1">
            <a:off x="6837675" y="771575"/>
            <a:ext cx="5354400" cy="49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Times New Roman"/>
              <a:buNone/>
            </a:pPr>
            <a:r>
              <a:rPr lang="ru-RU" sz="3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 покровной ткани относится кожица (эпидермис), пробка, корка. </a:t>
            </a:r>
            <a:r>
              <a:rPr lang="ru-RU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Пробка состоит из мертвых клеток, пропитанных жироподобным веществом, не пропускающим воду и воздух.</a:t>
            </a:r>
            <a:endParaRPr sz="3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3" name="Google Shape;7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0724" y="930218"/>
            <a:ext cx="6246962" cy="499757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"/>
          <p:cNvSpPr txBox="1"/>
          <p:nvPr/>
        </p:nvSpPr>
        <p:spPr>
          <a:xfrm>
            <a:off x="590734" y="6086415"/>
            <a:ext cx="4277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Times New Roman"/>
              <a:buNone/>
            </a:pPr>
            <a:r>
              <a:rPr lang="ru-RU" sz="3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Покровная ткань</a:t>
            </a:r>
            <a:endParaRPr sz="3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76000"/>
          </a:blip>
          <a:stretch>
            <a:fillRect/>
          </a:stretch>
        </a:blip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"/>
          <p:cNvSpPr txBox="1"/>
          <p:nvPr/>
        </p:nvSpPr>
        <p:spPr>
          <a:xfrm>
            <a:off x="3210600" y="182950"/>
            <a:ext cx="57708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Times New Roman"/>
              <a:buNone/>
            </a:pPr>
            <a:r>
              <a:rPr lang="ru-RU" sz="3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Проводящая ткань</a:t>
            </a:r>
            <a:endParaRPr sz="3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" name="Google Shape;82;p1"/>
          <p:cNvSpPr txBox="1"/>
          <p:nvPr/>
        </p:nvSpPr>
        <p:spPr>
          <a:xfrm>
            <a:off x="356977" y="767655"/>
            <a:ext cx="12192000" cy="20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Times New Roman"/>
              <a:buNone/>
            </a:pPr>
            <a:r>
              <a:rPr lang="ru-RU" sz="3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древесине расположены </a:t>
            </a:r>
            <a:r>
              <a:rPr lang="ru-RU" sz="340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сосуды</a:t>
            </a:r>
            <a:r>
              <a:rPr lang="ru-RU" sz="3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по которым перемещается водный раствор от корней, а в лубе — </a:t>
            </a:r>
            <a:r>
              <a:rPr lang="ru-RU" sz="340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ситовидные трубки</a:t>
            </a:r>
            <a:r>
              <a:rPr lang="ru-RU" sz="3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по которым перемещаются органические вещества от фотосинтезирующих листьев. Сосуды – лифт вверх, а ситовидные трубки – лифт вниз.</a:t>
            </a:r>
            <a:endParaRPr sz="3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alibri"/>
              <a:buNone/>
            </a:pPr>
            <a:endParaRPr sz="3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3" name="Google Shape;83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51087" y="3621568"/>
            <a:ext cx="4533900" cy="2800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51395" y="3621568"/>
            <a:ext cx="3924300" cy="2800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76000"/>
          </a:blip>
          <a:stretch>
            <a:fillRect/>
          </a:stretch>
        </a:blip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8"/>
          <p:cNvSpPr txBox="1"/>
          <p:nvPr/>
        </p:nvSpPr>
        <p:spPr>
          <a:xfrm>
            <a:off x="3600451" y="339522"/>
            <a:ext cx="499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Механическая ткань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" name="Google Shape;63;p8"/>
          <p:cNvSpPr txBox="1"/>
          <p:nvPr/>
        </p:nvSpPr>
        <p:spPr>
          <a:xfrm>
            <a:off x="71120" y="828615"/>
            <a:ext cx="12120900" cy="13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Для клеток механической ткани характерны сильно утолщенные одревесневшие оболочки. Функции механической ткани — это придание телу и органам растений прочности и упругости.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4" name="Google Shape;64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3622099" y="1077917"/>
            <a:ext cx="4042861" cy="70076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Широкоэкранный</PresentationFormat>
  <Paragraphs>25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 Ткани растений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Ткани растений</dc:title>
  <cp:lastModifiedBy>Лиза Родикова</cp:lastModifiedBy>
  <cp:revision>1</cp:revision>
  <dcterms:modified xsi:type="dcterms:W3CDTF">2019-12-06T22:16:24Z</dcterms:modified>
</cp:coreProperties>
</file>