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9" r:id="rId9"/>
    <p:sldId id="268" r:id="rId10"/>
    <p:sldId id="270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664455272165531E-2"/>
          <c:y val="6.4275580941375463E-2"/>
          <c:w val="0.57591854873268045"/>
          <c:h val="0.828835739538979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Знают, откуда берутся словарные слова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5 класс</c:v>
                </c:pt>
                <c:pt idx="1">
                  <c:v>9 класс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11-4E69-9CB1-CFDA44FFC06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Это интересно узнать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5 класс</c:v>
                </c:pt>
                <c:pt idx="1">
                  <c:v>9 класс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32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11-4E69-9CB1-CFDA44FFC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944832"/>
        <c:axId val="93975296"/>
      </c:barChart>
      <c:catAx>
        <c:axId val="93944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975296"/>
        <c:crosses val="autoZero"/>
        <c:auto val="1"/>
        <c:lblAlgn val="ctr"/>
        <c:lblOffset val="100"/>
        <c:noMultiLvlLbl val="0"/>
      </c:catAx>
      <c:valAx>
        <c:axId val="93975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9448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7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9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47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63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1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798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25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55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22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1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491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5618-260A-46AA-ADDD-A5C7246B837D}" type="datetimeFigureOut">
              <a:rPr lang="ru-RU" smtClean="0"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0BFB0-532A-41B2-98DB-D790561CF8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32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sq.ru/?p=16964#more-16964" TargetMode="External"/><Relationship Id="rId2" Type="http://schemas.openxmlformats.org/officeDocument/2006/relationships/hyperlink" Target="https://play.kahoot.it/v2/?quizId=f0901b3d-2c56-4357-965b-3c2fd2bfe862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sq.ru/?p=1709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2304256"/>
          </a:xfrm>
        </p:spPr>
        <p:txBody>
          <a:bodyPr>
            <a:normAutofit/>
          </a:bodyPr>
          <a:lstStyle/>
          <a:p>
            <a:r>
              <a:rPr lang="ru-RU" dirty="0" smtClean="0"/>
              <a:t>Тема: </a:t>
            </a:r>
            <a:br>
              <a:rPr lang="ru-RU" dirty="0" smtClean="0"/>
            </a:br>
            <a:r>
              <a:rPr lang="ru-RU" dirty="0" smtClean="0"/>
              <a:t>ОТКУДА БЕРУТСЯ </a:t>
            </a:r>
            <a:br>
              <a:rPr lang="ru-RU" dirty="0" smtClean="0"/>
            </a:br>
            <a:r>
              <a:rPr lang="ru-RU" dirty="0" smtClean="0"/>
              <a:t>СЛОВАРНЫЕ СЛОВА?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                                         Проектная группа: </a:t>
            </a:r>
          </a:p>
          <a:p>
            <a:pPr algn="r"/>
            <a:r>
              <a:rPr lang="ru-RU" dirty="0"/>
              <a:t>Р</a:t>
            </a:r>
            <a:r>
              <a:rPr lang="ru-RU" dirty="0" smtClean="0"/>
              <a:t>уководитель Войтенко Тихон</a:t>
            </a:r>
          </a:p>
          <a:p>
            <a:pPr algn="r"/>
            <a:r>
              <a:rPr lang="ru-RU" dirty="0" smtClean="0"/>
              <a:t>Участник Войтенко Тихон</a:t>
            </a:r>
          </a:p>
          <a:p>
            <a:pPr algn="r"/>
            <a:r>
              <a:rPr lang="ru-RU" dirty="0" smtClean="0"/>
              <a:t>6 – Б класс</a:t>
            </a:r>
          </a:p>
          <a:p>
            <a:pPr algn="r"/>
            <a:r>
              <a:rPr lang="ru-RU" dirty="0" smtClean="0"/>
              <a:t>Консультант </a:t>
            </a:r>
            <a:r>
              <a:rPr lang="ru-RU" dirty="0" err="1" smtClean="0"/>
              <a:t>Долотова</a:t>
            </a:r>
            <a:r>
              <a:rPr lang="ru-RU" dirty="0" smtClean="0"/>
              <a:t> Е.Ю.</a:t>
            </a:r>
            <a:endParaRPr lang="ru-RU" dirty="0"/>
          </a:p>
        </p:txBody>
      </p:sp>
      <p:pic>
        <p:nvPicPr>
          <p:cNvPr id="4" name="Picture 2" descr="C:\Users\Мама\Desktop\К проекту\img0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54" y="3573016"/>
            <a:ext cx="3703090" cy="277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4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66967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эффективности: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5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словарь из не менее чем 50 слов, в игре минимум 16 вопросов и в них нет фактических ошибок и опечаток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 словарь из менее чем 50 слов, в игре меньше 16 вопросов, есть фактические ошибки и опечатки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составлен некорректный словарь из менее чем 45 слов, в игре менее 12 вопросов, они некорректны и в продукте есть фактические ошибки и опечатки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</a:t>
            </a:r>
            <a:endParaRPr lang="en-US" dirty="0"/>
          </a:p>
          <a:p>
            <a:r>
              <a:rPr lang="ru-RU" dirty="0" smtClean="0"/>
              <a:t>Я считаю, что выполнил все критерии на оценку «5».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856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Л.А. Введенская, Н.П. Колесников От серьёзной науки до словесных шуток. М., Новая школа, 1996г.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М. Фасмер.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/>
              <a:t>имологический словарь. М.,1996г.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Г.А. Крылов. Этимологический словарь русского языка. СПб., </a:t>
            </a:r>
            <a:r>
              <a:rPr lang="ru-RU" sz="2400" dirty="0" err="1" smtClean="0"/>
              <a:t>Полиграфуслуги</a:t>
            </a:r>
            <a:r>
              <a:rPr lang="ru-RU" sz="2400" dirty="0" smtClean="0"/>
              <a:t>, 2005г.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/>
              <a:t>Этимологический </a:t>
            </a:r>
            <a:r>
              <a:rPr lang="ru-RU" sz="2400" dirty="0" smtClean="0"/>
              <a:t>словарь Русского языка</a:t>
            </a:r>
          </a:p>
          <a:p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83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992" y="1992363"/>
            <a:ext cx="9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Спасибо  за внимание</a:t>
            </a:r>
            <a:r>
              <a:rPr lang="en-US" sz="6600" b="1" i="1" dirty="0">
                <a:solidFill>
                  <a:srgbClr val="FF0000"/>
                </a:solidFill>
              </a:rPr>
              <a:t>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7409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/>
              <a:t>ривлечь </a:t>
            </a:r>
            <a:r>
              <a:rPr lang="ru-RU" sz="2400" dirty="0"/>
              <a:t>внимание учащихся к этимологии </a:t>
            </a:r>
            <a:r>
              <a:rPr lang="ru-RU" sz="2400" dirty="0" smtClean="0"/>
              <a:t>слов </a:t>
            </a:r>
            <a:r>
              <a:rPr lang="ru-RU" sz="2400" dirty="0"/>
              <a:t>русского языка, </a:t>
            </a:r>
            <a:r>
              <a:rPr lang="ru-RU" sz="2400" dirty="0" smtClean="0"/>
              <a:t>расширить </a:t>
            </a:r>
            <a:r>
              <a:rPr lang="ru-RU" sz="2400" dirty="0"/>
              <a:t>кругозор</a:t>
            </a:r>
            <a:r>
              <a:rPr lang="ru-RU" sz="2400" dirty="0" smtClean="0"/>
              <a:t>, создав </a:t>
            </a:r>
            <a:r>
              <a:rPr lang="ru-RU" sz="2400" dirty="0"/>
              <a:t>лингвистическую игру </a:t>
            </a:r>
            <a:r>
              <a:rPr lang="ru-RU" sz="2400" dirty="0" smtClean="0"/>
              <a:t>и </a:t>
            </a:r>
            <a:r>
              <a:rPr lang="ru-RU" sz="2400" dirty="0"/>
              <a:t>словарик к ней для пятых классов.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59680"/>
            <a:ext cx="3635896" cy="363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77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7" y="620688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</a:p>
          <a:p>
            <a:r>
              <a:rPr lang="ru-RU" sz="2400" dirty="0" smtClean="0"/>
              <a:t>повышение интереса </a:t>
            </a:r>
            <a:r>
              <a:rPr lang="ru-RU" sz="2400" dirty="0"/>
              <a:t>к этимологии </a:t>
            </a:r>
            <a:r>
              <a:rPr lang="ru-RU" sz="2400" dirty="0" smtClean="0"/>
              <a:t>слов </a:t>
            </a:r>
            <a:r>
              <a:rPr lang="ru-RU" sz="2400" dirty="0"/>
              <a:t>русского языка с целью повышения орфографической </a:t>
            </a:r>
            <a:r>
              <a:rPr lang="ru-RU" sz="2400" dirty="0" smtClean="0"/>
              <a:t>грамотности </a:t>
            </a:r>
            <a:r>
              <a:rPr lang="ru-RU" sz="2400" dirty="0"/>
              <a:t>и расширения кругозора. </a:t>
            </a:r>
            <a:r>
              <a:rPr lang="ru-RU" sz="2400" dirty="0" smtClean="0"/>
              <a:t> Продукт проекта можно  использовать на уроках русского языка в 5-х классах.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3000359"/>
            <a:ext cx="5760640" cy="311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8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386" y="476672"/>
            <a:ext cx="81280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</a:p>
          <a:p>
            <a:r>
              <a:rPr lang="ru-RU" sz="2400" dirty="0" smtClean="0"/>
              <a:t>   Ученики </a:t>
            </a:r>
            <a:r>
              <a:rPr lang="ru-RU" sz="2400" dirty="0"/>
              <a:t>иногда пишут словарные диктанты </a:t>
            </a:r>
            <a:endParaRPr lang="ru-RU" sz="2400" dirty="0" smtClean="0"/>
          </a:p>
          <a:p>
            <a:r>
              <a:rPr lang="ru-RU" sz="2400" dirty="0" smtClean="0"/>
              <a:t>с </a:t>
            </a:r>
            <a:r>
              <a:rPr lang="ru-RU" sz="2400" dirty="0"/>
              <a:t>ошибками, так как не могут связать </a:t>
            </a:r>
            <a:r>
              <a:rPr lang="ru-RU" sz="2400" dirty="0" smtClean="0"/>
              <a:t>происхождение и </a:t>
            </a:r>
            <a:r>
              <a:rPr lang="ru-RU" sz="2400" dirty="0"/>
              <a:t>написание слов. </a:t>
            </a:r>
            <a:endParaRPr lang="ru-RU" sz="2400" dirty="0" smtClean="0"/>
          </a:p>
          <a:p>
            <a:r>
              <a:rPr lang="ru-RU" sz="2400" dirty="0" smtClean="0"/>
              <a:t>   Этимология </a:t>
            </a:r>
            <a:r>
              <a:rPr lang="ru-RU" sz="2400" dirty="0"/>
              <a:t>поможет нам в этом - правописание </a:t>
            </a:r>
            <a:endParaRPr lang="ru-RU" sz="2400" dirty="0" smtClean="0"/>
          </a:p>
          <a:p>
            <a:r>
              <a:rPr lang="ru-RU" sz="2400" dirty="0" smtClean="0"/>
              <a:t>связано </a:t>
            </a:r>
            <a:r>
              <a:rPr lang="ru-RU" sz="2400" dirty="0"/>
              <a:t>с этимологией.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3068960"/>
            <a:ext cx="2952329" cy="3644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6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1862" y="692695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Собрать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по этимологии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(изучение этимологических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Я составил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Этимологический словарик из 52 слов с заданиями,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использоваться на уроках русского языка. Словарик размещён на сайте консультанта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Долотовой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Елены Юрьевны  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rusq.ru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2679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59107835"/>
              </p:ext>
            </p:extLst>
          </p:nvPr>
        </p:nvGraphicFramePr>
        <p:xfrm>
          <a:off x="800320" y="1340768"/>
          <a:ext cx="7560840" cy="4146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6996" y="5733256"/>
            <a:ext cx="8767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Из 32 пятиклассников только один человек  знает,  откуда  берутся словарные слова, и всему классу интересно это узнать. Из 30 девятиклассников треть знает тему, но только  25 человек этим интересуется.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5027" y="260648"/>
            <a:ext cx="81914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prstClr val="black"/>
                </a:solidFill>
              </a:rPr>
              <a:t>2.  Проведён </a:t>
            </a:r>
            <a:r>
              <a:rPr lang="ru-RU" sz="2400" dirty="0">
                <a:solidFill>
                  <a:prstClr val="black"/>
                </a:solidFill>
              </a:rPr>
              <a:t>опрос в 5-Б и в 9 - Б классе по выявлению степени информативности учеников по теме. </a:t>
            </a:r>
          </a:p>
        </p:txBody>
      </p:sp>
    </p:spTree>
    <p:extLst>
      <p:ext uri="{BB962C8B-B14F-4D97-AF65-F5344CB8AC3E}">
        <p14:creationId xmlns:p14="http://schemas.microsoft.com/office/powerpoint/2010/main" val="21727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366403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Итоговым продуктом проекта является проведённый урок в 5-Б классе.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Мама\Desktop\ПРОЕКТ в портфолио\IMG-20191204-WA00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Мама\Desktop\ПРОЕКТ в портфолио\IMG-20191204-WA0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5" y="3239979"/>
            <a:ext cx="3996444" cy="299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834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230" y="188640"/>
            <a:ext cx="8568952" cy="647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Структура урока: 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1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Презентация (введение в тему).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(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презентация включает разделы: что такое лингвистика, её составляющие, этимологический разбор нескольких слов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Игра в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Kahoot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(проверка текущих знаний по теме) –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20 вопросов по словарным словам.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3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Распределение учеников класса по группам (6 групп по 4-5 человек).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4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Выдача составленных этимологических словариков каждой группе. Знакомство со словариками (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Словарь состоит из 52 слов и 10 вопросов – заданий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5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Проведение группового сочинения с использованием слов из словарика,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чтобы понять, насколько ученики пятых классов умеют работать с этимологическими словарями.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Каждая группа использовала от 12 до 26 слов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в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своих сочинениях.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6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Написание словарного диктанта из 15 слов (тест на </a:t>
            </a: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усвоение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темы).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7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Оценивание урока учениками класса – Написание отзывов.</a:t>
            </a:r>
            <a:endParaRPr lang="ru-RU" sz="1400" dirty="0">
              <a:ea typeface="Calibri"/>
              <a:cs typeface="Times New Roman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39680"/>
            <a:ext cx="2088232" cy="19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46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8352928" cy="4109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Предназначение продукта проекта: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1</a:t>
            </a:r>
            <a:r>
              <a:rPr lang="ru-RU" dirty="0">
                <a:latin typeface="Times New Roman"/>
                <a:ea typeface="Calibri"/>
                <a:cs typeface="Times New Roman"/>
              </a:rPr>
              <a:t>– Презентация урока – игры может использоваться учителями пятых классов на уроках русского языка.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Составленный словарик (слова и задания – вопросы) так же можно использовать на уроках русского языка  при изучении этимологии слов, проведении словарных диктантов, различных опросов.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800475" algn="l"/>
              </a:tabLs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3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– Игру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Kahoot</a:t>
            </a:r>
            <a:r>
              <a:rPr lang="en-US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могут использовать любые люди (ссылка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https://play.kahoot.it/v2/?quizId=f0901b3d-2c56-4357-965b-3c2fd2bfe862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и ссылка на сайте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Rusq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ru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консультанта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Долотовой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Е.Ю. </a:t>
            </a:r>
            <a:r>
              <a:rPr lang="ru-RU" u="sng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3"/>
              </a:rPr>
              <a:t>https://rusq.ru/?p=16964#more-16964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</a:t>
            </a:r>
            <a:endParaRPr lang="ru-RU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800475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4 –  Словарик  так же выложен на сайте </a:t>
            </a:r>
            <a:r>
              <a:rPr lang="en-US" dirty="0" err="1">
                <a:latin typeface="Times New Roman"/>
                <a:ea typeface="Calibri"/>
                <a:cs typeface="Times New Roman"/>
              </a:rPr>
              <a:t>Rusq</a:t>
            </a:r>
            <a:r>
              <a:rPr lang="ru-RU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ru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консультанта  </a:t>
            </a:r>
            <a:r>
              <a:rPr lang="ru-RU" dirty="0" err="1">
                <a:latin typeface="Times New Roman"/>
                <a:ea typeface="Calibri"/>
                <a:cs typeface="Times New Roman"/>
              </a:rPr>
              <a:t>Долотовой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Е.Ю. (ссылка </a:t>
            </a:r>
            <a:r>
              <a:rPr lang="ru-RU" u="sng" dirty="0">
                <a:solidFill>
                  <a:srgbClr val="1155CC"/>
                </a:solidFill>
                <a:latin typeface="Times New Roman"/>
                <a:ea typeface="Calibri"/>
                <a:cs typeface="Times New Roman"/>
                <a:hlinkClick r:id="rId4"/>
              </a:rPr>
              <a:t>https://rusq.ru/?p=17095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).</a:t>
            </a:r>
            <a:endParaRPr lang="ru-RU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6582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608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Тема:  ОТКУДА БЕРУТСЯ  СЛОВАРНЫЕ СЛОВА?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TixOn</cp:lastModifiedBy>
  <cp:revision>38</cp:revision>
  <dcterms:created xsi:type="dcterms:W3CDTF">2019-10-16T21:40:10Z</dcterms:created>
  <dcterms:modified xsi:type="dcterms:W3CDTF">2019-12-24T17:54:51Z</dcterms:modified>
</cp:coreProperties>
</file>