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8028-024D-4D99-A6CF-A7907A7DBC38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9E0-80ED-49D0-A71D-B23D0EAAF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17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8028-024D-4D99-A6CF-A7907A7DBC38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9E0-80ED-49D0-A71D-B23D0EAAF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6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8028-024D-4D99-A6CF-A7907A7DBC38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9E0-80ED-49D0-A71D-B23D0EAAF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44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8028-024D-4D99-A6CF-A7907A7DBC38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9E0-80ED-49D0-A71D-B23D0EAAF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49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8028-024D-4D99-A6CF-A7907A7DBC38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9E0-80ED-49D0-A71D-B23D0EAAF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29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8028-024D-4D99-A6CF-A7907A7DBC38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9E0-80ED-49D0-A71D-B23D0EAAF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43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8028-024D-4D99-A6CF-A7907A7DBC38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9E0-80ED-49D0-A71D-B23D0EAAF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5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8028-024D-4D99-A6CF-A7907A7DBC38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9E0-80ED-49D0-A71D-B23D0EAAF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22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8028-024D-4D99-A6CF-A7907A7DBC38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9E0-80ED-49D0-A71D-B23D0EAAF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8028-024D-4D99-A6CF-A7907A7DBC38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9E0-80ED-49D0-A71D-B23D0EAAF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52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8028-024D-4D99-A6CF-A7907A7DBC38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9E0-80ED-49D0-A71D-B23D0EAAF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98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68028-024D-4D99-A6CF-A7907A7DBC38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6B9E0-80ED-49D0-A71D-B23D0EAAF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lova.textologia.ru/statyi/chto-takoe-slovarnie-slova/4118/?q=878&amp;n=4118" TargetMode="External"/><Relationship Id="rId2" Type="http://schemas.openxmlformats.org/officeDocument/2006/relationships/hyperlink" Target="http://slova.textologia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2304256"/>
          </a:xfrm>
        </p:spPr>
        <p:txBody>
          <a:bodyPr>
            <a:normAutofit/>
          </a:bodyPr>
          <a:lstStyle/>
          <a:p>
            <a:r>
              <a:rPr lang="ru-RU" dirty="0" smtClean="0"/>
              <a:t>Тема: </a:t>
            </a:r>
            <a:br>
              <a:rPr lang="ru-RU" dirty="0" smtClean="0"/>
            </a:br>
            <a:r>
              <a:rPr lang="ru-RU" dirty="0" smtClean="0"/>
              <a:t>ОТКУДА БЕРУТСЯ </a:t>
            </a:r>
            <a:br>
              <a:rPr lang="ru-RU" dirty="0" smtClean="0"/>
            </a:br>
            <a:r>
              <a:rPr lang="ru-RU" dirty="0" smtClean="0"/>
              <a:t>СЛОВАРНЫЕ СЛОВА?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                                         Проектная группа: </a:t>
            </a:r>
          </a:p>
          <a:p>
            <a:pPr algn="r"/>
            <a:r>
              <a:rPr lang="ru-RU" dirty="0"/>
              <a:t>Р</a:t>
            </a:r>
            <a:r>
              <a:rPr lang="ru-RU" dirty="0" smtClean="0"/>
              <a:t>уководитель Войтенко Тихон</a:t>
            </a:r>
          </a:p>
          <a:p>
            <a:pPr algn="r"/>
            <a:r>
              <a:rPr lang="ru-RU" dirty="0" smtClean="0"/>
              <a:t>Участник Войтенко Тихон</a:t>
            </a:r>
          </a:p>
          <a:p>
            <a:pPr algn="r"/>
            <a:r>
              <a:rPr lang="ru-RU" dirty="0" smtClean="0"/>
              <a:t>6 – Б класс</a:t>
            </a:r>
          </a:p>
          <a:p>
            <a:pPr algn="r"/>
            <a:r>
              <a:rPr lang="ru-RU" dirty="0" smtClean="0"/>
              <a:t>Консультант </a:t>
            </a:r>
            <a:r>
              <a:rPr lang="ru-RU" dirty="0" err="1" smtClean="0"/>
              <a:t>Долотова</a:t>
            </a:r>
            <a:r>
              <a:rPr lang="ru-RU" dirty="0" smtClean="0"/>
              <a:t> Е.Ю.</a:t>
            </a:r>
            <a:endParaRPr lang="ru-RU" dirty="0"/>
          </a:p>
        </p:txBody>
      </p:sp>
      <p:pic>
        <p:nvPicPr>
          <p:cNvPr id="4" name="Picture 2" descr="C:\Users\Мама\Desktop\К проекту\img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54" y="3573016"/>
            <a:ext cx="3703090" cy="277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5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01008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9126" y="692696"/>
            <a:ext cx="80648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Обоняние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древнерусское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обоняти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(чувствовать запахи). Старославянский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обоняти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Общеславянское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obvonjati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Исследователи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считают, что слово «обоняние» появилось в XI в. Это слово происходит от старославянского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что значит «запах», «благовоние». Гораздо позже, в XII–XIII вв., на базе существительного появился глагол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обоняти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(чувствовать запахи), и только в конце XIII в., собственно, возникло слово «обоняние» (способность чувствовать запахи). Производные: обонять, обонятельный, обоняю. </a:t>
            </a:r>
          </a:p>
        </p:txBody>
      </p:sp>
    </p:spTree>
    <p:extLst>
      <p:ext uri="{BB962C8B-B14F-4D97-AF65-F5344CB8AC3E}">
        <p14:creationId xmlns:p14="http://schemas.microsoft.com/office/powerpoint/2010/main" val="11984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273723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818038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Заимствованное слово в начале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 из польского языка, где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kapitan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итальянское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capitano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восходящее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caput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«голова».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3723"/>
            <a:ext cx="2448272" cy="266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4008" y="3212975"/>
            <a:ext cx="384137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Брошюра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брошь – есть ли между ними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что-либо общее? Да, сходство здесь не случайно, связь имеется. Оба слова восходят к французскому «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brocher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сшивать, скалывать.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Брошюра – первоначально значило «тетрадка, сшитая из листиков бумаги», брошь – заколка,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Застёжка, как бы сшивающая края одежды.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574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6104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78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7584" y="1268760"/>
            <a:ext cx="78488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6 класс М.Т. Баранов, Т.А.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Ладыженская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«Просвещение» 2012г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://slova.textologia.ru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http://slova.textologia.ru/statyi/chto-takoe-slovarnie-slova/4118/?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q=878&amp;n=4118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Этимологический словарь русского языка. — М.: Прогресс. М. Р. Фасмер. 1964—1973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Этимологический словарь русского языка. — СПб.: ООО "Виктория плюс".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Крылов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А.. 2004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этимологический словарь русского языка. Происхождение слов. — М.: Дрофа. Н. 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А. Боброва. 2004.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476672"/>
            <a:ext cx="1632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чники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ЛИНГВИСТИКА– наука о языке.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2451291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ЛИНГВИСТИКА </a:t>
            </a:r>
            <a:r>
              <a:rPr lang="ru-RU" dirty="0">
                <a:solidFill>
                  <a:prstClr val="black"/>
                </a:solidFill>
              </a:rPr>
              <a:t>происходит от латинского слова </a:t>
            </a:r>
            <a:r>
              <a:rPr lang="en-US" dirty="0">
                <a:solidFill>
                  <a:prstClr val="black"/>
                </a:solidFill>
              </a:rPr>
              <a:t>LINGUA </a:t>
            </a:r>
            <a:r>
              <a:rPr lang="ru-RU" dirty="0">
                <a:solidFill>
                  <a:prstClr val="black"/>
                </a:solidFill>
              </a:rPr>
              <a:t>, что означает «язык».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8862" y="4797152"/>
            <a:ext cx="3518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 слова ЯЗЫКОЗНАНИЕ.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810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2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-interneturok.cdnvideo.ru/content/konspekt_image/314945/1d859190_1aa6_0134_e277_22000b0c60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599300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6497" y="692696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лингвистики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4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47829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фонетика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раздел лингвистики, который изучает звуки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лексикология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раздел лингвистики, который изучает словарный состав языка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раздел лингвистики, который изучает устойчивые сочетания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 - фразеологизмы;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морфемика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разделы лингвистики, изучающие, из каких частей состоят слова и как они образованы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раздел лингвистики, который изучает слово как часть речи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раздел лингвистики, который изучает правила написания слов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раздел лингвистики, который изучает строение словосочетаний и предложений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пунктуация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раздел лингвистики, который изучает правила постановки знаков препинания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предложении;</a:t>
            </a:r>
          </a:p>
        </p:txBody>
      </p:sp>
    </p:spTree>
    <p:extLst>
      <p:ext uri="{BB962C8B-B14F-4D97-AF65-F5344CB8AC3E}">
        <p14:creationId xmlns:p14="http://schemas.microsoft.com/office/powerpoint/2010/main" val="29055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696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Этимология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греческое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Etymologia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etymon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истинное значение слова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лингвистики, который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занимается происхождением слов,  выявлением их древнего значения и первоначального строения.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194287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Знать </a:t>
            </a:r>
            <a:r>
              <a:rPr lang="ru-RU" dirty="0"/>
              <a:t>её интересно и полезно. Если узнать, откуда взялось слово, и что оно означает, то можно проще понять его смысл и правильно писать.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1353311" cy="208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1482883" cy="221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778" y="4653618"/>
            <a:ext cx="1500187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433" y="3273697"/>
            <a:ext cx="1408113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82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456" y="476672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Этимология раскрывает немало удивительных языковых тайн. Давайте попробуем побывать в роли исследователя-лингвиста, изучающего особенности образования исконно русских слов.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3780421" cy="266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28720" y="5154555"/>
            <a:ext cx="707167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Слово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махровый –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это исконно русское слово, суффиксальное производное от 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махра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«кисть, бахрома», махра -  мох.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7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53065"/>
            <a:ext cx="2880320" cy="433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3533" y="1052736"/>
            <a:ext cx="76668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общеславянское слово. В нём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этимологически выделяется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корня, перед нами сращение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мёд и еда,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медведь буквально означает мёд едящий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89524" y="476672"/>
            <a:ext cx="1503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18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4803" y="604494"/>
            <a:ext cx="1657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Черепаха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22287"/>
            <a:ext cx="3166812" cy="237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60810" y="1268760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Исконно русское суффиксальное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роизводное  от ЧЕРЕП,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получила своё название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сходству костяного панциря с твёрдым черепом.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62264" y="3690610"/>
            <a:ext cx="1126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Песец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4437112"/>
            <a:ext cx="39305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Слово песец происходит от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древне-русского слова ПЬЕСЪ  «собака» с помощью суффикса –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ец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(-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ыць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Песец относится к семейству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псовых.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36031"/>
            <a:ext cx="370681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9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342900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Обаяние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древнерусское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баяти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(колдовать). В русских словарях слово «обаяние»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в., но его корни уходят в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XII – XIII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века. Древние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русичи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называли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баюнами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волхвов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колдунов, от этого слова произошёл глагол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баяти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что значит колдовать (отсюда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обаяние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«колдовство», «чародейство»). Последний, в свою очередь, образован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общеславянского корня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 значением «говорить».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веке обаятельными стали называть людей, обладавших сильным покоряющим влиянием.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Производные: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обаятель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(устар.), обаятельный.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5951984" cy="265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75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588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Тема:  ОТКУДА БЕРУТСЯ  СЛОВАРНЫЕ СЛОВА?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31</cp:revision>
  <dcterms:created xsi:type="dcterms:W3CDTF">2019-12-02T18:54:17Z</dcterms:created>
  <dcterms:modified xsi:type="dcterms:W3CDTF">2019-12-03T19:10:56Z</dcterms:modified>
</cp:coreProperties>
</file>