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56" r:id="rId3"/>
    <p:sldId id="257" r:id="rId4"/>
    <p:sldId id="258" r:id="rId5"/>
    <p:sldId id="263" r:id="rId6"/>
    <p:sldId id="259" r:id="rId7"/>
    <p:sldId id="264" r:id="rId8"/>
    <p:sldId id="260" r:id="rId9"/>
    <p:sldId id="261" r:id="rId10"/>
    <p:sldId id="262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D2"/>
    <a:srgbClr val="236AD3"/>
    <a:srgbClr val="31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1577" autoAdjust="0"/>
  </p:normalViewPr>
  <p:slideViewPr>
    <p:cSldViewPr>
      <p:cViewPr varScale="1">
        <p:scale>
          <a:sx n="64" d="100"/>
          <a:sy n="64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FD5C0-00F8-42C8-AC5B-FEC8CA853A0E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02F6B-3CCA-4F17-855C-71EE84AD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3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smtClean="0"/>
              <a:t/>
            </a:r>
            <a:br>
              <a:rPr lang="ru-RU" sz="9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02F6B-3CCA-4F17-855C-71EE84AD9D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3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236AD3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B8CA-85C9-4D97-AF9B-DBDD4B7D06CB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9AE8-4916-429E-BFDB-7D455BBE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700808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Вся правда о вреде наркотиков для современных школьников</a:t>
            </a:r>
            <a:endParaRPr lang="ru-RU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47592" y="192702"/>
            <a:ext cx="345812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Содержание</a:t>
            </a:r>
            <a:r>
              <a:rPr lang="en-US" dirty="0" smtClean="0"/>
              <a:t>:</a:t>
            </a:r>
          </a:p>
          <a:p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источники</a:t>
            </a:r>
          </a:p>
          <a:p>
            <a:r>
              <a:rPr lang="ru-RU" dirty="0" smtClean="0"/>
              <a:t>2 - краткая история </a:t>
            </a:r>
          </a:p>
          <a:p>
            <a:r>
              <a:rPr lang="ru-RU" dirty="0" smtClean="0"/>
              <a:t>3- причины</a:t>
            </a:r>
          </a:p>
          <a:p>
            <a:r>
              <a:rPr lang="ru-RU" dirty="0" smtClean="0"/>
              <a:t>4-5 - последствия</a:t>
            </a:r>
          </a:p>
          <a:p>
            <a:r>
              <a:rPr lang="ru-RU" dirty="0" smtClean="0"/>
              <a:t>6- признаки зависимости</a:t>
            </a:r>
          </a:p>
          <a:p>
            <a:r>
              <a:rPr lang="ru-RU" dirty="0" smtClean="0"/>
              <a:t>7-8 - марихуана</a:t>
            </a:r>
          </a:p>
          <a:p>
            <a:r>
              <a:rPr lang="ru-RU" dirty="0" smtClean="0"/>
              <a:t>9-10  - </a:t>
            </a:r>
            <a:r>
              <a:rPr lang="ru-RU" dirty="0" err="1" smtClean="0"/>
              <a:t>амфетамин</a:t>
            </a:r>
            <a:endParaRPr lang="ru-RU" dirty="0" smtClean="0"/>
          </a:p>
          <a:p>
            <a:r>
              <a:rPr lang="ru-RU" dirty="0" smtClean="0"/>
              <a:t>11-12 - ЛСД</a:t>
            </a:r>
          </a:p>
          <a:p>
            <a:r>
              <a:rPr lang="ru-RU" dirty="0" smtClean="0"/>
              <a:t>13-14 - синтетические наркотики</a:t>
            </a:r>
          </a:p>
          <a:p>
            <a:r>
              <a:rPr lang="ru-RU" dirty="0" smtClean="0"/>
              <a:t>15-16 - героин </a:t>
            </a:r>
          </a:p>
          <a:p>
            <a:r>
              <a:rPr lang="ru-RU" dirty="0" smtClean="0"/>
              <a:t>17- 18 - кокаин</a:t>
            </a:r>
          </a:p>
          <a:p>
            <a:r>
              <a:rPr lang="ru-RU" dirty="0" smtClean="0"/>
              <a:t>19-20 - курительные смеси</a:t>
            </a:r>
          </a:p>
          <a:p>
            <a:r>
              <a:rPr lang="ru-RU" dirty="0" smtClean="0"/>
              <a:t>21- 22 - помощь</a:t>
            </a:r>
          </a:p>
          <a:p>
            <a:r>
              <a:rPr lang="ru-RU" dirty="0" smtClean="0"/>
              <a:t>23-24 - службы помощи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407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769768" y="197213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Действие на организм: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Обостряет умственные способности </a:t>
            </a:r>
            <a:br>
              <a:rPr lang="ru-RU" dirty="0" smtClean="0"/>
            </a:br>
            <a:r>
              <a:rPr lang="ru-RU" dirty="0" smtClean="0"/>
              <a:t>Придает энергии </a:t>
            </a:r>
            <a:br>
              <a:rPr lang="ru-RU" dirty="0" smtClean="0"/>
            </a:br>
            <a:r>
              <a:rPr lang="ru-RU" dirty="0" smtClean="0"/>
              <a:t>Вызывает потерю аппетита </a:t>
            </a:r>
            <a:br>
              <a:rPr lang="ru-RU" dirty="0" smtClean="0"/>
            </a:br>
            <a:r>
              <a:rPr lang="ru-RU" dirty="0" smtClean="0"/>
              <a:t>Сильная потеря веса </a:t>
            </a:r>
            <a:br>
              <a:rPr lang="ru-RU" dirty="0" smtClean="0"/>
            </a:br>
            <a:r>
              <a:rPr lang="ru-RU" dirty="0" smtClean="0"/>
              <a:t>Страх преследования </a:t>
            </a:r>
            <a:br>
              <a:rPr lang="ru-RU" dirty="0" smtClean="0"/>
            </a:br>
            <a:r>
              <a:rPr lang="ru-RU" dirty="0" smtClean="0"/>
              <a:t>Повышает температуру тела </a:t>
            </a:r>
            <a:br>
              <a:rPr lang="ru-RU" dirty="0" smtClean="0"/>
            </a:br>
            <a:r>
              <a:rPr lang="ru-RU" dirty="0" smtClean="0"/>
              <a:t>Учащается сердцебиение </a:t>
            </a:r>
            <a:br>
              <a:rPr lang="ru-RU" dirty="0" smtClean="0"/>
            </a:br>
            <a:r>
              <a:rPr lang="ru-RU" dirty="0" smtClean="0"/>
              <a:t>Повышается кровяное давление </a:t>
            </a:r>
            <a:br>
              <a:rPr lang="ru-RU" dirty="0" smtClean="0"/>
            </a:br>
            <a:r>
              <a:rPr lang="ru-RU" b="1" dirty="0" smtClean="0"/>
              <a:t>Продолжительность действия: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10-30 минут </a:t>
            </a:r>
            <a:br>
              <a:rPr lang="ru-RU" dirty="0" smtClean="0"/>
            </a:br>
            <a:r>
              <a:rPr lang="ru-RU" b="1" dirty="0" smtClean="0"/>
              <a:t>Признаки передозировки: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Сильное сердцебиение </a:t>
            </a:r>
            <a:br>
              <a:rPr lang="ru-RU" dirty="0" smtClean="0"/>
            </a:br>
            <a:r>
              <a:rPr lang="ru-RU" dirty="0" smtClean="0"/>
              <a:t>Дрожь во всем теле </a:t>
            </a:r>
            <a:br>
              <a:rPr lang="ru-RU" dirty="0" smtClean="0"/>
            </a:br>
            <a:r>
              <a:rPr lang="ru-RU" dirty="0" smtClean="0"/>
              <a:t>Сердечный приступ </a:t>
            </a:r>
            <a:br>
              <a:rPr lang="ru-RU" dirty="0" smtClean="0"/>
            </a:br>
            <a:r>
              <a:rPr lang="ru-RU" dirty="0" smtClean="0"/>
              <a:t>Кровоизлияние в мозг </a:t>
            </a:r>
            <a:br>
              <a:rPr lang="ru-RU" dirty="0" smtClean="0"/>
            </a:br>
            <a:r>
              <a:rPr lang="ru-RU" dirty="0" smtClean="0"/>
              <a:t>Остановка дыхания </a:t>
            </a:r>
            <a:endParaRPr lang="ru-RU" dirty="0"/>
          </a:p>
        </p:txBody>
      </p:sp>
      <p:pic>
        <p:nvPicPr>
          <p:cNvPr id="19460" name="Picture 4" descr="https://i.obozrevatel.com/gallery/2012/5/3/475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982" y="82584"/>
            <a:ext cx="3161414" cy="1885698"/>
          </a:xfrm>
          <a:prstGeom prst="rect">
            <a:avLst/>
          </a:prstGeom>
          <a:noFill/>
        </p:spPr>
      </p:pic>
      <p:pic>
        <p:nvPicPr>
          <p:cNvPr id="7" name="Picture 2" descr="https://shock.ee/upload/news/1d3/1d3dd45cdf65bdbeeee963b3a7fff8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81" y="3847972"/>
            <a:ext cx="3332459" cy="23192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768" y="15465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Кокаин </a:t>
            </a:r>
            <a:br>
              <a:rPr lang="ru-RU" b="1" dirty="0"/>
            </a:br>
            <a:r>
              <a:rPr lang="ru-RU" b="1" dirty="0"/>
              <a:t>Внешние признаки: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Сухость во рту </a:t>
            </a:r>
            <a:br>
              <a:rPr lang="ru-RU" dirty="0"/>
            </a:br>
            <a:r>
              <a:rPr lang="ru-RU" dirty="0"/>
              <a:t>Покраснение кожи вокруг носа </a:t>
            </a:r>
            <a:br>
              <a:rPr lang="ru-RU" dirty="0"/>
            </a:br>
            <a:r>
              <a:rPr lang="ru-RU" dirty="0"/>
              <a:t>Постоянно шмыгает носом </a:t>
            </a:r>
            <a:br>
              <a:rPr lang="ru-RU" dirty="0"/>
            </a:br>
            <a:r>
              <a:rPr lang="ru-RU" dirty="0"/>
              <a:t>Расширенные зрачки </a:t>
            </a:r>
            <a:br>
              <a:rPr lang="ru-RU" dirty="0"/>
            </a:br>
            <a:r>
              <a:rPr lang="ru-RU" b="1" dirty="0"/>
              <a:t>Поведение при употреблении: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Человек оживлен </a:t>
            </a:r>
            <a:br>
              <a:rPr lang="ru-RU" dirty="0"/>
            </a:br>
            <a:r>
              <a:rPr lang="ru-RU" dirty="0"/>
              <a:t>Говорит без умолку </a:t>
            </a:r>
            <a:br>
              <a:rPr lang="ru-RU" dirty="0"/>
            </a:br>
            <a:r>
              <a:rPr lang="ru-RU" dirty="0"/>
              <a:t>Бессонница </a:t>
            </a:r>
            <a:br>
              <a:rPr lang="ru-RU" dirty="0"/>
            </a:br>
            <a:r>
              <a:rPr lang="ru-RU" dirty="0"/>
              <a:t>Полон энергии </a:t>
            </a:r>
            <a:br>
              <a:rPr lang="ru-RU" dirty="0"/>
            </a:br>
            <a:r>
              <a:rPr lang="ru-RU" b="1" dirty="0"/>
              <a:t>Внешний вид наркотика: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Белый порошок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768" y="61615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96203" y="61615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499992" y="0"/>
            <a:ext cx="720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51328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Курительные смеси</a:t>
            </a:r>
          </a:p>
          <a:p>
            <a:r>
              <a:rPr lang="ru-RU" b="1" dirty="0"/>
              <a:t>Внешние признаки:</a:t>
            </a:r>
          </a:p>
          <a:p>
            <a:r>
              <a:rPr lang="ru-RU" dirty="0" smtClean="0"/>
              <a:t>Покраснение </a:t>
            </a:r>
            <a:r>
              <a:rPr lang="ru-RU" dirty="0"/>
              <a:t>белка глаз</a:t>
            </a:r>
          </a:p>
          <a:p>
            <a:r>
              <a:rPr lang="ru-RU" dirty="0" smtClean="0"/>
              <a:t>Сыпь </a:t>
            </a:r>
            <a:r>
              <a:rPr lang="ru-RU" dirty="0"/>
              <a:t>на теле</a:t>
            </a:r>
          </a:p>
          <a:p>
            <a:r>
              <a:rPr lang="ru-RU" dirty="0" smtClean="0"/>
              <a:t>Быстрая </a:t>
            </a:r>
            <a:r>
              <a:rPr lang="ru-RU" dirty="0"/>
              <a:t>потеря веса</a:t>
            </a:r>
          </a:p>
          <a:p>
            <a:r>
              <a:rPr lang="ru-RU" dirty="0" smtClean="0"/>
              <a:t>Серый </a:t>
            </a:r>
            <a:r>
              <a:rPr lang="ru-RU" dirty="0"/>
              <a:t>цвет кожи</a:t>
            </a:r>
          </a:p>
          <a:p>
            <a:r>
              <a:rPr lang="ru-RU" dirty="0" smtClean="0"/>
              <a:t>Мешки </a:t>
            </a:r>
            <a:r>
              <a:rPr lang="ru-RU" dirty="0"/>
              <a:t>под глазами</a:t>
            </a:r>
          </a:p>
          <a:p>
            <a:r>
              <a:rPr lang="ru-RU" dirty="0" smtClean="0"/>
              <a:t>Частое </a:t>
            </a:r>
            <a:r>
              <a:rPr lang="ru-RU" dirty="0"/>
              <a:t>моргание </a:t>
            </a:r>
          </a:p>
          <a:p>
            <a:r>
              <a:rPr lang="ru-RU" dirty="0" smtClean="0"/>
              <a:t>Повышенная </a:t>
            </a:r>
            <a:r>
              <a:rPr lang="ru-RU" dirty="0"/>
              <a:t>потливость</a:t>
            </a:r>
          </a:p>
          <a:p>
            <a:r>
              <a:rPr lang="ru-RU" b="1" dirty="0" smtClean="0"/>
              <a:t>Поведение </a:t>
            </a:r>
            <a:r>
              <a:rPr lang="ru-RU" b="1" dirty="0"/>
              <a:t>при употреблении:</a:t>
            </a:r>
          </a:p>
          <a:p>
            <a:r>
              <a:rPr lang="ru-RU" dirty="0" smtClean="0"/>
              <a:t>Замкнутость</a:t>
            </a:r>
            <a:endParaRPr lang="ru-RU" dirty="0"/>
          </a:p>
          <a:p>
            <a:r>
              <a:rPr lang="ru-RU" dirty="0" smtClean="0"/>
              <a:t>Нарушение </a:t>
            </a:r>
            <a:r>
              <a:rPr lang="ru-RU" dirty="0"/>
              <a:t>координации</a:t>
            </a:r>
          </a:p>
          <a:p>
            <a:r>
              <a:rPr lang="ru-RU" dirty="0" smtClean="0"/>
              <a:t>Сонливость</a:t>
            </a:r>
            <a:r>
              <a:rPr lang="ru-RU" dirty="0"/>
              <a:t>, </a:t>
            </a:r>
            <a:r>
              <a:rPr lang="ru-RU" dirty="0" smtClean="0"/>
              <a:t>заторможенность</a:t>
            </a:r>
          </a:p>
          <a:p>
            <a:r>
              <a:rPr lang="ru-RU" dirty="0" smtClean="0"/>
              <a:t>Тревожность</a:t>
            </a:r>
            <a:endParaRPr lang="ru-RU" dirty="0"/>
          </a:p>
          <a:p>
            <a:r>
              <a:rPr lang="ru-RU" dirty="0" smtClean="0"/>
              <a:t>Невнятная </a:t>
            </a:r>
            <a:r>
              <a:rPr lang="ru-RU" dirty="0"/>
              <a:t>речь</a:t>
            </a:r>
          </a:p>
          <a:p>
            <a:r>
              <a:rPr lang="ru-RU" dirty="0" smtClean="0"/>
              <a:t>Галлюцинации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091180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Внешний вид наркотика:</a:t>
            </a:r>
            <a:endParaRPr lang="ru-RU" b="1" dirty="0"/>
          </a:p>
          <a:p>
            <a:r>
              <a:rPr lang="ru-RU" dirty="0"/>
              <a:t>Продается в ярких упаковках</a:t>
            </a:r>
          </a:p>
          <a:p>
            <a:r>
              <a:rPr lang="ru-RU" dirty="0"/>
              <a:t>Смесь бывает разных цветов</a:t>
            </a:r>
          </a:p>
          <a:p>
            <a:r>
              <a:rPr lang="ru-RU" dirty="0"/>
              <a:t>Приятно пахнет </a:t>
            </a:r>
          </a:p>
          <a:p>
            <a:r>
              <a:rPr lang="ru-RU" b="1" dirty="0" smtClean="0"/>
              <a:t>Действие </a:t>
            </a:r>
            <a:r>
              <a:rPr lang="ru-RU" b="1" dirty="0"/>
              <a:t>на организм: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вегетососудистой дистонии</a:t>
            </a:r>
          </a:p>
          <a:p>
            <a:r>
              <a:rPr lang="ru-RU" dirty="0" smtClean="0"/>
              <a:t>Неврастении</a:t>
            </a:r>
          </a:p>
          <a:p>
            <a:r>
              <a:rPr lang="ru-RU" dirty="0" smtClean="0"/>
              <a:t>Происходят </a:t>
            </a:r>
            <a:r>
              <a:rPr lang="ru-RU" dirty="0"/>
              <a:t>микроинсульты</a:t>
            </a:r>
          </a:p>
          <a:p>
            <a:r>
              <a:rPr lang="ru-RU" dirty="0"/>
              <a:t>С</a:t>
            </a:r>
            <a:r>
              <a:rPr lang="ru-RU" dirty="0" smtClean="0"/>
              <a:t>осудистые </a:t>
            </a:r>
            <a:r>
              <a:rPr lang="ru-RU" dirty="0"/>
              <a:t>патологии головного мозга</a:t>
            </a:r>
          </a:p>
          <a:p>
            <a:r>
              <a:rPr lang="ru-RU" dirty="0" smtClean="0"/>
              <a:t>Эпилепсия</a:t>
            </a:r>
            <a:endParaRPr lang="ru-RU" dirty="0"/>
          </a:p>
          <a:p>
            <a:r>
              <a:rPr lang="ru-RU" dirty="0" smtClean="0"/>
              <a:t>Когнитивные </a:t>
            </a:r>
            <a:r>
              <a:rPr lang="ru-RU" dirty="0"/>
              <a:t>расстройства </a:t>
            </a:r>
          </a:p>
          <a:p>
            <a:r>
              <a:rPr lang="ru-RU" dirty="0" smtClean="0"/>
              <a:t>Судороги </a:t>
            </a:r>
            <a:r>
              <a:rPr lang="ru-RU" dirty="0"/>
              <a:t>конечностей </a:t>
            </a:r>
          </a:p>
          <a:p>
            <a:r>
              <a:rPr lang="ru-RU" dirty="0" smtClean="0"/>
              <a:t>Паркинсонизм</a:t>
            </a:r>
          </a:p>
          <a:p>
            <a:r>
              <a:rPr lang="ru-RU" dirty="0" smtClean="0"/>
              <a:t>Смерть</a:t>
            </a:r>
          </a:p>
          <a:p>
            <a:r>
              <a:rPr lang="ru-RU" b="1" dirty="0" smtClean="0"/>
              <a:t>Продолжительность действия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30</a:t>
            </a:r>
            <a:r>
              <a:rPr lang="ru-RU" dirty="0" smtClean="0"/>
              <a:t> мин-2 часа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238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01768" y="62387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-539" t="8572"/>
          <a:stretch/>
        </p:blipFill>
        <p:spPr>
          <a:xfrm>
            <a:off x="5235761" y="51328"/>
            <a:ext cx="3024336" cy="2055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0626" t="11678" r="10374" b="7033"/>
          <a:stretch/>
        </p:blipFill>
        <p:spPr>
          <a:xfrm>
            <a:off x="670224" y="4575643"/>
            <a:ext cx="3240360" cy="18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4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24985" y="187095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Отвлечься от наркотиков может помочь спорт. </a:t>
            </a:r>
            <a:br>
              <a:rPr lang="ru-RU" dirty="0" smtClean="0"/>
            </a:br>
            <a:r>
              <a:rPr lang="ru-RU" dirty="0" smtClean="0"/>
              <a:t>Нужно уделять особое внимание не факту употребления наркотиков, а проблемам, которые привели подростка к этому занятию. Если удастся решить эти проблемы, возможно, подросток перестанет употреблять наркотики.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794" y="33221"/>
            <a:ext cx="44962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cs typeface="Arial" charset="0"/>
              </a:rPr>
              <a:t>Как помочь? </a:t>
            </a:r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Для начала попробуйте поговорить с человеком. Если не знаете, что говорить и делать, то: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Не устраивайте </a:t>
            </a:r>
            <a:r>
              <a:rPr lang="ru-RU" dirty="0" smtClean="0">
                <a:cs typeface="Arial" charset="0"/>
              </a:rPr>
              <a:t>скандал. Подождите</a:t>
            </a:r>
            <a:r>
              <a:rPr lang="ru-RU" dirty="0">
                <a:cs typeface="Arial" charset="0"/>
              </a:rPr>
              <a:t>, пока он придет в себя. </a:t>
            </a:r>
            <a:r>
              <a:rPr lang="ru-RU" dirty="0" smtClean="0">
                <a:cs typeface="Arial" charset="0"/>
              </a:rPr>
              <a:t>Заранее </a:t>
            </a:r>
            <a:r>
              <a:rPr lang="ru-RU" dirty="0">
                <a:cs typeface="Arial" charset="0"/>
              </a:rPr>
              <a:t>будьте готовы к тому, что он начнет отпираться, выкручиваться, оправдываться. Человек, который действительно попал и зависимость от алкоголя или наркотиков, примется это отрицать. </a:t>
            </a:r>
            <a:r>
              <a:rPr lang="ru-RU" dirty="0">
                <a:cs typeface="Arial" charset="0"/>
              </a:rPr>
              <a:t>Н</a:t>
            </a:r>
            <a:r>
              <a:rPr lang="ru-RU" dirty="0" smtClean="0">
                <a:cs typeface="Arial" charset="0"/>
              </a:rPr>
              <a:t>е </a:t>
            </a:r>
            <a:r>
              <a:rPr lang="ru-RU" dirty="0">
                <a:cs typeface="Arial" charset="0"/>
              </a:rPr>
              <a:t>стыдите его и не обвиняйте. </a:t>
            </a:r>
            <a:r>
              <a:rPr lang="ru-RU" dirty="0" smtClean="0">
                <a:cs typeface="Arial" charset="0"/>
              </a:rPr>
              <a:t>Объясните </a:t>
            </a:r>
            <a:r>
              <a:rPr lang="ru-RU" dirty="0">
                <a:cs typeface="Arial" charset="0"/>
              </a:rPr>
              <a:t>ему ваши побуждения: вы завели этот трудный для вас разговор, так как переживаете за него и вам небезразлично то, что с ним происходит. </a:t>
            </a:r>
            <a:r>
              <a:rPr lang="ru-RU" dirty="0" smtClean="0">
                <a:cs typeface="Arial" charset="0"/>
              </a:rPr>
              <a:t>Во </a:t>
            </a:r>
            <a:r>
              <a:rPr lang="ru-RU" dirty="0">
                <a:cs typeface="Arial" charset="0"/>
              </a:rPr>
              <a:t>время разговора сохраняйте </a:t>
            </a:r>
            <a:r>
              <a:rPr lang="ru-RU" dirty="0" smtClean="0">
                <a:cs typeface="Arial" charset="0"/>
              </a:rPr>
              <a:t>твердость. Расскажите </a:t>
            </a:r>
            <a:r>
              <a:rPr lang="ru-RU" dirty="0">
                <a:cs typeface="Arial" charset="0"/>
              </a:rPr>
              <a:t>ему, как он себя </a:t>
            </a:r>
            <a:r>
              <a:rPr lang="ru-RU" dirty="0" smtClean="0">
                <a:cs typeface="Arial" charset="0"/>
              </a:rPr>
              <a:t>вёл </a:t>
            </a:r>
            <a:r>
              <a:rPr lang="ru-RU" dirty="0">
                <a:cs typeface="Arial" charset="0"/>
              </a:rPr>
              <a:t>на ваших глазах. </a:t>
            </a:r>
            <a:endParaRPr lang="ru-RU" dirty="0" smtClean="0"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Если </a:t>
            </a:r>
            <a:r>
              <a:rPr lang="ru-RU" dirty="0"/>
              <a:t>человек согласился с вами, то вместе обратитесь к врачу. </a:t>
            </a:r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4986" y="1166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вы не хотите говорить с наркоманом, то позвоните в </a:t>
            </a:r>
            <a:r>
              <a:rPr lang="ru-RU" dirty="0" smtClean="0"/>
              <a:t>наркологию.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Совет для подростков: лучше</a:t>
            </a:r>
          </a:p>
          <a:p>
            <a:r>
              <a:rPr lang="ru-RU" dirty="0"/>
              <a:t>обратитесь к родителем или просто ко взрослым людям. У них больше опыта и больше </a:t>
            </a:r>
            <a:r>
              <a:rPr lang="ru-RU" dirty="0" smtClean="0"/>
              <a:t>шансов, </a:t>
            </a:r>
            <a:r>
              <a:rPr lang="ru-RU" dirty="0"/>
              <a:t>что они </a:t>
            </a:r>
            <a:r>
              <a:rPr lang="ru-RU" dirty="0" smtClean="0"/>
              <a:t>помогут.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0760" y="4210262"/>
            <a:ext cx="3742814" cy="2153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6169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616191" y="61739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6" descr="http://vsezavisimosti.ru/wp-content/uploads/2018/04/kodirovanie-ot-narkoman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47676"/>
            <a:ext cx="4019050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404664"/>
            <a:ext cx="4464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избавиться от зависимости: </a:t>
            </a:r>
            <a:br>
              <a:rPr lang="ru-RU" dirty="0"/>
            </a:br>
            <a:r>
              <a:rPr lang="ru-RU" dirty="0"/>
              <a:t>Избавиться от зависимости без посторонней помощи очень сложно, даже почти невозможно. Поэтому лучше обратиться в службы поддержки: </a:t>
            </a:r>
            <a:br>
              <a:rPr lang="ru-RU" dirty="0"/>
            </a:br>
            <a:r>
              <a:rPr lang="ru-RU" dirty="0" err="1"/>
              <a:t>Наркодок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Наркологическая клиника. психологическая служба. +7 (495) 191-15-75. </a:t>
            </a:r>
            <a:r>
              <a:rPr lang="ru-RU" dirty="0" err="1"/>
              <a:t>Бибиревская</a:t>
            </a:r>
            <a:r>
              <a:rPr lang="ru-RU" dirty="0"/>
              <a:t> ул., 17Б </a:t>
            </a:r>
            <a:br>
              <a:rPr lang="ru-RU" dirty="0"/>
            </a:br>
            <a:r>
              <a:rPr lang="ru-RU" dirty="0"/>
              <a:t>Наркологический центр </a:t>
            </a:r>
            <a:br>
              <a:rPr lang="ru-RU" dirty="0"/>
            </a:br>
            <a:r>
              <a:rPr lang="ru-RU" dirty="0"/>
              <a:t>Наркологическая клиника, специализированная больница +7 (499) 404-05-23. Смольная ул., 24 </a:t>
            </a:r>
            <a:br>
              <a:rPr lang="ru-RU" dirty="0"/>
            </a:br>
            <a:r>
              <a:rPr lang="ru-RU" dirty="0"/>
              <a:t>Наркологическая клиника Спасение </a:t>
            </a:r>
            <a:br>
              <a:rPr lang="ru-RU" dirty="0"/>
            </a:br>
            <a:r>
              <a:rPr lang="ru-RU" dirty="0"/>
              <a:t>Наркологическая клиника, медицинская помощь на дому 8 (800) 777-90-25. ул. Плеханова, 9, стр. 2 </a:t>
            </a:r>
            <a:br>
              <a:rPr lang="ru-RU" dirty="0"/>
            </a:br>
            <a:r>
              <a:rPr lang="ru-RU" dirty="0"/>
              <a:t>Телефон доверия: 8 (800) 200-02-00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1560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8370" y="61560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4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572000" y="0"/>
            <a:ext cx="0" cy="68407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5845" y="12120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u-RU" dirty="0" smtClean="0"/>
              <a:t>Вокруг так много противоречивой и недостоверной информации. Мы расскажем лишь об основных последствиях употребления различных наркотиков, так как очень многое зависит от качеств потребителя и от ситуации в которой происходит употребление наркотиков.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62803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622" y="2625260"/>
            <a:ext cx="43826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</a:t>
            </a:r>
            <a:r>
              <a:rPr lang="en-US" dirty="0" smtClean="0"/>
              <a:t>: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Ева Иванова «Как помочь наркоману»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Верминенко</a:t>
            </a:r>
            <a:r>
              <a:rPr lang="ru-RU" dirty="0" smtClean="0"/>
              <a:t> Ю. В., </a:t>
            </a:r>
            <a:r>
              <a:rPr lang="ru-RU" dirty="0" err="1" smtClean="0"/>
              <a:t>Келасьев</a:t>
            </a:r>
            <a:r>
              <a:rPr lang="ru-RU" dirty="0" smtClean="0"/>
              <a:t> В.Н «Профилактика наркомании в подростковой среде»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И. Ф. Дементьева «Подростки и наркотики»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Кэрол </a:t>
            </a:r>
            <a:r>
              <a:rPr lang="ru-RU" dirty="0" err="1" smtClean="0"/>
              <a:t>Фалковски</a:t>
            </a:r>
            <a:r>
              <a:rPr lang="ru-RU" dirty="0" smtClean="0"/>
              <a:t> «Опасные наркотики»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Белогуров</a:t>
            </a:r>
            <a:r>
              <a:rPr lang="ru-RU" dirty="0" smtClean="0"/>
              <a:t> </a:t>
            </a:r>
            <a:r>
              <a:rPr lang="ru-RU" dirty="0"/>
              <a:t>С.Б, Дьяконов И.Ф, Дьяконов Т.И., </a:t>
            </a:r>
            <a:r>
              <a:rPr lang="ru-RU" dirty="0" smtClean="0"/>
              <a:t>«Выявление </a:t>
            </a:r>
            <a:r>
              <a:rPr lang="ru-RU" dirty="0"/>
              <a:t>и профилактика подростковой </a:t>
            </a:r>
            <a:r>
              <a:rPr lang="ru-RU" dirty="0" smtClean="0"/>
              <a:t>наркомании».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93006" y="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/>
            <a:r>
              <a:rPr lang="ru-RU" dirty="0"/>
              <a:t>В разные времена и эпохи наркотики служили людям для совершенно различных целей. Частично в медицине, но чаще для изменения сознания при различных обрядах в древних религиях, а также как допинг для восстановления сил и облегчения работы в трудных условиях. Как всем известно, общение между странами и народами во все времена происходило посредством войн и торговли. </a:t>
            </a:r>
            <a:r>
              <a:rPr lang="ru-RU" dirty="0" smtClean="0"/>
              <a:t>Так </a:t>
            </a:r>
            <a:r>
              <a:rPr lang="ru-RU" dirty="0"/>
              <a:t>Марко Поло в результате Крестовых походов на восток принёс европейцам опиум и гашиш. Двадцатый век отличался тем, что в Европе и Америке использовались одни и те же </a:t>
            </a:r>
            <a:r>
              <a:rPr lang="ru-RU" dirty="0" smtClean="0"/>
              <a:t>наркотики, примерно </a:t>
            </a:r>
            <a:r>
              <a:rPr lang="ru-RU" dirty="0"/>
              <a:t>одним и тем же способом.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7885" y="4498499"/>
            <a:ext cx="3497234" cy="192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0355" y="131598"/>
            <a:ext cx="41240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ПОЧЕМУ ПРИНИМАЮТ?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Желание показаться «крутым» и «взрослым» для окружающих, и не быть «белой вороной».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Многие подростки не могут сказать «нет», когда им впервые предлагают попробовать наркотики.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Подвернулась возможность попробовать, что это такое?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Потребление наркотиков рассматривается подростками как возбуждающее и приятное занятие, не имеющее отношение к опасности для здоровья, о которой говорят взрослые. Подросткам нравится связанное с этим ощущение адреналина.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Некоторые подростки употребляют наркотики, чтобы отвлечься от возникших проблем.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Потребление наркотиков может быть реакцией на одиночество, ощущение своей ненужности, неуверенности в себе.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11960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05216" y="0"/>
            <a:ext cx="4431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Последствие употребление наркотиков в целом: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Проблемы с законом;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Сифилис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Гепатиты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ВИЧ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Сепсис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Тромбофлебиты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Воспаления </a:t>
            </a:r>
            <a:r>
              <a:rPr lang="ru-RU" dirty="0"/>
              <a:t>легких;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Туберкулез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Костные </a:t>
            </a:r>
            <a:r>
              <a:rPr lang="ru-RU" dirty="0"/>
              <a:t>заболевания;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Выпадение </a:t>
            </a:r>
            <a:r>
              <a:rPr lang="ru-RU" dirty="0"/>
              <a:t>зубов;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Поражения </a:t>
            </a:r>
            <a:r>
              <a:rPr lang="ru-RU" dirty="0"/>
              <a:t>кожи;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Некроз</a:t>
            </a:r>
            <a:r>
              <a:rPr lang="en-US" dirty="0" smtClean="0"/>
              <a:t>;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Кража </a:t>
            </a:r>
            <a:r>
              <a:rPr lang="ru-RU" dirty="0"/>
              <a:t>чего-либо ради покупки </a:t>
            </a:r>
            <a:r>
              <a:rPr lang="ru-RU" dirty="0" smtClean="0"/>
              <a:t>веществ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Суицид </a:t>
            </a:r>
            <a:r>
              <a:rPr lang="en-US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Психические заболевания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Смерть.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5000636"/>
            <a:ext cx="3000906" cy="169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86000" y="-10491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98" y="41199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При </a:t>
            </a:r>
            <a:r>
              <a:rPr lang="ru-RU" dirty="0"/>
              <a:t>ломке испытывают следующие симптомы: Боли, внутренний ледяной холод без всякой надежды на возможность согреться, непрекращающийся насморк, ломота в суставах, тошнота и рвота, боли в </a:t>
            </a:r>
            <a:r>
              <a:rPr lang="ru-RU" dirty="0" smtClean="0"/>
              <a:t>животе.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039" y="14447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Прием </a:t>
            </a:r>
            <a:r>
              <a:rPr lang="ru-RU" dirty="0"/>
              <a:t>наркотиков вызывает два вида зависимости: </a:t>
            </a:r>
          </a:p>
          <a:p>
            <a:r>
              <a:rPr lang="ru-RU" dirty="0"/>
              <a:t>Психологическая зависимость - когда человек считает, что ему необходимо постоянно принимать наркотики, чтобы не умереть. Привыкание - потребность во все возрастающие дозе наркотика в связи с притупление его действия. Физическая зависимость - когда организм человека привыкает к наркотикам, и появляется потребность постоянно принимать их, чтобы избежать ломки. Ломка - реакция организма на прекращение потребления наркотиков.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450" y="6231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47865" y="6225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64314" y="142851"/>
            <a:ext cx="457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Часто </a:t>
            </a:r>
            <a:r>
              <a:rPr lang="ru-RU" dirty="0"/>
              <a:t>признаки употребления наркотиков совпадают с обычными поведенческими проявлениями переходного возраста. Типичные признаки</a:t>
            </a:r>
            <a:r>
              <a:rPr lang="ru-RU" dirty="0" smtClean="0"/>
              <a:t>: </a:t>
            </a:r>
            <a:r>
              <a:rPr lang="ru-RU" dirty="0"/>
              <a:t>частая резкая смена настроения</a:t>
            </a:r>
            <a:r>
              <a:rPr lang="ru-RU" dirty="0" smtClean="0"/>
              <a:t>; </a:t>
            </a:r>
            <a:r>
              <a:rPr lang="ru-RU" dirty="0"/>
              <a:t>необычная агрессивность</a:t>
            </a:r>
            <a:r>
              <a:rPr lang="ru-RU" dirty="0" smtClean="0"/>
              <a:t>; </a:t>
            </a:r>
            <a:r>
              <a:rPr lang="ru-RU" dirty="0"/>
              <a:t>потеря аппетита</a:t>
            </a:r>
            <a:r>
              <a:rPr lang="ru-RU" dirty="0" smtClean="0"/>
              <a:t>; </a:t>
            </a:r>
            <a:r>
              <a:rPr lang="ru-RU" dirty="0"/>
              <a:t>падение интереса к школе, спорту, друзьям, хобби</a:t>
            </a:r>
            <a:r>
              <a:rPr lang="ru-RU" dirty="0" smtClean="0"/>
              <a:t>; </a:t>
            </a:r>
            <a:r>
              <a:rPr lang="ru-RU" dirty="0"/>
              <a:t>нехарактерная для ребёнка сонливость</a:t>
            </a:r>
            <a:r>
              <a:rPr lang="ru-RU" dirty="0" smtClean="0"/>
              <a:t>; </a:t>
            </a:r>
            <a:r>
              <a:rPr lang="ru-RU" dirty="0"/>
              <a:t>постоянная ложь и скрытность</a:t>
            </a:r>
            <a:r>
              <a:rPr lang="ru-RU" dirty="0" smtClean="0"/>
              <a:t>; </a:t>
            </a:r>
            <a:r>
              <a:rPr lang="ru-RU" dirty="0"/>
              <a:t>пропажа денег или различных вещей из дома</a:t>
            </a:r>
            <a:r>
              <a:rPr lang="ru-RU" dirty="0" smtClean="0"/>
              <a:t>; </a:t>
            </a:r>
            <a:r>
              <a:rPr lang="ru-RU" dirty="0"/>
              <a:t>смена круга общения</a:t>
            </a:r>
            <a:r>
              <a:rPr lang="ru-RU" dirty="0" smtClean="0"/>
              <a:t>; </a:t>
            </a:r>
            <a:r>
              <a:rPr lang="ru-RU" dirty="0"/>
              <a:t>наличие на теле непонятных пятен, отметин, специфический сладковатый запах или запах бензина от одежды; </a:t>
            </a:r>
            <a:r>
              <a:rPr lang="ru-RU" dirty="0" smtClean="0"/>
              <a:t>неряшливость </a:t>
            </a:r>
            <a:r>
              <a:rPr lang="ru-RU" dirty="0"/>
              <a:t>в </a:t>
            </a:r>
            <a:r>
              <a:rPr lang="ru-RU" dirty="0" smtClean="0"/>
              <a:t>одежде. Как </a:t>
            </a:r>
            <a:r>
              <a:rPr lang="ru-RU" dirty="0"/>
              <a:t>правило, впервые потребление таких наркотиков, как ЛСД и конопля, происходит в 14-15 лет. Наркоманы живут в среднем </a:t>
            </a:r>
            <a:r>
              <a:rPr lang="ru-RU" dirty="0" smtClean="0"/>
              <a:t>35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293096"/>
            <a:ext cx="3132348" cy="20882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9726" y="7438"/>
            <a:ext cx="4402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Марихуана</a:t>
            </a:r>
            <a:r>
              <a:rPr lang="ru-RU" dirty="0"/>
              <a:t>- наиболее распространенный наркотик в мире </a:t>
            </a:r>
            <a:br>
              <a:rPr lang="ru-RU" dirty="0"/>
            </a:br>
            <a:r>
              <a:rPr lang="ru-RU" b="1" dirty="0"/>
              <a:t>Внешние признаки: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Дыхание и одежда пропитаны запахом дыма марихуаны </a:t>
            </a:r>
            <a:br>
              <a:rPr lang="ru-RU" dirty="0"/>
            </a:br>
            <a:r>
              <a:rPr lang="ru-RU" dirty="0"/>
              <a:t>Покрасневшие и воспаленные глаза </a:t>
            </a:r>
            <a:br>
              <a:rPr lang="ru-RU" dirty="0"/>
            </a:br>
            <a:r>
              <a:rPr lang="ru-RU" dirty="0"/>
              <a:t>Бледные пальцы </a:t>
            </a:r>
            <a:br>
              <a:rPr lang="ru-RU" dirty="0"/>
            </a:br>
            <a:r>
              <a:rPr lang="ru-RU" dirty="0"/>
              <a:t>Расширенные зрачки </a:t>
            </a:r>
            <a:br>
              <a:rPr lang="ru-RU" dirty="0"/>
            </a:br>
            <a:r>
              <a:rPr lang="ru-RU" dirty="0"/>
              <a:t>Сухость во рту </a:t>
            </a:r>
            <a:br>
              <a:rPr lang="ru-RU" dirty="0"/>
            </a:br>
            <a:r>
              <a:rPr lang="ru-RU" b="1" dirty="0"/>
              <a:t>Поведение при употреблении: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Сонливость </a:t>
            </a:r>
            <a:br>
              <a:rPr lang="ru-RU" dirty="0"/>
            </a:br>
            <a:r>
              <a:rPr lang="ru-RU" dirty="0"/>
              <a:t>Нарушение координации движения </a:t>
            </a:r>
            <a:br>
              <a:rPr lang="ru-RU" dirty="0"/>
            </a:br>
            <a:r>
              <a:rPr lang="ru-RU" dirty="0"/>
              <a:t>Беспричинное веселье </a:t>
            </a:r>
            <a:br>
              <a:rPr lang="ru-RU" dirty="0"/>
            </a:br>
            <a:r>
              <a:rPr lang="ru-RU" dirty="0"/>
              <a:t>Заумные рассуждения </a:t>
            </a:r>
            <a:br>
              <a:rPr lang="ru-RU" dirty="0"/>
            </a:br>
            <a:r>
              <a:rPr lang="ru-RU" dirty="0"/>
              <a:t>Возбуждает аппетит </a:t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47982" y="240809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Внешний вид наркотика: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Коричневатые семечки </a:t>
            </a:r>
            <a:br>
              <a:rPr lang="ru-RU" dirty="0"/>
            </a:br>
            <a:r>
              <a:rPr lang="ru-RU" dirty="0"/>
              <a:t>Папиросная бумага </a:t>
            </a:r>
            <a:br>
              <a:rPr lang="ru-RU" dirty="0"/>
            </a:br>
            <a:r>
              <a:rPr lang="ru-RU" dirty="0"/>
              <a:t>Зеленый табак </a:t>
            </a:r>
            <a:br>
              <a:rPr lang="ru-RU" dirty="0"/>
            </a:br>
            <a:r>
              <a:rPr lang="ru-RU" b="1" dirty="0"/>
              <a:t>Действие на организм: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Усиливает сердцебиение </a:t>
            </a:r>
            <a:br>
              <a:rPr lang="ru-RU" dirty="0"/>
            </a:br>
            <a:r>
              <a:rPr lang="ru-RU" dirty="0"/>
              <a:t>Ухудшает внимание </a:t>
            </a:r>
            <a:br>
              <a:rPr lang="ru-RU" dirty="0"/>
            </a:br>
            <a:r>
              <a:rPr lang="ru-RU" dirty="0"/>
              <a:t>Создает искаженное представление о времени </a:t>
            </a:r>
            <a:br>
              <a:rPr lang="ru-RU" dirty="0"/>
            </a:br>
            <a:r>
              <a:rPr lang="ru-RU" b="1" dirty="0"/>
              <a:t>Продолжительность действия: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2-3 часа </a:t>
            </a:r>
            <a:br>
              <a:rPr lang="ru-RU" dirty="0"/>
            </a:br>
            <a:r>
              <a:rPr lang="ru-RU" b="1" dirty="0"/>
              <a:t>Признаки передозировки: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Беспокойство </a:t>
            </a:r>
            <a:br>
              <a:rPr lang="ru-RU" dirty="0"/>
            </a:br>
            <a:r>
              <a:rPr lang="ru-RU" dirty="0"/>
              <a:t>Крайняя вялость </a:t>
            </a:r>
            <a:br>
              <a:rPr lang="ru-RU" dirty="0"/>
            </a:br>
            <a:r>
              <a:rPr lang="ru-RU" dirty="0"/>
              <a:t>Острый панический страх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695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9620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227" y="157270"/>
            <a:ext cx="3528392" cy="220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07478" y="2430411"/>
            <a:ext cx="450084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  <a:cs typeface="Arial" charset="0"/>
              </a:rPr>
              <a:t>Внешний вид наркотика: </a:t>
            </a:r>
            <a:r>
              <a:rPr lang="ru-RU" dirty="0" smtClean="0">
                <a:latin typeface="+mj-lt"/>
                <a:cs typeface="Arial" charset="0"/>
              </a:rPr>
              <a:t/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dirty="0" smtClean="0">
                <a:latin typeface="+mj-lt"/>
                <a:cs typeface="Arial" charset="0"/>
              </a:rPr>
              <a:t>Напоминают маленькие частички стекла </a:t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b="1" dirty="0" smtClean="0">
                <a:latin typeface="+mj-lt"/>
                <a:cs typeface="Arial" charset="0"/>
              </a:rPr>
              <a:t>Действие на организм: </a:t>
            </a:r>
            <a:r>
              <a:rPr lang="ru-RU" dirty="0" smtClean="0">
                <a:latin typeface="+mj-lt"/>
                <a:cs typeface="Arial" charset="0"/>
              </a:rPr>
              <a:t/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dirty="0" smtClean="0">
                <a:latin typeface="+mj-lt"/>
                <a:cs typeface="Arial" charset="0"/>
              </a:rPr>
              <a:t>Жар и обильное потоотделение </a:t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dirty="0" smtClean="0">
                <a:latin typeface="+mj-lt"/>
                <a:cs typeface="Arial" charset="0"/>
              </a:rPr>
              <a:t>Учащение пульса </a:t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dirty="0" smtClean="0">
                <a:latin typeface="+mj-lt"/>
                <a:cs typeface="Arial" charset="0"/>
              </a:rPr>
              <a:t>Нервная дрожь </a:t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dirty="0" smtClean="0">
                <a:latin typeface="+mj-lt"/>
                <a:cs typeface="Arial" charset="0"/>
              </a:rPr>
              <a:t>Повышение кровяного давления (кровоизлияние в мозг) </a:t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b="1" dirty="0" smtClean="0">
                <a:latin typeface="+mj-lt"/>
                <a:cs typeface="Arial" charset="0"/>
              </a:rPr>
              <a:t>Продолжительность действия: </a:t>
            </a:r>
            <a:r>
              <a:rPr lang="ru-RU" dirty="0" smtClean="0">
                <a:latin typeface="+mj-lt"/>
                <a:cs typeface="Arial" charset="0"/>
              </a:rPr>
              <a:t/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dirty="0" smtClean="0">
                <a:latin typeface="+mj-lt"/>
                <a:cs typeface="Arial" charset="0"/>
              </a:rPr>
              <a:t>8-16 часов </a:t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b="1" dirty="0" smtClean="0">
                <a:latin typeface="+mj-lt"/>
                <a:cs typeface="Arial" charset="0"/>
              </a:rPr>
              <a:t>Признаки передозировки: </a:t>
            </a:r>
            <a:r>
              <a:rPr lang="ru-RU" dirty="0" smtClean="0">
                <a:latin typeface="+mj-lt"/>
                <a:cs typeface="Arial" charset="0"/>
              </a:rPr>
              <a:t/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dirty="0" smtClean="0">
                <a:latin typeface="+mj-lt"/>
                <a:cs typeface="Arial" charset="0"/>
              </a:rPr>
              <a:t>Судороги </a:t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dirty="0" smtClean="0">
                <a:latin typeface="+mj-lt"/>
                <a:cs typeface="Arial" charset="0"/>
              </a:rPr>
              <a:t>Приступы беспричинного беспокойства и страха </a:t>
            </a:r>
            <a:r>
              <a:rPr lang="ru-RU" sz="1600" dirty="0" smtClean="0">
                <a:latin typeface="Arial" charset="0"/>
                <a:cs typeface="Arial" charset="0"/>
              </a:rPr>
              <a:t/>
            </a:r>
            <a:br>
              <a:rPr lang="ru-RU" sz="1600" dirty="0" smtClean="0">
                <a:latin typeface="Arial" charset="0"/>
                <a:cs typeface="Arial" charset="0"/>
              </a:rPr>
            </a:b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8996" y="22515"/>
            <a:ext cx="416739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cs typeface="Arial" charset="0"/>
              </a:rPr>
              <a:t>Амфетамины</a:t>
            </a:r>
            <a:r>
              <a:rPr lang="ru-RU" b="1" dirty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(</a:t>
            </a:r>
            <a:r>
              <a:rPr lang="ru-RU" dirty="0" err="1">
                <a:cs typeface="Arial" charset="0"/>
              </a:rPr>
              <a:t>амфетамины</a:t>
            </a:r>
            <a:r>
              <a:rPr lang="ru-RU" dirty="0">
                <a:cs typeface="Arial" charset="0"/>
              </a:rPr>
              <a:t>, </a:t>
            </a:r>
            <a:r>
              <a:rPr lang="ru-RU" dirty="0" err="1">
                <a:cs typeface="Arial" charset="0"/>
              </a:rPr>
              <a:t>декстроамфетамины</a:t>
            </a:r>
            <a:r>
              <a:rPr lang="ru-RU" dirty="0">
                <a:cs typeface="Arial" charset="0"/>
              </a:rPr>
              <a:t>, </a:t>
            </a:r>
            <a:r>
              <a:rPr lang="ru-RU" dirty="0" err="1">
                <a:cs typeface="Arial" charset="0"/>
              </a:rPr>
              <a:t>метамфетамин</a:t>
            </a:r>
            <a:r>
              <a:rPr lang="ru-RU" dirty="0">
                <a:cs typeface="Arial" charset="0"/>
              </a:rPr>
              <a:t>)- </a:t>
            </a:r>
            <a:r>
              <a:rPr lang="ru-RU" dirty="0" smtClean="0">
                <a:cs typeface="Arial" charset="0"/>
              </a:rPr>
              <a:t>группа </a:t>
            </a:r>
            <a:r>
              <a:rPr lang="ru-RU" dirty="0">
                <a:cs typeface="Arial" charset="0"/>
              </a:rPr>
              <a:t>возбуждающих средств </a:t>
            </a:r>
            <a:br>
              <a:rPr lang="ru-RU" dirty="0">
                <a:cs typeface="Arial" charset="0"/>
              </a:rPr>
            </a:br>
            <a:r>
              <a:rPr lang="ru-RU" b="1" dirty="0">
                <a:cs typeface="Arial" charset="0"/>
              </a:rPr>
              <a:t>Внешние признаки: </a:t>
            </a:r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Расширенные </a:t>
            </a:r>
            <a:r>
              <a:rPr lang="ru-RU" dirty="0" smtClean="0">
                <a:cs typeface="Arial" charset="0"/>
              </a:rPr>
              <a:t>зрачки </a:t>
            </a:r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 smtClean="0">
                <a:cs typeface="Arial" charset="0"/>
              </a:rPr>
              <a:t>Сухость во </a:t>
            </a:r>
            <a:r>
              <a:rPr lang="ru-RU" dirty="0">
                <a:cs typeface="Arial" charset="0"/>
              </a:rPr>
              <a:t>рту </a:t>
            </a:r>
            <a:br>
              <a:rPr lang="ru-RU" dirty="0">
                <a:cs typeface="Arial" charset="0"/>
              </a:rPr>
            </a:br>
            <a:r>
              <a:rPr lang="ru-RU" dirty="0" smtClean="0">
                <a:cs typeface="Arial" charset="0"/>
              </a:rPr>
              <a:t>Расчёсанная </a:t>
            </a:r>
            <a:r>
              <a:rPr lang="ru-RU" dirty="0">
                <a:cs typeface="Arial" charset="0"/>
              </a:rPr>
              <a:t>кожа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Потеря аппетита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Потеря веса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Рвота </a:t>
            </a:r>
            <a:br>
              <a:rPr lang="ru-RU" dirty="0">
                <a:cs typeface="Arial" charset="0"/>
              </a:rPr>
            </a:br>
            <a:r>
              <a:rPr lang="ru-RU" b="1" dirty="0">
                <a:cs typeface="Arial" charset="0"/>
              </a:rPr>
              <a:t>Поведение при употреблении: </a:t>
            </a:r>
            <a:r>
              <a:rPr lang="ru-RU" dirty="0">
                <a:cs typeface="Arial" charset="0"/>
              </a:rPr>
              <a:t/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Активность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Много говорит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Бессонница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Мания величия </a:t>
            </a:r>
            <a:r>
              <a:rPr lang="ru-RU" sz="700" dirty="0">
                <a:latin typeface="Arial" charset="0"/>
                <a:cs typeface="Arial" charset="0"/>
              </a:rPr>
              <a:t/>
            </a:r>
            <a:br>
              <a:rPr lang="ru-RU" sz="700" dirty="0">
                <a:latin typeface="Arial" charset="0"/>
                <a:cs typeface="Arial" charset="0"/>
              </a:rPr>
            </a:b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073" y="6238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60890" y="62383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264606"/>
            <a:ext cx="2630442" cy="1973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68" y="147626"/>
            <a:ext cx="3920068" cy="224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738788" y="2912371"/>
            <a:ext cx="39223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Действие на организм: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Искажение восприятия времени и пространства </a:t>
            </a:r>
            <a:br>
              <a:rPr lang="ru-RU" dirty="0" smtClean="0"/>
            </a:br>
            <a:r>
              <a:rPr lang="ru-RU" dirty="0" smtClean="0"/>
              <a:t>Галлюцинации </a:t>
            </a:r>
            <a:br>
              <a:rPr lang="ru-RU" dirty="0" smtClean="0"/>
            </a:br>
            <a:r>
              <a:rPr lang="ru-RU" dirty="0" smtClean="0"/>
              <a:t>Холодный пот и озноб </a:t>
            </a:r>
            <a:br>
              <a:rPr lang="ru-RU" dirty="0" smtClean="0"/>
            </a:br>
            <a:r>
              <a:rPr lang="ru-RU" dirty="0" smtClean="0"/>
              <a:t>Усиление сердцебиения </a:t>
            </a:r>
            <a:br>
              <a:rPr lang="ru-RU" dirty="0" smtClean="0"/>
            </a:br>
            <a:r>
              <a:rPr lang="ru-RU" dirty="0" smtClean="0"/>
              <a:t>Смерть </a:t>
            </a:r>
            <a:br>
              <a:rPr lang="ru-RU" dirty="0" smtClean="0"/>
            </a:br>
            <a:r>
              <a:rPr lang="ru-RU" b="1" dirty="0" smtClean="0"/>
              <a:t>Продолжительность действия: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10-13 часов </a:t>
            </a:r>
            <a:br>
              <a:rPr lang="ru-RU" dirty="0" smtClean="0"/>
            </a:br>
            <a:r>
              <a:rPr lang="ru-RU" b="1" dirty="0" smtClean="0"/>
              <a:t>Признаки передозировки: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Острый психоз </a:t>
            </a:r>
          </a:p>
          <a:p>
            <a:r>
              <a:rPr lang="ru-RU" dirty="0"/>
              <a:t>Состояние, напоминающее транс</a:t>
            </a:r>
          </a:p>
          <a:p>
            <a:endParaRPr lang="ru-RU" dirty="0"/>
          </a:p>
        </p:txBody>
      </p:sp>
      <p:pic>
        <p:nvPicPr>
          <p:cNvPr id="21506" name="Picture 2" descr="https://otravleniehelp.ru/wp-content/uploads/2017/02/posledstviya-priema-l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271" y="148827"/>
            <a:ext cx="3937989" cy="2664296"/>
          </a:xfrm>
          <a:prstGeom prst="rect">
            <a:avLst/>
          </a:prstGeom>
          <a:noFill/>
        </p:spPr>
      </p:pic>
      <p:pic>
        <p:nvPicPr>
          <p:cNvPr id="9" name="Picture 3" descr="https://d.neoldu.com/gallery/742_1.jpg"/>
          <p:cNvPicPr>
            <a:picLocks noChangeAspect="1" noChangeArrowheads="1"/>
          </p:cNvPicPr>
          <p:nvPr/>
        </p:nvPicPr>
        <p:blipFill rotWithShape="1">
          <a:blip r:embed="rId3" cstate="print"/>
          <a:srcRect t="12435"/>
          <a:stretch/>
        </p:blipFill>
        <p:spPr bwMode="auto">
          <a:xfrm>
            <a:off x="875750" y="4178241"/>
            <a:ext cx="2949363" cy="20237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5796" y="10108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ЛСД</a:t>
            </a:r>
            <a:r>
              <a:rPr lang="ru-RU" dirty="0"/>
              <a:t>- самый сильный </a:t>
            </a:r>
            <a:r>
              <a:rPr lang="ru-RU" dirty="0" smtClean="0"/>
              <a:t>синтетический галлюциноген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Внешние признаки:</a:t>
            </a:r>
          </a:p>
          <a:p>
            <a:r>
              <a:rPr lang="ru-RU" dirty="0" smtClean="0"/>
              <a:t>Замедленная </a:t>
            </a:r>
            <a:r>
              <a:rPr lang="ru-RU" dirty="0"/>
              <a:t>речь</a:t>
            </a:r>
          </a:p>
          <a:p>
            <a:r>
              <a:rPr lang="ru-RU" dirty="0"/>
              <a:t>Говорит сбивчиво</a:t>
            </a:r>
          </a:p>
          <a:p>
            <a:r>
              <a:rPr lang="ru-RU" dirty="0"/>
              <a:t>Расширенные зрачки</a:t>
            </a:r>
          </a:p>
          <a:p>
            <a:r>
              <a:rPr lang="ru-RU" b="1" dirty="0"/>
              <a:t>Поведение при употреблении: </a:t>
            </a:r>
          </a:p>
          <a:p>
            <a:r>
              <a:rPr lang="ru-RU" dirty="0"/>
              <a:t>Резкая смена настроение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ориентируется в окружающей обстановке</a:t>
            </a:r>
          </a:p>
          <a:p>
            <a:r>
              <a:rPr lang="ru-RU" dirty="0" smtClean="0"/>
              <a:t>Нарушены </a:t>
            </a:r>
            <a:r>
              <a:rPr lang="ru-RU" dirty="0"/>
              <a:t>чувства восприятия</a:t>
            </a:r>
          </a:p>
          <a:p>
            <a:r>
              <a:rPr lang="ru-RU" b="1" dirty="0" smtClean="0"/>
              <a:t>Внешний </a:t>
            </a:r>
            <a:r>
              <a:rPr lang="ru-RU" b="1" dirty="0"/>
              <a:t>вид </a:t>
            </a:r>
            <a:r>
              <a:rPr lang="ru-RU" b="1" dirty="0" smtClean="0"/>
              <a:t>наркотика: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Таблетки в небольших упаковках </a:t>
            </a:r>
            <a:br>
              <a:rPr lang="ru-RU" dirty="0"/>
            </a:br>
            <a:r>
              <a:rPr lang="ru-RU" dirty="0"/>
              <a:t>Тонкие пропитанные «кислотой» кусочки бумаг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006" y="6202011"/>
            <a:ext cx="49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20109" y="6202011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572000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66740" y="2719367"/>
            <a:ext cx="3681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Внешний вид наркотика: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Разноцветные таблетки </a:t>
            </a:r>
            <a:br>
              <a:rPr lang="ru-RU" dirty="0" smtClean="0"/>
            </a:br>
            <a:r>
              <a:rPr lang="ru-RU" dirty="0" smtClean="0"/>
              <a:t>Любая форма </a:t>
            </a:r>
            <a:br>
              <a:rPr lang="ru-RU" dirty="0" smtClean="0"/>
            </a:br>
            <a:r>
              <a:rPr lang="ru-RU" b="1" dirty="0" smtClean="0"/>
              <a:t>Действие на организм: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Галлюцинации </a:t>
            </a:r>
            <a:br>
              <a:rPr lang="ru-RU" dirty="0" smtClean="0"/>
            </a:br>
            <a:r>
              <a:rPr lang="ru-RU" dirty="0" smtClean="0"/>
              <a:t>Нарушение и отказ работы почек </a:t>
            </a:r>
            <a:br>
              <a:rPr lang="ru-RU" dirty="0" smtClean="0"/>
            </a:br>
            <a:r>
              <a:rPr lang="ru-RU" dirty="0" smtClean="0"/>
              <a:t>Нарушение работы печени </a:t>
            </a:r>
            <a:br>
              <a:rPr lang="ru-RU" dirty="0" smtClean="0"/>
            </a:br>
            <a:r>
              <a:rPr lang="ru-RU" dirty="0" smtClean="0"/>
              <a:t>Головные боли </a:t>
            </a:r>
            <a:br>
              <a:rPr lang="ru-RU" dirty="0" smtClean="0"/>
            </a:br>
            <a:r>
              <a:rPr lang="ru-RU" dirty="0" smtClean="0"/>
              <a:t>Разрушение головного мозга </a:t>
            </a:r>
            <a:br>
              <a:rPr lang="ru-RU" dirty="0" smtClean="0"/>
            </a:br>
            <a:r>
              <a:rPr lang="ru-RU" dirty="0" smtClean="0"/>
              <a:t>Отказ органов </a:t>
            </a:r>
            <a:br>
              <a:rPr lang="ru-RU" dirty="0" smtClean="0"/>
            </a:br>
            <a:r>
              <a:rPr lang="ru-RU" dirty="0" smtClean="0"/>
              <a:t>Смерть </a:t>
            </a:r>
            <a:br>
              <a:rPr lang="ru-RU" dirty="0" smtClean="0"/>
            </a:br>
            <a:r>
              <a:rPr lang="ru-RU" b="1" dirty="0" smtClean="0"/>
              <a:t>Продолжительность действия: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1-2часа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240" y="28493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Синтетические наркотики- </a:t>
            </a:r>
            <a:r>
              <a:rPr lang="ru-RU" dirty="0"/>
              <a:t>производят из искусственных химических вещей </a:t>
            </a:r>
            <a:br>
              <a:rPr lang="ru-RU" dirty="0"/>
            </a:br>
            <a:r>
              <a:rPr lang="ru-RU" b="1" dirty="0"/>
              <a:t>Внешние признаки: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Бледная кожа </a:t>
            </a:r>
            <a:br>
              <a:rPr lang="ru-RU" dirty="0"/>
            </a:br>
            <a:r>
              <a:rPr lang="ru-RU" dirty="0"/>
              <a:t>Похудение </a:t>
            </a:r>
            <a:br>
              <a:rPr lang="ru-RU" dirty="0"/>
            </a:br>
            <a:r>
              <a:rPr lang="ru-RU" dirty="0"/>
              <a:t>Черные круги под глазами </a:t>
            </a:r>
            <a:br>
              <a:rPr lang="ru-RU" dirty="0"/>
            </a:br>
            <a:r>
              <a:rPr lang="ru-RU" dirty="0"/>
              <a:t>Тошнота </a:t>
            </a:r>
            <a:br>
              <a:rPr lang="ru-RU" dirty="0"/>
            </a:br>
            <a:r>
              <a:rPr lang="ru-RU" dirty="0"/>
              <a:t>Рвота </a:t>
            </a:r>
            <a:br>
              <a:rPr lang="ru-RU" dirty="0"/>
            </a:br>
            <a:r>
              <a:rPr lang="ru-RU" b="1" dirty="0"/>
              <a:t>Поведение при употреблении: </a:t>
            </a:r>
            <a:br>
              <a:rPr lang="ru-RU" b="1" dirty="0"/>
            </a:br>
            <a:r>
              <a:rPr lang="ru-RU" dirty="0"/>
              <a:t>Замешательство и дезориентация </a:t>
            </a:r>
            <a:br>
              <a:rPr lang="ru-RU" dirty="0"/>
            </a:br>
            <a:r>
              <a:rPr lang="ru-RU" dirty="0"/>
              <a:t>Возбуждение </a:t>
            </a:r>
            <a:br>
              <a:rPr lang="ru-RU" dirty="0"/>
            </a:br>
            <a:r>
              <a:rPr lang="ru-RU" dirty="0"/>
              <a:t>Беспокойство </a:t>
            </a:r>
            <a:br>
              <a:rPr lang="ru-RU" dirty="0"/>
            </a:br>
            <a:r>
              <a:rPr lang="ru-RU" dirty="0"/>
              <a:t>Расстройство внимания </a:t>
            </a:r>
            <a:br>
              <a:rPr lang="ru-RU" dirty="0"/>
            </a:br>
            <a:r>
              <a:rPr lang="ru-RU" dirty="0"/>
              <a:t>Сокращение объема памяти </a:t>
            </a:r>
            <a:br>
              <a:rPr lang="ru-RU" dirty="0"/>
            </a:br>
            <a:r>
              <a:rPr lang="ru-RU" dirty="0"/>
              <a:t>Бессонница </a:t>
            </a:r>
            <a:br>
              <a:rPr lang="ru-RU" dirty="0"/>
            </a:br>
            <a:r>
              <a:rPr lang="ru-RU" dirty="0"/>
              <a:t>Равнодушие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62280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76840" y="62305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0837" b="7993"/>
          <a:stretch/>
        </p:blipFill>
        <p:spPr>
          <a:xfrm>
            <a:off x="872260" y="4498430"/>
            <a:ext cx="2995904" cy="1729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21907"/>
            <a:ext cx="3995936" cy="249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32040" y="2340942"/>
            <a:ext cx="35690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Действие на организм: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Состояние эйфории </a:t>
            </a:r>
            <a:br>
              <a:rPr lang="ru-RU" dirty="0" smtClean="0"/>
            </a:br>
            <a:r>
              <a:rPr lang="ru-RU" dirty="0" smtClean="0"/>
              <a:t>Снятие боли </a:t>
            </a:r>
            <a:br>
              <a:rPr lang="ru-RU" dirty="0" smtClean="0"/>
            </a:br>
            <a:r>
              <a:rPr lang="ru-RU" dirty="0" smtClean="0"/>
              <a:t>Замедление дыхания </a:t>
            </a:r>
            <a:br>
              <a:rPr lang="ru-RU" dirty="0" smtClean="0"/>
            </a:br>
            <a:r>
              <a:rPr lang="ru-RU" dirty="0" smtClean="0"/>
              <a:t>Редкий пульс </a:t>
            </a:r>
            <a:br>
              <a:rPr lang="ru-RU" dirty="0" smtClean="0"/>
            </a:br>
            <a:r>
              <a:rPr lang="ru-RU" dirty="0" smtClean="0"/>
              <a:t>Снижение головного давления </a:t>
            </a:r>
            <a:br>
              <a:rPr lang="ru-RU" dirty="0" smtClean="0"/>
            </a:br>
            <a:r>
              <a:rPr lang="ru-RU" dirty="0" smtClean="0"/>
              <a:t>Снижение температуры тела </a:t>
            </a:r>
            <a:br>
              <a:rPr lang="ru-RU" dirty="0" smtClean="0"/>
            </a:br>
            <a:r>
              <a:rPr lang="ru-RU" dirty="0" smtClean="0"/>
              <a:t>Остановка дыхания </a:t>
            </a:r>
            <a:br>
              <a:rPr lang="ru-RU" dirty="0" smtClean="0"/>
            </a:br>
            <a:r>
              <a:rPr lang="ru-RU" dirty="0" smtClean="0"/>
              <a:t>Смерть </a:t>
            </a:r>
            <a:br>
              <a:rPr lang="ru-RU" dirty="0" smtClean="0"/>
            </a:br>
            <a:r>
              <a:rPr lang="ru-RU" b="1" dirty="0" smtClean="0"/>
              <a:t>Продолжительность действия: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4-6 часа </a:t>
            </a:r>
            <a:br>
              <a:rPr lang="ru-RU" dirty="0" smtClean="0"/>
            </a:br>
            <a:r>
              <a:rPr lang="ru-RU" b="1" dirty="0" smtClean="0"/>
              <a:t>Признаки передозировки: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Холодная, влажная кожа </a:t>
            </a:r>
            <a:br>
              <a:rPr lang="ru-RU" dirty="0" smtClean="0"/>
            </a:br>
            <a:r>
              <a:rPr lang="ru-RU" dirty="0" smtClean="0"/>
              <a:t>Медленное дыхание </a:t>
            </a:r>
            <a:br>
              <a:rPr lang="ru-RU" dirty="0" smtClean="0"/>
            </a:br>
            <a:r>
              <a:rPr lang="ru-RU" dirty="0" smtClean="0"/>
              <a:t>Нехватка воздуха </a:t>
            </a:r>
            <a:br>
              <a:rPr lang="ru-RU" dirty="0" smtClean="0"/>
            </a:br>
            <a:r>
              <a:rPr lang="ru-RU" dirty="0" smtClean="0"/>
              <a:t>Наркотическая кома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7" name="Picture 5" descr="https://i.obozrevatel.com/gallery/2012/5/3/368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5754"/>
            <a:ext cx="3525491" cy="20882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4" y="9128"/>
            <a:ext cx="44005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Героин</a:t>
            </a:r>
            <a:r>
              <a:rPr lang="ru-RU" dirty="0"/>
              <a:t>- наркотическое вещество из растений коки, относится к стимуляторам центральной нервной системы </a:t>
            </a:r>
            <a:br>
              <a:rPr lang="ru-RU" dirty="0"/>
            </a:br>
            <a:r>
              <a:rPr lang="ru-RU" b="1" dirty="0"/>
              <a:t>Внешние признаки: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Отяжелевшие, «налитые» веки </a:t>
            </a:r>
            <a:br>
              <a:rPr lang="ru-RU" dirty="0"/>
            </a:br>
            <a:r>
              <a:rPr lang="ru-RU" dirty="0"/>
              <a:t>Замедленная речь </a:t>
            </a:r>
            <a:br>
              <a:rPr lang="ru-RU" dirty="0"/>
            </a:br>
            <a:r>
              <a:rPr lang="ru-RU" dirty="0"/>
              <a:t>Сонливость </a:t>
            </a:r>
            <a:br>
              <a:rPr lang="ru-RU" dirty="0"/>
            </a:br>
            <a:r>
              <a:rPr lang="ru-RU" dirty="0"/>
              <a:t>Суженные зрачки </a:t>
            </a:r>
            <a:br>
              <a:rPr lang="ru-RU" dirty="0"/>
            </a:br>
            <a:r>
              <a:rPr lang="ru-RU" dirty="0"/>
              <a:t>Следы от уколов </a:t>
            </a:r>
            <a:br>
              <a:rPr lang="ru-RU" dirty="0"/>
            </a:br>
            <a:r>
              <a:rPr lang="ru-RU" b="1" dirty="0"/>
              <a:t>Поведение при употреблении: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Глаза не реагируют на свет </a:t>
            </a:r>
            <a:br>
              <a:rPr lang="ru-RU" dirty="0"/>
            </a:br>
            <a:r>
              <a:rPr lang="ru-RU" b="1" dirty="0"/>
              <a:t>Внешний вид </a:t>
            </a:r>
            <a:r>
              <a:rPr lang="ru-RU" b="1" dirty="0" smtClean="0"/>
              <a:t>наркотика: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Белый мелкий порошок </a:t>
            </a:r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pic>
        <p:nvPicPr>
          <p:cNvPr id="9" name="Picture 6" descr="https://ivteleradio.ru/images/2019/7/12/393087f8908f4eb18ed016c894f4e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838477" cy="25602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1444" y="62052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81629" y="62052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809</Words>
  <Application>Microsoft Office PowerPoint</Application>
  <PresentationFormat>Экран (4:3)</PresentationFormat>
  <Paragraphs>141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Lenovo</cp:lastModifiedBy>
  <cp:revision>71</cp:revision>
  <dcterms:created xsi:type="dcterms:W3CDTF">2019-11-16T07:14:06Z</dcterms:created>
  <dcterms:modified xsi:type="dcterms:W3CDTF">2019-12-12T21:51:29Z</dcterms:modified>
</cp:coreProperties>
</file>