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62" d="100"/>
          <a:sy n="162" d="100"/>
        </p:scale>
        <p:origin x="-183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B137B-27DF-47EA-A2AC-C506949C6B14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8B710-A20E-48A8-8222-D1C206FD70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hyperlink" Target="http://www.google.ru/url?sa=i&amp;rct=j&amp;q=&amp;esrc=s&amp;source=images&amp;cd=&amp;cad=rja&amp;docid=Tc0ZQEkTjTmRpM&amp;tbnid=jl9-z7NyJplkeM:&amp;ved=0CAUQjRw&amp;url=http://www.nkj.ru/archive/articles/9947/&amp;ei=6dSyUruOHeGWyQOYyYCoCA&amp;psig=AFQjCNHwj3Nlu9tgcturYgg-Mg1lVWAYkA&amp;ust=1387537995367083" TargetMode="Externa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ru/url?sa=i&amp;rct=j&amp;q=&amp;esrc=s&amp;source=images&amp;cd=&amp;docid=_RV0VTZXIHaeYM&amp;tbnid=X0-k6ElFHEqvqM:&amp;ved=0CAUQjRw&amp;url=http://hypevibe.livejournal.com/65612.html&amp;ei=Qh6zUoyDNsWO4ATQz4CACA&amp;psig=AFQjCNFYlmoczoCtqnRP_U9G5fanXZv1LA&amp;ust=1387556796478304" TargetMode="Externa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google.ru/url?sa=i&amp;rct=j&amp;q=&amp;esrc=s&amp;source=images&amp;cd=&amp;cad=rja&amp;docid=EKgmFUuuESdtNM&amp;tbnid=U2rBqQzoiqAViM:&amp;ved=0CAUQjRw&amp;url=http://images.elgeran.ru/%D0%A1%D0%BA%D0%B5%D0%BB%D0%B5%D1%82_%D1%87%D0%B5%D0%BB%D0%BE%D0%B2%D0%B5%D0%BA%D0%B0&amp;ei=jBeyUtXeBafiywOE-YHgBA&amp;psig=AFQjCNGmb2NdE1Tpk--4VUFshfY9Fb0W-Q&amp;ust=1387489510582004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www.google.ru/url?sa=i&amp;rct=j&amp;q=&amp;esrc=s&amp;source=images&amp;cd=&amp;cad=rja&amp;docid=U5LZ6nDioxFYiM&amp;tbnid=cY5wF0zKp5TrxM:&amp;ved=0CAUQjRw&amp;url=http://logici.ru/memkon/tsentralnaya-opora/&amp;ei=7bqyUqm0NMuPyQPN2YCYCg&amp;psig=AFQjCNFBmuOZTJ7zoMfCUFSbO0VcUVjOXg&amp;ust=1387531145582572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google.ru/url?sa=i&amp;rct=j&amp;q=&amp;esrc=s&amp;source=images&amp;cd=&amp;cad=rja&amp;docid=CoSHoNbNz_iVEM&amp;tbnid=hcSC46vEeN3VPM:&amp;ved=0CAUQjRw&amp;url=http://www.spb-music.ru/catalog.php?id=888880011595&amp;ei=gLuyUtzrN8T_ygPxlwE&amp;psig=AFQjCNFPNbMn3QVoNSwKKUFiM1PFgX3ypA&amp;ust=1387531507804162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google.ru/url?sa=i&amp;rct=j&amp;q=&amp;esrc=s&amp;source=images&amp;cd=&amp;cad=rja&amp;docid=tDB33mqujN4knM&amp;tbnid=SmV1jUn9o0zUWM:&amp;ved=0CAUQjRw&amp;url=http://megaobzor.com/newsnew-8403.html&amp;ei=OruyUp6GFYPoywOO-IHgBw&amp;psig=AFQjCNH1KRti1YqXL61wxZpjh0lrzpoUWA&amp;ust=1387531417546530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google.ru/url?sa=i&amp;rct=j&amp;q=&amp;esrc=s&amp;source=images&amp;cd=&amp;cad=rja&amp;docid=8QCwikaoxDvCGM&amp;tbnid=AjDfaTW4-B8R_M:&amp;ved=0CAUQjRw&amp;url=http://www.ukryoga.zp.ua/?page_id=1040&amp;ei=IFGzUqfTNYjw4gSh0YGACQ&amp;psig=AFQjCNGrFCXVU68VNAIGGePmcihYVI_Z9A&amp;ust=1387569636790896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7.jpeg"/><Relationship Id="rId4" Type="http://schemas.openxmlformats.org/officeDocument/2006/relationships/hyperlink" Target="http://www.google.ru/url?sa=i&amp;rct=j&amp;q=&amp;esrc=s&amp;source=images&amp;cd=&amp;cad=rja&amp;docid=x50aIBcfAcLKYM&amp;tbnid=yz_lMHr3CdBcKM:&amp;ved=0CAUQjRw&amp;url=http://apteka.bsu.edu.ru/chel/skan/08.htm&amp;ei=XFGzUpvnG8fg4QSN-IFY&amp;psig=AFQjCNEV-FrGa8FnLgZwK0-Oj_ydEi8Pkw&amp;ust=1387569865737719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google.ru/url?sa=i&amp;rct=j&amp;q=&amp;esrc=s&amp;source=images&amp;cd=&amp;cad=rja&amp;docid=H9XUVut_CIQpeM&amp;tbnid=w9q_cL8KMwvxqM:&amp;ved=0CAUQjRw&amp;url=http://bioword.narod.ru/CH/CH031h.htm&amp;ei=eSCyUuuADajf4wTNjYCICg&amp;psig=AFQjCNFR8JbF6eZrp6EvCsUEPMHgdbG_-w&amp;ust=1387489821242173" TargetMode="Externa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www.google.ru/url?sa=i&amp;rct=j&amp;q=&amp;esrc=s&amp;source=images&amp;cd=&amp;cad=rja&amp;docid=P-s9b4NfUuTSPM&amp;tbnid=8qE7PtdO44f8VM:&amp;ved=0CAUQjRw&amp;url=http://kachalka.com.ua/pozvonochnik/page/2/&amp;ei=HyGyUueDDrDo4QSAhoHICg&amp;psig=AFQjCNHsJHs1yJm6VdXswq8v-MSubHTQjQ&amp;ust=1387491994433074" TargetMode="Externa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www.google.ru/url?sa=i&amp;rct=j&amp;q=&amp;esrc=s&amp;source=images&amp;cd=&amp;cad=rja&amp;docid=lVXURhbYdIkiQM&amp;tbnid=BfoZs8L6-iklmM:&amp;ved=0CAUQjRw&amp;url=http://anatomy_atlas.academic.ru/2116/%D0%A1%D0%BA%D0%B5%D0%BB%D0%B5%D1%82_(%D0%BA%D0%BE%D1%81%D1%82%D0%B8)_%D0%B2%D0%B5%D1%80%D1%85%D0%BD%D0%B5%D0%B9_%D0%BA%D0%BE%D0%BD%D0%B5%D1%87%D0%BD%D0%BE%D1%81%D1%82%D0%B8&amp;ei=ziKyUonTMuiC4ATQpICIBw&amp;psig=AFQjCNHN0mRQbeFBAf20AbFmpcXBFoMfHQ&amp;ust=1387492420896357" TargetMode="Externa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jpeg"/><Relationship Id="rId4" Type="http://schemas.openxmlformats.org/officeDocument/2006/relationships/hyperlink" Target="http://www.google.ru/url?sa=i&amp;rct=j&amp;q=&amp;esrc=s&amp;source=images&amp;cd=&amp;cad=rja&amp;docid=ZUjZ7rbq3H7XMM&amp;tbnid=hAlgL-HDuZ29eM:&amp;ved=0CAUQjRw&amp;url=http://www.medkursor.ru/anatomiya/skeleton/3333.html&amp;ei=dSOyUvTPI4bW4gTQtICwAg&amp;psig=AFQjCNFE8RKTc3qzsokmzsdp2C9uI-rlMg&amp;ust=1387492581288504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eg"/><Relationship Id="rId3" Type="http://schemas.openxmlformats.org/officeDocument/2006/relationships/hyperlink" Target="http://www.google.ru/url?sa=i&amp;rct=j&amp;q=&amp;esrc=s&amp;source=images&amp;cd=&amp;cad=rja&amp;docid=ie58C7sekBXf7M&amp;tbnid=VfcgpV1Pb9pGxM:&amp;ved=0CAUQjRw&amp;url=http://dentist.ua/article/146-kaltsiy-ukreplyaet-zubyi-no-ubivaet-serdtse&amp;ei=XLiyUrnqKuz64QS62oCYDg&amp;psig=AFQjCNGdjmweGMLrDmgG230jVmKg9q1R-Q&amp;ust=1387530652825886" TargetMode="External"/><Relationship Id="rId7" Type="http://schemas.openxmlformats.org/officeDocument/2006/relationships/hyperlink" Target="http://www.google.ru/url?sa=i&amp;rct=j&amp;q=&amp;esrc=s&amp;source=images&amp;cd=&amp;cad=rja&amp;docid=DDgjDle9Ij1btM&amp;tbnid=LglajQeWAVZzRM:&amp;ved=0CAUQjRw&amp;url=http://www.compress.ru/article.aspx?id=17127&amp;iid=792&amp;ei=gF6zUti7H-r0ygO6tIHgDg&amp;psig=AFQjCNHX64_oa2abxmba_8XM349AARzK8A&amp;ust=1387573219925507" TargetMode="External"/><Relationship Id="rId2" Type="http://schemas.openxmlformats.org/officeDocument/2006/relationships/hyperlink" Target="http://www.google.ru/url?sa=i&amp;rct=j&amp;q=&amp;esrc=s&amp;source=images&amp;cd=&amp;cad=rja&amp;docid=Taab-EEi-hNsbM&amp;tbnid=RdXbIOs7kiHm7M:&amp;ved=0CAUQjRw&amp;url=http://zmix.ru/food/natural-food/articles/item/5604-%D0%BA%D0%B0%D0%BB%D1%8C%D1%86%D0%B8%D0%B9-%D0%B8-%D0%BC%D0%BE%D0%BB%D0%BE%D1%87%D0%BD%D1%8B%D0%B5-%D0%BF%D1%80%D0%BE%D0%B4%D1%83%D0%BA%D1%82%D1%8B-%D1%83%D1%81%D0%BA%D0%BE%D1%80%D1%8F%D1%8E%D1%82-%D1%81%D0%B6%D0%B8%D0%B3%D0%B0%D0%BD%D0%B8%D0%B5-%D0%B6%D0%B8%D1%80%D0%B0&amp;ei=I7iyUvqEE8iI4gS96YHgAQ&amp;psig=AFQjCNGdjmweGMLrDmgG230jVmKg9q1R-Q&amp;ust=1387530652825886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3.jpeg"/><Relationship Id="rId5" Type="http://schemas.openxmlformats.org/officeDocument/2006/relationships/hyperlink" Target="http://www.google.ru/url?sa=i&amp;rct=j&amp;q=&amp;esrc=s&amp;source=images&amp;cd=&amp;cad=rja&amp;docid=HgTyr1dLiakzSM&amp;tbnid=gVDF9UdIkKKSTM:&amp;ved=0CAUQjRw&amp;url=http://cvetutcvety.ru/rol-organicheskix-udobrenij-v-vosproizvodstve-plodorodiya-pochvy.html&amp;ei=2LiyUrnMHuqn4gTthYD4Aw&amp;psig=AFQjCNGDSLLMsgcelxae8-VGlLopnr6mtw&amp;ust=1387530802902156" TargetMode="External"/><Relationship Id="rId10" Type="http://schemas.openxmlformats.org/officeDocument/2006/relationships/image" Target="../media/image15.jpeg"/><Relationship Id="rId4" Type="http://schemas.openxmlformats.org/officeDocument/2006/relationships/image" Target="../media/image12.jpeg"/><Relationship Id="rId9" Type="http://schemas.openxmlformats.org/officeDocument/2006/relationships/hyperlink" Target="http://www.google.ru/url?sa=i&amp;rct=j&amp;q=&amp;esrc=s&amp;source=images&amp;cd=&amp;cad=rja&amp;docid=_8VafqGsZXhgbM&amp;tbnid=WmKowoTWmdfuoM:&amp;ved=0CAUQjRw&amp;url=http://www.proza.ru/2011/09/08/1082&amp;ei=EmKzUtjrDqilyAOo3YGYAw&amp;psig=AFQjCNFybMzb4ai83hxMyZ6MJ4BrvBQckw&amp;ust=1387574050282080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18.jpeg"/><Relationship Id="rId2" Type="http://schemas.openxmlformats.org/officeDocument/2006/relationships/hyperlink" Target="http://www.google.ru/url?sa=i&amp;rct=j&amp;q=&amp;esrc=s&amp;source=images&amp;cd=&amp;cad=rja&amp;docid=PrlQQV19lwelgM&amp;tbnid=9Ys4hTYeDVn3SM:&amp;ved=0CAUQjRw&amp;url=http://live4fun.ru/last/joke/567739&amp;ei=_B6zUpyqGa_R4QScioCQBA&amp;psig=AFQjCNFH-i20aMUBGO58ivpjzoZnFnPD5g&amp;ust=1387556959009253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www.google.ru/url?sa=i&amp;rct=j&amp;q=&amp;esrc=s&amp;source=images&amp;cd=&amp;cad=rja&amp;docid=aFOuJIIRf8Q6oM&amp;tbnid=zmerXvJLaR7_bM:&amp;ved=0CAUQjRw&amp;url=http://www.oboibox.ru/skachat_oboi.php?id=1610&amp;ei=dGGzUu3dIqPoygOdo4HQCw&amp;psig=AFQjCNHhaQOVa9JHzpP3lX-oMFzGk-TtIQ&amp;ust=1387573964278615" TargetMode="External"/><Relationship Id="rId5" Type="http://schemas.openxmlformats.org/officeDocument/2006/relationships/image" Target="../media/image17.jpeg"/><Relationship Id="rId4" Type="http://schemas.openxmlformats.org/officeDocument/2006/relationships/hyperlink" Target="http://www.google.ru/url?sa=i&amp;rct=j&amp;q=&amp;esrc=s&amp;source=images&amp;cd=&amp;cad=rja&amp;docid=lmyFsKHrAJGzpM&amp;tbnid=pPnbxuN0FwuKQM:&amp;ved=0CAUQjRw&amp;url=http://ru.123rf.com/photo_13322883_3d-man--usb-stick-rendered-at-high-resolution-on-a-white-background-with-diffuse-shadows.html&amp;ei=YWCzUtyFLJKkyAOnt4DIDA&amp;psig=AFQjCNHbW9ZTXZ_WG9meveGbssx6Pb6oUA&amp;ust=1387573722508184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Строение скелета человека будущего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Подготовил Грушецкий Илья 8А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116205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Представление изменений скелета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3558" name="Picture 6" descr="http://www.nkj.ru/upload/iblock/8da/8dae65068a3ae2801f266e36156882c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1916832"/>
            <a:ext cx="2265040" cy="43941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9752" y="2708920"/>
            <a:ext cx="51845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Спасибо за внимание!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Эволюция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Эволюция – путешествие длительностью в 4 миллиарда лет – от первичного бульона до цивилизации, - обеспечившее нас в пути мозгом, позвоночником и противопоставленными пальцами. Невообразимо долгая дорога, и мы дошли до ее конца... Или нет</a:t>
            </a:r>
            <a:r>
              <a:rPr lang="ru-RU" dirty="0" smtClean="0"/>
              <a:t>?</a:t>
            </a:r>
          </a:p>
          <a:p>
            <a:endParaRPr lang="ru-RU" dirty="0"/>
          </a:p>
          <a:p>
            <a:r>
              <a:rPr lang="ru-RU" dirty="0" smtClean="0"/>
              <a:t>Особенности скелета человека как результат эволюции. В процессе эволюции мы получили такие вещи, как позвоночник </a:t>
            </a:r>
            <a:r>
              <a:rPr lang="ru-RU" dirty="0"/>
              <a:t>и </a:t>
            </a:r>
            <a:r>
              <a:rPr lang="ru-RU" dirty="0" smtClean="0"/>
              <a:t>противопоставленные пальцы.</a:t>
            </a:r>
          </a:p>
          <a:p>
            <a:endParaRPr lang="ru-RU" dirty="0"/>
          </a:p>
        </p:txBody>
      </p:sp>
      <p:pic>
        <p:nvPicPr>
          <p:cNvPr id="24578" name="Picture 2" descr="http://images.bite.lt/banga/files/profile/200806/4849a998c3445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052736"/>
            <a:ext cx="5458991" cy="409241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Скелет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b="1" dirty="0"/>
              <a:t>Скелет (от греч. «скелетон»-высохший, высушенный) служит опорой телу и служит защитой его </a:t>
            </a:r>
            <a:r>
              <a:rPr lang="ru-RU" b="1" dirty="0" smtClean="0"/>
              <a:t>органам.</a:t>
            </a:r>
          </a:p>
          <a:p>
            <a:endParaRPr lang="ru-RU" b="1" dirty="0" smtClean="0"/>
          </a:p>
          <a:p>
            <a:r>
              <a:rPr lang="ru-RU" b="1" dirty="0" smtClean="0"/>
              <a:t>Функции скелета:</a:t>
            </a:r>
          </a:p>
          <a:p>
            <a:r>
              <a:rPr lang="ru-RU" dirty="0" smtClean="0"/>
              <a:t>1. Опора. </a:t>
            </a:r>
          </a:p>
          <a:p>
            <a:endParaRPr lang="ru-RU" dirty="0" smtClean="0"/>
          </a:p>
          <a:p>
            <a:r>
              <a:rPr lang="ru-RU" dirty="0" smtClean="0"/>
              <a:t>2. Защита. </a:t>
            </a:r>
          </a:p>
          <a:p>
            <a:endParaRPr lang="ru-RU" dirty="0" smtClean="0"/>
          </a:p>
          <a:p>
            <a:r>
              <a:rPr lang="ru-RU" dirty="0" smtClean="0"/>
              <a:t>3. Локомоция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187624" y="548680"/>
            <a:ext cx="7848872" cy="6111073"/>
            <a:chOff x="683568" y="404664"/>
            <a:chExt cx="7848872" cy="6111073"/>
          </a:xfrm>
        </p:grpSpPr>
        <p:pic>
          <p:nvPicPr>
            <p:cNvPr id="10" name="Picture 2" descr="http://logici.ru/images/proskon026.jpg">
              <a:hlinkClick r:id="rId2"/>
            </p:cNvPr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40722" y="404664"/>
              <a:ext cx="1368152" cy="2259524"/>
            </a:xfrm>
            <a:prstGeom prst="rect">
              <a:avLst/>
            </a:prstGeom>
            <a:noFill/>
          </p:spPr>
        </p:pic>
        <p:grpSp>
          <p:nvGrpSpPr>
            <p:cNvPr id="11" name="Группа 18"/>
            <p:cNvGrpSpPr/>
            <p:nvPr/>
          </p:nvGrpSpPr>
          <p:grpSpPr>
            <a:xfrm>
              <a:off x="683568" y="2664188"/>
              <a:ext cx="7848872" cy="3851549"/>
              <a:chOff x="683568" y="2664188"/>
              <a:chExt cx="7848872" cy="3851549"/>
            </a:xfrm>
          </p:grpSpPr>
          <p:pic>
            <p:nvPicPr>
              <p:cNvPr id="12" name="Picture 6" descr="http://megaobzor.com/load/stati/shit2.jpg">
                <a:hlinkClick r:id="rId4"/>
              </p:cNvPr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804248" y="4725144"/>
                <a:ext cx="1728192" cy="1728192"/>
              </a:xfrm>
              <a:prstGeom prst="rect">
                <a:avLst/>
              </a:prstGeom>
              <a:noFill/>
            </p:spPr>
          </p:pic>
          <p:pic>
            <p:nvPicPr>
              <p:cNvPr id="13" name="Picture 8" descr="https://encrypted-tbn2.gstatic.com/images?q=tbn:ANd9GcTkEAxNMnywR5HrAr8vK6I5-A_DzIpcx2AeaSBNsqMJBRB9MHViqw">
                <a:hlinkClick r:id="rId6"/>
              </p:cNvPr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683568" y="4509120"/>
                <a:ext cx="2676468" cy="2006617"/>
              </a:xfrm>
              <a:prstGeom prst="rect">
                <a:avLst/>
              </a:prstGeom>
              <a:noFill/>
            </p:spPr>
          </p:pic>
          <p:pic>
            <p:nvPicPr>
              <p:cNvPr id="14" name="Picture 2" descr="http://images.elgeran.ru/files/images/homo_skeleton.jpg">
                <a:hlinkClick r:id="rId8"/>
              </p:cNvPr>
              <p:cNvPicPr>
                <a:picLocks noChangeAspect="1" noChangeArrowheads="1"/>
              </p:cNvPicPr>
              <p:nvPr/>
            </p:nvPicPr>
            <p:blipFill>
              <a:blip r:embed="rId9" cstate="print"/>
              <a:srcRect/>
              <a:stretch>
                <a:fillRect/>
              </a:stretch>
            </p:blipFill>
            <p:spPr bwMode="auto">
              <a:xfrm>
                <a:off x="4427984" y="3140968"/>
                <a:ext cx="1010684" cy="2160240"/>
              </a:xfrm>
              <a:prstGeom prst="rect">
                <a:avLst/>
              </a:prstGeom>
              <a:noFill/>
            </p:spPr>
          </p:pic>
          <p:cxnSp>
            <p:nvCxnSpPr>
              <p:cNvPr id="15" name="Прямая со стрелкой 14"/>
              <p:cNvCxnSpPr>
                <a:stCxn id="13" idx="3"/>
                <a:endCxn id="14" idx="2"/>
              </p:cNvCxnSpPr>
              <p:nvPr/>
            </p:nvCxnSpPr>
            <p:spPr>
              <a:xfrm flipV="1">
                <a:off x="3360036" y="5301208"/>
                <a:ext cx="1573290" cy="21122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6" name="Прямая со стрелкой 15"/>
              <p:cNvCxnSpPr>
                <a:stCxn id="12" idx="1"/>
                <a:endCxn id="14" idx="2"/>
              </p:cNvCxnSpPr>
              <p:nvPr/>
            </p:nvCxnSpPr>
            <p:spPr>
              <a:xfrm flipH="1" flipV="1">
                <a:off x="4933326" y="5301208"/>
                <a:ext cx="1870922" cy="28803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7" name="Прямая со стрелкой 16"/>
              <p:cNvCxnSpPr>
                <a:stCxn id="10" idx="2"/>
                <a:endCxn id="14" idx="0"/>
              </p:cNvCxnSpPr>
              <p:nvPr/>
            </p:nvCxnSpPr>
            <p:spPr>
              <a:xfrm>
                <a:off x="4924798" y="2664188"/>
                <a:ext cx="8528" cy="47678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Количество костей у всех людей разное, т.к. </a:t>
            </a:r>
            <a:r>
              <a:rPr lang="ru-RU" dirty="0"/>
              <a:t>бывают дополнительные или, наоборот, отсутствуют некоторые (чаще мелкие) косточки либо несколько костей срастаются в единое целое</a:t>
            </a:r>
            <a:r>
              <a:rPr lang="ru-RU" dirty="0" smtClean="0"/>
              <a:t>.</a:t>
            </a:r>
          </a:p>
        </p:txBody>
      </p:sp>
      <p:pic>
        <p:nvPicPr>
          <p:cNvPr id="15364" name="Picture 4" descr="http://www.ukryoga.zp.ua/wp-content/uploads/2009/07/154.bmp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548680"/>
            <a:ext cx="3524250" cy="4752528"/>
          </a:xfrm>
          <a:prstGeom prst="rect">
            <a:avLst/>
          </a:prstGeom>
          <a:noFill/>
        </p:spPr>
      </p:pic>
      <p:pic>
        <p:nvPicPr>
          <p:cNvPr id="15366" name="Picture 6" descr="http://apteka.bsu.edu.ru/chel/skanfoto30/003-1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3068960"/>
            <a:ext cx="5688632" cy="37107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Череп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 smtClean="0"/>
              <a:t>Череп состоит из двух отделов: лицевого и мозгового (черепная коробка); мозговой череп значительно преобладает над лицевым.</a:t>
            </a:r>
          </a:p>
          <a:p>
            <a:r>
              <a:rPr lang="ru-RU" dirty="0" smtClean="0"/>
              <a:t>Череп </a:t>
            </a:r>
            <a:r>
              <a:rPr lang="ru-RU" dirty="0"/>
              <a:t>состоит из 29 костей и представляет единое целое, в котором все кости, за исключением нижней челюсти, прочно соединены между собой. Несмотря на общее сходство, строение черепа у разных людей имеет свои индивидуальные особенности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16386" name="Picture 2" descr="http://bioword.narod.ru/CH/pic_ch/CH031h_2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12776"/>
            <a:ext cx="4104456" cy="370327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Позвоночник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95536" y="1412776"/>
            <a:ext cx="3672408" cy="4691063"/>
          </a:xfrm>
        </p:spPr>
        <p:txBody>
          <a:bodyPr/>
          <a:lstStyle/>
          <a:p>
            <a:r>
              <a:rPr lang="ru-RU" dirty="0"/>
              <a:t>Отделы: шейный (7 позвонков), грудной (12), поясничный (5), крестцовый(5), копчик (4-5 сросшихся позвонков).</a:t>
            </a:r>
          </a:p>
          <a:p>
            <a:r>
              <a:rPr lang="ru-RU" dirty="0"/>
              <a:t>Изгибы: шейный , грудной , поясничный , крестцовый ( у млекопитающих только шейный и крестцовый</a:t>
            </a:r>
            <a:r>
              <a:rPr lang="ru-RU" dirty="0" smtClean="0"/>
              <a:t>).</a:t>
            </a:r>
          </a:p>
          <a:p>
            <a:r>
              <a:rPr lang="ru-RU" dirty="0"/>
              <a:t>Строение первого шейного позвонка: не имеет тела, оно приросло к телу второго шейного позвонка и образовало зуб: ось, вокруг которой в горизонтальной плоскости вращается первый шейный позвонок вместе с головой, когда жестом мы показываем отрицание. От спинного мозга зуб отделяет связка из соединительной ткани. </a:t>
            </a:r>
          </a:p>
          <a:p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/>
              <a:t>первым шейным позвонком череп сочленяется при помощи двух мыщелков. Благодаря этому сочленению можно поднимать и опускать голову.</a:t>
            </a:r>
          </a:p>
          <a:p>
            <a:endParaRPr lang="ru-RU" dirty="0"/>
          </a:p>
        </p:txBody>
      </p:sp>
      <p:pic>
        <p:nvPicPr>
          <p:cNvPr id="17410" name="Picture 2" descr="https://encrypted-tbn3.gstatic.com/images?q=tbn:ANd9GcTHOEE4nimNe2jNq-RoDPGWRCRozEz5sN-H_h0J7cgJt0I-iAW4o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27984" y="980728"/>
            <a:ext cx="3960440" cy="43036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47248" cy="11620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Скелеты конечностей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8434" name="Picture 2" descr="http://anatomy_atlas.academic.ru/pictures/anatomy_atlas/ac1/50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2204864"/>
            <a:ext cx="2664296" cy="378904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95536" y="1196752"/>
            <a:ext cx="37444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Скелет пояса верхней конечности:</a:t>
            </a:r>
          </a:p>
          <a:p>
            <a:r>
              <a:rPr lang="ru-RU" dirty="0"/>
              <a:t>2 ключицы и 2 </a:t>
            </a:r>
            <a:r>
              <a:rPr lang="ru-RU" dirty="0" smtClean="0"/>
              <a:t>лопатки</a:t>
            </a:r>
            <a:endParaRPr 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5580112" y="1196752"/>
            <a:ext cx="3168352" cy="208823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8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Скелет нижней конечности:</a:t>
            </a:r>
          </a:p>
          <a:p>
            <a:r>
              <a:rPr lang="ru-RU" sz="2000" dirty="0" smtClean="0"/>
              <a:t>• бедро </a:t>
            </a:r>
            <a:r>
              <a:rPr lang="ru-RU" sz="2000" dirty="0"/>
              <a:t>(бедренная кость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 smtClean="0"/>
              <a:t>•голень </a:t>
            </a:r>
            <a:r>
              <a:rPr lang="ru-RU" sz="2000" dirty="0"/>
              <a:t>(большеберцовая и малоберцовая кости</a:t>
            </a:r>
            <a:r>
              <a:rPr lang="ru-RU" sz="2000" dirty="0" smtClean="0"/>
              <a:t>)</a:t>
            </a:r>
          </a:p>
          <a:p>
            <a:endParaRPr lang="ru-RU" sz="2000" dirty="0"/>
          </a:p>
          <a:p>
            <a:r>
              <a:rPr lang="ru-RU" sz="2000" dirty="0" smtClean="0"/>
              <a:t>•стопа </a:t>
            </a:r>
            <a:r>
              <a:rPr lang="ru-RU" sz="2000" dirty="0"/>
              <a:t>(предплюсна - таранная и пяточная кости, плюсна и фаланги пальцев)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Picture 2" descr="http://www.medkursor.ru/pics/408_1105891778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8224" y="3501008"/>
            <a:ext cx="1728192" cy="324576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19256" cy="116205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Причины</a:t>
            </a:r>
            <a:r>
              <a:rPr lang="ru-RU" dirty="0">
                <a:solidFill>
                  <a:srgbClr val="FF0000"/>
                </a:solidFill>
              </a:rPr>
              <a:t>, влияющие на развитие/изменение скелета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0484" name="AutoShape 4" descr="data:image/jpeg;base64,/9j/4AAQSkZJRgABAQAAAQABAAD/2wCEAAkGBhIQEA8QEBAPDw8PEA8PDQ8PDw8NDg8PFBAVFBQQFBIXGyYeFxklGRQSHy8gJCcpLCwsFR4xNjAqNSYtLCkBCQoKDgwOFQ8PGikcHBwpKSkpKSkpKSwpKSwsKSkpKSkpKSwpLCksKSkpLCkpKSksKSksLCwpLCwpKSkpKSksLP/AABEIAQ4AuwMBIgACEQEDEQH/xAAcAAABBQEBAQAAAAAAAAAAAAACAAEDBAUGBwj/xABDEAABAwIDBQQHBQUGBwAAAAABAAIDBBEFEiETMUFRcQZhgZEHFCIyUqGxI0JicpIVFqKywTNTc9Hw8SQ0Y4Kj0uH/xAAaAQACAwEBAAAAAAAAAAAAAAABAgADBAUG/8QAJxEAAgICAQQBBAMBAAAAAAAAAAECEQMSIQQTMVFBIjJCYXGBoTP/2gAMAwEAAhEDEQA/APPnONzqUJceZTu3+aFdkpsWc8z5pZzzPmklZQliznmfNLOeZ80xCSKCdX6OMfNNWAE+xLZuvxcP9dy94rIxJESOIuPJfLzXltnN0cNWnkRuX0P2AxwVdHG6/tBtnDvGhHndZc8aqSEa/wBJ+zs5a50Z4HRbRdZ3cVhVrNjUtcNziFsVb/dcqJrZp+xYejxv014cY62KoF8tTThp5CSJxHzD2/pXn+c8yvaPTPh+1w5kwvmpaiMm2vsSfZnwu5p8F4qteB3CvRcFmPMpZzzPmhV2LD2mmlqDK0PjljjbCfeeHA3eNdw04cVa+AFTOeZ80xceZRzwOjc5j2uY9tg5jhlc0kA2I4aEHxQKEFc8z5oS48z5pymUGQ2Y8ymLjzKey0MBwwVFQ2N5LYmtknqXNvmbTRNL5CLcbANHe4KN0rDYGGYLUVIc6KNxjYbSTPcyKnj3+9K8hult2/uVpvZOpeDsZKSrc0XdHR1kNTKBzyAg+V1r9ocOlqaKjqY45NkRUSMpo/8AlqSjZK2GnDIx70jiSc2pdrbSyq9muwFTVvikLDFAJKZ+d7jG98T6gRuMRGocLO5cLKnfi20McsSQXA5g5pLXNddrmuGha4HUEcimuea7LtZSmb17OyVlRh8gMD5Q7a1eFOnMLHvcdX7M67Q6lp1JNyuNsrYzTRC44a+aaykeNT1KayJmsjSRlqYhQNgpJwnsoGwV6B6Iu0GxqDTuPsSXcwd+gI+i4CysYdWGCaKZpsY3B3UX1HldLJbJojPpPHqXMzMN7dfBAZs0LD3WKkwSubU0zHg3Dma8eCqxC0b2H7p081hj69CS9+yPFKEVVJU0zt00L2D81vZPnZfNkZJAuLGwzA7weII63X0tR1FnN66rxLG+y8j8ZqqKFrQ5873xZiGtEbxtc3QXPktGJ6ya/saEuDmgx1i4NdkByl+V2QO4NLrWB7lqYX2WnrHPbSjatYGbWQfZtY5wHs+0Rci53civRcL7Fzuwmrw2aNkNQyodLDJmDopXGz2PDhw3tOgI5LDxvEW4RSQ0FO4euSNL6uoA/si++rTxPAcg1Wb7eAtmP6RMKkgrpXPje2OUMMUjrZZQyKNjnAjv4HVcyr2L1DXODIqmpqYWNBa+pLs21drJlab2be3WyoFOk6QUKyRCSdEIK3exsz2z1Oytt30FWymBAdnnGzlbGGn3riJwtxWGpKeofG9ksbiySJwkjcPuvabg9+vDjdLJWqCe2YL2zpWUdFJVvhbJNSsncG5Y/bhnFomRiwAaXnT8KpUHaWggmMTqmON7HQ7Q3c+B7I6iaRuWUezmIlYbcLWK85qaemrXGWCSKjqX3dNSzkx0z5CfafDUWytBJccj+J0NkDuyT2WNRU0NNFxeamOpfbhkhhu5x7tFl7MPljWdB2hm20mI17ZI30P7KFLRlrgX2qCxsUL2XLg8SGQuLv8AbgLLYxfEojE2kpA5tMx21kkkGWarntYTSN+60D3WcOqxyVphClRLLz956oEbt56lMrqMSkMQmRWTWStD7A2SIREIXmwugGxldjwSd9OalsZMIk2WYEe9bly4X5rr8M7GbPITHt3PiEoe7KWAuALQxnKxOp1Wp2kwuSSnYyKKWNsZaZY5JGhhe52VpaOdzuS7CPL5SRq+h7FjsXU0hGZnui4Ps8N3+tF2eJx5XE/EPmuF7M9kJKE+svmbmZlzxhpyZL6m++4XolUwSMBvpa4IWSdKdodNuNM5+KTXobqaTs3C6sbiB/tTC2MDK2wte7r772ICjqIgy9hfvOq0IJvsL8WG3mjPimhYDy0bpPPeRbQnddeNelrBW01c0tvaojEntOLrltmG19wtl0Xt5qLttzt13Lyr06Q2lw5/HZ1DTzPtRm6GKTU+S1I8ySSsktw4kk1k6lEEkkkgQayVrJ0lA2BZLKiISsjZC24anqUJCkeNT1Qq3U5akCEyOyayDQymCmI+oRJFLRYpnq3YmqE9HRONi+mc6mkzHg03Zf8A7XDyXoXqDXX3EucJCSNcwFgRyXjPotxwwVT4iRkqGaNO7at3eJbfyC9clxqwZZoG/NyWLNCW3BbBrmy0aXO3K/XQtP5Toq+GSEM2Z1Md2E88psD5WVKftCAQXaa2NhcdU8NT9pmBu2QC5G7MNPmPokUH8h2XwPXDVFhbrtkZ3X8Qbop47k7k1DTlslxYgjX6JpfaKvJtU8AsCfDovJfTy77bD2/9OoP8UYXr8G4Lxj05y3rKRvwQO/jeP/VVYechofg85smIRJiF0CApiiSKIbATp7JrKBHSSSUAJJJJAhovGp6lA5qmcNT1TWWqjkWQZUxCmsmLUNQkKVlIWpsqFETGhmdG9sjDlexwew8nA3C9bgxjbQRTs3SNuRvyncQehv5LyMtXYdgMRvtKR33gZYeo99o8NfAqucSyMrOmNSXb9eavUE+UC2ncshwyuIPBWIpdPJUUWHTU9UTZbFLwXL0cq6LDX3AVE1wXQNmPcvB/S/UZ8Tkb/dRQM8cpcf5gveI9y+c+302fFK93Dbho6NhY23yVfTK5t/oum6SOeypiERSIW4RMFNlRWTKDJjWTIkrKDWBZMjITWRDYySRCSITXe3XxKbKpHjXzQ2W6jg2R5UsqMhKyWg7EZCEhSlqbKg0MpEWVSUlS6GWOVnvxOD295B3eOo8U+VCQkoaz0qtlbI2OeP3JmB7fEaj6qrHKqHY2r2lNNTuPtQnaxfkcTmHgfqpxoVkap0aYu0b2Hy6BdRhLrgLjcPfquuwVyomuC2J0ce7wXzJjU2eqqn3vmqJz/wCQgL6ZcbMceQP0Xy483Ljzc4nxcSl6RW5MbPKtUAmsiITFbKKVMGyayOyaylFqmBZMjKayFFlgpiERCayA9jIbI7JrKBs2nDU9SmKkdvPVDlXRo8/sR2SspLJWUomwFkNlIWprKUHayOybKpLJi1Boay92er9hVRPPuOOyl/JJZp8tD4LrK+HJI5vwkhcIWLuzPtqann3udGGS/wCJH7Lj8rrLmjXJpwSvgmoXahdfgbtQuJoX6hdjgj9WrFPwa15OqnP2T/yO/lXy6xunn9V9RP1Y4c2uHyXzK6KxcOTnj+Io9D+QvVfiQEJiFM5iAsW9xMiZEQmUpamskcR1MjsmKMtTWSuJdHIBZMjTFqSi2MkwSEFlImsoPsbbxqfFII37z1QFdJHn7EmsnCdElg2TZUZTWQoiYOVNlR5UrKUGyPKup7KTbSnqoTviLJ4x3G7Xj+U+K5pa3ZSq2dVHf3Jc0L+jxYfxZVTlhcWXYZ1NM16R1jZddgkuoXIuZkkc3kSPI2XR4LJuXMfg6p38Pur51xyk2VVVR/DPKPAvJHyK+hqKS7QvEvSJSbPEqrlIY5B4xNB+YKHQ/wDSUf0J1i+iLOXyoMqsFqAtXW1OcpUQlqEtU5ahLUjiOpkGVC5qnyoS1K0OmQlqEhSlqZzUjiOpNEVkrIi1LJ3pNS1ZDZcNT1TWRuGp6prLoHGsbKnsiskAoCxsqWVFZPlUIR5EixSWSsoQiyJmuLbOG9pDm9QbhTBiZzFBrOuxRwLo5RumjZJ+oXPzWlhMm5YtM7aUUR4wvdCfy3Bb8itHCn7lyJqm0dqEtoJnouFPu0LzX0u0tquB/CSIg9WO/wAnL0HBJdFy3phpLxUslvclcwnuc2/1aFR0716hfsfqecD/AEeW2TWUuRDlXdo4mxEWpi1S5Ui1Ch1IrlqbKp8iYsStDKZWLUxYpy1CWJXEsUyuWIcqsFqbIl1H2NJw1PVLKiO89Skr7OeKyQansiAUsZKxsqQb3IrIyELG1Ayp8qOyINQGUSLIkWKayQaoGjW7PHNFVRfhbK3qCQf6K5hr9QqHZx2WoaOEjXx/qbp8wFbpTlfblosGdVI6PTv6KO9wGVB6RKPaUEp4xlkg7sp1+RKq4FNqOq6TE6ba000Z1zxPb5tNlz5vTJGRrraEo+0eCbKyExK6Y94PA2PXj80xiXfUuDhaFEsQmNXtkh2SOwNSls0JarhjQGJSwUVMiYsVjZoHMRBsVyxDkVnIhyoUNuTu3lIJO3lIJhAwjagCkCRjxHRgIQEbQoMLKnDU9kQCFhSBARNTgJ7INjBwS5HseN7HNd5G628QZlndbc6zm9DqFh2W1WnNFSycTHkd1aSFlzrwzV075aN3BprW8F3NK67R0XnWES7l3mEy3YPJc3OuLOhjfJ5NjtDsqqoZa1pHEfld7Q+qoFi7P0i4flnZMN0rLO/Mz/4fkuSyrqYcm0Ezl5YaTaIcibIp7JZFbZUVixMY1ZyJixHYFIpuiURhV8xoDGm2FcSjs0BhV4xIdijsLqUTvPUp7oCdT1KdpVhUyVpUgUIcpGuSsaLJGlSKMI2lAsDCIBCiSsdDgIgmCIJQiWzF7VF/hTW6BzQf81k2WvhgvS1TeRjd/RVZvtLsP3k+Ev3LusDk3joV59hbrELs8HnsR5Ln5FcToR8l3tlhm3pX2F3R/aM56DUeV15flXtLNRbuXlnaHC9hUyMAs0+3H+VxvbwNwj0U6uDKesh4mjJyJZVJkThq6NmEiypFimypZFCFfIhyK1kTbNSyFV0aDZq4Y02zRsBzDjqeqcFC86+aS0mVokBRgqEFEHKUAsNcpQVXY5StckLEya6kUIKMFKyyyQIwgujulGDW1gYvDV/lZ9SsWy6HAYv+HqXfEWN8tf6qnK/pLsP3ooYebEdV1eHSLl6RmviujoFkZvOwoprgdFj9s8H2sO0aPtIde9zPvD+vgrOGycFrj2hY681hb7c9kXNbwcWePAIgFu9p8BNPJnYPsXm4/A74TyCxQF2ITU1aOTKDg6YGVOGow1FZOKR5UsikDU+VAlERjTZFNlT7NSyUecOrH33BN6+/kPJE+LUodgm+v2WVD0IYg7kE/wC0Hd3kg2KWyUufsmsPRIMSd3eSL9qv7vJQ7JMYkLl7Co4/RYGLv7kX7ak7lU2SHZIXIOuP0Xf23J+FEMdl/CqGzSLELkFRh6L/AO35fwr1DBIXMw+HaaSStEjxusXWNvKy8swTDfWKmCHWz5Gh/wCQe075Ar2DE5wG8gBoOCoySfCZbCMU7RjUrPaPUrcpG2CxqA6repm6KtliNOhkseq14pVgC4sdytevaDms047F0ZUbVRTtkYWuaHNcLEFeM9u6Crw2UOaQ+kldaKTLrG7+6f38jx67/XKCszaHf9UeLYTFVQvhmaHxyNIcCAfEciq8eV4ZV8DzxxyK2fPH71T82+SX71z82/pUfaTs9JQVMlO+7gPaikOm0iO53Xge8LLIXTUrVoyduC+DY/eyo5t/Sl+9lRzb5LHypWTWw9uHo2P3tqObfJP+99Rzb+lYlkVkLZO3D0bLoNT1TbFaLoNSh9XWy0cu2Z5hTbFaIgTero8E5M4wJtgtL1dMadSibMzTCm2C0xTpGnUpE2ZlmBMYFpmmTGmUpB3Ze7AwAVmY/cikt1Ngurxuq+7zXL9npNlO13MOafH/AGWhi1VeTwH1WHOqkbcDuJoUEi6Cjl0XI0c+5dBRVGiofJoR05ALRfksuqkykhTsrW5BrrbcsbEK65N0iTGbNWhrbFdTS1OYDovOqSr1XUYViA3EqvLjtDQnTMP0xYEJaMVDRaSmcDfnG7RzT8j4Lxgxr6H7XPa+gqmmxBhk/kK8H9WWro47Qr0Zupmoz/kzgxIsV806E062doo7pRyp8iuGnTerodsPdOmcNSkAo3Sanqia9OzMGGpZEOdEHoUEfZpbIJZ0WcKchG2KbZBFnTiQI2GgNgkYU+3Hekato5+SGxNRhDy0Ko4hVkP9rTTjxVw1ze9VqypikFng9x1BHeCqcq2RdibgyWhrt2q3aKs71wPrOzdYHM3gSLFa1JjgA1WO2uGbPJ3zKvTesXE8RF9Csg9pGkWvYcTxWPiOINzXY4uHEHh05pmmlYvzR1VHW966Ggrd2q83o8YAtquhocZ+EE/RBKwt0dV2pxT/AIR8YPtS+wB+E7z5fVcC6l7ls1EpkN3HhYDkFDsgtuKOkaMOV7ysyTTdyH1Va5hCEwq7Yq0Mk0yb1buWsacJtgFNgamUZtSnE6ovl18UtorBaL+3RCdZ+0RCRANF8TohOs7aIhIoTlGl6wkJ1nCREJEKRLNETJ9sFnCVPtihSJsaBeOQTZWfCFRMxTiYqahU2XNjH8LfJN6rF8DfJVRMU+2KGiD3GWjSRfA1P6nF8DfJVdui26HbQe4y02ii+BnkrDMrdAAB3BZwmKITlTRA3ZpCVPtQswTmyITlHUGxo7UJs6z9uU+2Kmo2xfzpZlQE5R7cqak2P//Z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0" y="-1973263"/>
            <a:ext cx="2857500" cy="412432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0488" name="Picture 8" descr="http://dentist.ua/uploads/articles/redactor/88533560393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412776"/>
            <a:ext cx="4032448" cy="2016224"/>
          </a:xfrm>
          <a:prstGeom prst="rect">
            <a:avLst/>
          </a:prstGeom>
          <a:noFill/>
        </p:spPr>
      </p:pic>
      <p:pic>
        <p:nvPicPr>
          <p:cNvPr id="20490" name="Picture 10" descr="https://encrypted-tbn1.gstatic.com/images?q=tbn:ANd9GcQZKhIeQPfsHmt0JvxbAU_6qvHa5OqEjLk4T4EuTgJpkv-B8gkp-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644008" y="4149080"/>
            <a:ext cx="4055806" cy="2376264"/>
          </a:xfrm>
          <a:prstGeom prst="rect">
            <a:avLst/>
          </a:prstGeom>
          <a:noFill/>
        </p:spPr>
      </p:pic>
      <p:pic>
        <p:nvPicPr>
          <p:cNvPr id="20492" name="Picture 12" descr="http://www.compress.ru/Archive/CP/2007/1/18/06.jp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39552" y="1412776"/>
            <a:ext cx="3888432" cy="1656184"/>
          </a:xfrm>
          <a:prstGeom prst="rect">
            <a:avLst/>
          </a:prstGeom>
          <a:noFill/>
        </p:spPr>
      </p:pic>
      <p:pic>
        <p:nvPicPr>
          <p:cNvPr id="20494" name="Picture 14" descr="http://www.proza.ru/pics/2011/09/08/1082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259632" y="3284984"/>
            <a:ext cx="2592288" cy="3573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Возможные изменения условий  жизни человека в </a:t>
            </a:r>
            <a:r>
              <a:rPr lang="ru-RU" dirty="0" smtClean="0">
                <a:solidFill>
                  <a:srgbClr val="FF0000"/>
                </a:solidFill>
              </a:rPr>
              <a:t>будущем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dirty="0"/>
              <a:t>Основная среда будущего общества - космос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pPr lvl="0"/>
            <a:r>
              <a:rPr lang="ru-RU" dirty="0"/>
              <a:t>Изменение характера выполняемой работы</a:t>
            </a:r>
          </a:p>
          <a:p>
            <a:endParaRPr lang="ru-RU" dirty="0" smtClean="0"/>
          </a:p>
          <a:p>
            <a:pPr lvl="0"/>
            <a:r>
              <a:rPr lang="ru-RU" dirty="0"/>
              <a:t>Изменение рациона питания</a:t>
            </a:r>
          </a:p>
          <a:p>
            <a:endParaRPr lang="ru-RU" dirty="0"/>
          </a:p>
        </p:txBody>
      </p:sp>
      <p:pic>
        <p:nvPicPr>
          <p:cNvPr id="22538" name="Picture 10" descr="http://s4.live4fun.ru/pictures/s3img_349834403_2488_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36096" y="3356992"/>
            <a:ext cx="2422169" cy="3312368"/>
          </a:xfrm>
          <a:prstGeom prst="rect">
            <a:avLst/>
          </a:prstGeom>
          <a:noFill/>
        </p:spPr>
      </p:pic>
      <p:pic>
        <p:nvPicPr>
          <p:cNvPr id="22540" name="Picture 12" descr="https://encrypted-tbn3.gstatic.com/images?q=tbn:ANd9GcTo8CweOdlLddAukENM3Gp2gC__6fEtsm0JqwxK_zhrzQ8hySUe3A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624" y="3717032"/>
            <a:ext cx="2592288" cy="2083091"/>
          </a:xfrm>
          <a:prstGeom prst="rect">
            <a:avLst/>
          </a:prstGeom>
          <a:noFill/>
        </p:spPr>
      </p:pic>
      <p:pic>
        <p:nvPicPr>
          <p:cNvPr id="22542" name="Picture 14" descr="http://www.oboibox.ru/orig/Kosmicheskiy-korabl-iz-filma-Star-Trek(oboibox.ru)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23928" y="404664"/>
            <a:ext cx="4954149" cy="27363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1422</TotalTime>
  <Words>391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Строение скелета человека будущего</vt:lpstr>
      <vt:lpstr>Эволюция</vt:lpstr>
      <vt:lpstr>Скелет</vt:lpstr>
      <vt:lpstr>Кости</vt:lpstr>
      <vt:lpstr>Череп</vt:lpstr>
      <vt:lpstr>Позвоночник</vt:lpstr>
      <vt:lpstr>Скелеты конечностей </vt:lpstr>
      <vt:lpstr>Причины, влияющие на развитие/изменение скелета.</vt:lpstr>
      <vt:lpstr>Возможные изменения условий  жизни человека в будущем</vt:lpstr>
      <vt:lpstr>Представление изменений скелета</vt:lpstr>
      <vt:lpstr>Слайд 11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Строение скелета человека будущего</dc:title>
  <dc:creator>ilya</dc:creator>
  <cp:lastModifiedBy>ilya</cp:lastModifiedBy>
  <cp:revision>58</cp:revision>
  <dcterms:created xsi:type="dcterms:W3CDTF">2013-12-18T21:34:52Z</dcterms:created>
  <dcterms:modified xsi:type="dcterms:W3CDTF">2013-12-20T13:26:16Z</dcterms:modified>
</cp:coreProperties>
</file>