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6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76" r:id="rId9"/>
    <p:sldId id="261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80" r:id="rId21"/>
    <p:sldId id="270" r:id="rId22"/>
    <p:sldId id="273" r:id="rId23"/>
    <p:sldId id="271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6600"/>
    <a:srgbClr val="333399"/>
    <a:srgbClr val="3333CC"/>
    <a:srgbClr val="0066CC"/>
    <a:srgbClr val="6600FF"/>
    <a:srgbClr val="33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7C7F-EFC4-4A60-AB39-09960D062CEC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51BB-A402-409C-ACCE-50782052E3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51BB-A402-409C-ACCE-50782052E3E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97-4B28-4988-9459-B49EE51C8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6890-62D7-4807-8BCC-1B6C14856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F4F-F122-4921-9E7F-D7FE155BA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20A-28E5-4FA8-A60F-F55E6625C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7254-E41A-46B6-BFF9-2A04EF5B2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7B2A-626E-4C37-A579-5EFEA246C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C62-73A3-4F5E-B7A5-4A016D454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086E-2BB0-4596-BF12-BABF72F3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16B4-6862-4DDD-AF9C-E28C65CA8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13F-0EE6-4888-89B8-41A7471F1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2246-9A50-4819-9FFC-B6023D593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>
                <a:alpha val="44000"/>
              </a:srgbClr>
            </a:gs>
            <a:gs pos="25000">
              <a:schemeClr val="tx2">
                <a:lumMod val="60000"/>
                <a:lumOff val="40000"/>
                <a:alpha val="70000"/>
              </a:schemeClr>
            </a:gs>
            <a:gs pos="100000">
              <a:schemeClr val="tx2">
                <a:lumMod val="20000"/>
                <a:lumOff val="80000"/>
                <a:alpha val="43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62B9-215C-47C7-B9F7-4C0B95FC7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//upload.wikimedia.org/wikipedia/commons/0/0f/Chelmon_rostratus_Kupferstreifen-Pinzettfis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g1.liveinternet.ru/images/attach/c/3/77/1/77001909_4029600_702_0298.JPG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img-fotki.yandex.ru/get/4314/papa74snork.7/0_3e269_7e5d8a66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://ortigas.typepad.com/.a/6a015390e32337970b015434cda141970c-800w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reehugger.com/20100114-minke-wha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kiwitravelandtours.files.wordpress.com/2010/09/turt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sfoto.com/wp-content/uploads/2010/04/Mantis-Shrimp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un.blogiat.com/wp-content/uploads/2011/03/wpid-megayadovityy_sinekolchatyy_osminog_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australe.ru/var/ezwebin_site/storage/images/media/images/sinekolchatyj-osminog/30066-1-rus-RU/sinekolchatyj-osminog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7.photosight.ru/c43/3029706_large.jpg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club.foto.ru/gallery/images/photo/2009/11/02/1459757.jpg" TargetMode="Externa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g-fotki.yandex.ru/get/4314/papa74snork.8/0_3e479_b98682a0_X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kolizej.at.ua/_pu/5/277825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ww.atur.ru/UserFiles/Image/au/diving/large/image005-l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bugaga.ru/uploads/posts/2009-10/1255810545_pict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us.ru/im.xp/051057050051053051055057124053048048124052048048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гимназия №1505</a:t>
            </a:r>
            <a:endParaRPr lang="ru-RU" sz="20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noFill/>
                </a:ln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Большой Барьерный риф или восьмое чудо света.</a:t>
            </a:r>
            <a:endParaRPr lang="ru-RU" sz="4000" b="1" dirty="0">
              <a:ln w="11430">
                <a:noFill/>
              </a:ln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Титкова Александра, 7«В»</a:t>
            </a:r>
            <a:endParaRPr lang="ru-RU" sz="24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Москва, 2013 год</a:t>
            </a:r>
            <a:endParaRPr lang="ru-RU" sz="20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Файл:Chelmon rostratus Kupferstreifen-Pinzettfis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7"/>
            <a:ext cx="2527247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3528" y="2348880"/>
            <a:ext cx="252028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Рыба-бабочка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987824" y="2348880"/>
            <a:ext cx="2736304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Рыба-кузовок</a:t>
            </a:r>
          </a:p>
        </p:txBody>
      </p:sp>
      <p:pic>
        <p:nvPicPr>
          <p:cNvPr id="8215" name="Picture 23" descr="77001909_4029600_702_02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2656"/>
            <a:ext cx="2747631" cy="196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www.divepilot.com/scuba-diving-photo-gallery-01/56-110544300_62c12c4d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32656"/>
            <a:ext cx="301896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68144" y="2348880"/>
            <a:ext cx="302433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Наполеон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://redsea.dive.ru/OBJ_PIC/14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5949280"/>
            <a:ext cx="28083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Рыба ангел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www.rybafish.umclidet.com/Otriad%202/21_32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573016"/>
            <a:ext cx="2641476" cy="212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47864" y="5949280"/>
            <a:ext cx="266429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Крылатка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8" name="Picture 10" descr="http://www.zoofirma.ru/images/stories/2012/05/13/ryba-luna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212976"/>
            <a:ext cx="2304256" cy="247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72200" y="5949280"/>
            <a:ext cx="230425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Рыбы луна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13" grpId="0" animBg="1"/>
      <p:bldP spid="9" grpId="0" animBg="1"/>
      <p:bldP spid="11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Картинка 19 из 58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60648"/>
            <a:ext cx="2520404" cy="205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1520" y="2420888"/>
            <a:ext cx="252028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Мурена</a:t>
            </a:r>
          </a:p>
        </p:txBody>
      </p:sp>
      <p:pic>
        <p:nvPicPr>
          <p:cNvPr id="90120" name="Picture 8" descr="Картинка 26 из 125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3672408" cy="243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79512" y="5589240"/>
            <a:ext cx="3744416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Китовая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акула - крупнейшая рыба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Земле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25" name="Picture 13" descr="post-2045-12953627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60648"/>
            <a:ext cx="293734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987824" y="2420888"/>
            <a:ext cx="2952328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Рыба-попугай</a:t>
            </a:r>
          </a:p>
        </p:txBody>
      </p:sp>
      <p:pic>
        <p:nvPicPr>
          <p:cNvPr id="26626" name="Picture 2" descr="http://st.gdefon.com/wallpapers_original/wallpapers/431569_podvodnyj_mir_ryba_shar_puzyr_shipi_1680x1050_%28www.GdeFon.ru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068960"/>
            <a:ext cx="3915906" cy="244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355976" y="5661248"/>
            <a:ext cx="403244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Рыба шар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s://encrypted-tbn2.gstatic.com/images?q=tbn:ANd9GcSpXHqJFugKK_4XAHRhbYP9otJafrHUH3Y17yxuLIawArva4i9nrBhfiEc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60648"/>
            <a:ext cx="26200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28184" y="2420888"/>
            <a:ext cx="25922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Рыба клоун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1" grpId="0" animBg="1"/>
      <p:bldP spid="9012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Картинка 121 из 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2865918" cy="21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355976" y="3429000"/>
            <a:ext cx="288032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Горбач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27584" y="3501008"/>
            <a:ext cx="2808312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асатка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882047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водах вокруг рифа обитает нескольких видов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китов,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также множество дельфинов, включая касаток. </a:t>
            </a:r>
            <a:endParaRPr lang="ru-RU" sz="2400" dirty="0"/>
          </a:p>
        </p:txBody>
      </p:sp>
      <p:pic>
        <p:nvPicPr>
          <p:cNvPr id="25602" name="Picture 2" descr="http://www.akvanari.ru/catalog/pictures/2013-04-01_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952328" cy="221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6237312"/>
            <a:ext cx="295232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Дельфины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zagadkizemli.ru/uploads/posts/2012-08/1344867570_kasat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2881946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i.obozrevatel.ua/8/809977/gallery/119036_image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933056"/>
            <a:ext cx="3347864" cy="223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283968" y="6237312"/>
            <a:ext cx="345638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Кит полосатик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Картинка 43 из 23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4546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964488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Острова Южного Рифа — место размножения морских черепах. В водах рифа встречаются шесть из семи видов, и все они находятся под угрозой исчезновения.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24580" name="Picture 4" descr="http://sl.photo-traveller.net/Foto/Indonesia/Indonesia2010/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42156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bigpicture.ru/wp-content/uploads/2012/12/zelyoniecherepaxi-4-800x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861048"/>
            <a:ext cx="3888432" cy="26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5301208"/>
            <a:ext cx="201622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Черепаха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Бисса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Картинка 45 из 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2808312" cy="217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8748464" cy="68326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Здесь обитает также огромное число ракообразных: крабов, креветок, лангустов и омаров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429000"/>
            <a:ext cx="28083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Мантис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journal-shkolniku.ru/img/aktiniy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3248952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3429000"/>
            <a:ext cx="324036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Рак - отшельник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www.fresher.ru/manager_content/images/raznocvetnye-omary/big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933056"/>
            <a:ext cx="3187857" cy="213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87824" y="6237312"/>
            <a:ext cx="316835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Омар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артинка 15 из 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57575" cy="532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Картинка 100 из 1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852936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5004048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Встречается здесь и смертельно опасные для человека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синекольчатые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осьминоги, размеры которых не превышают 15 см.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0_38208_78e5edc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717032"/>
            <a:ext cx="2649547" cy="1872208"/>
          </a:xfrm>
          <a:prstGeom prst="rect">
            <a:avLst/>
          </a:prstGeom>
          <a:noFill/>
        </p:spPr>
      </p:pic>
      <p:pic>
        <p:nvPicPr>
          <p:cNvPr id="14345" name="Picture 9" descr="Картинка 8 из 321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2600826" cy="1944216"/>
          </a:xfrm>
          <a:prstGeom prst="rect">
            <a:avLst/>
          </a:prstGeom>
          <a:noFill/>
        </p:spPr>
      </p:pic>
      <p:pic>
        <p:nvPicPr>
          <p:cNvPr id="14351" name="Picture 15" descr="Картинка 43 из 17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76264" cy="1816438"/>
          </a:xfrm>
          <a:prstGeom prst="rect">
            <a:avLst/>
          </a:prstGeom>
          <a:noFill/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51520" y="3140968"/>
            <a:ext cx="2592288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уревестник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491880" y="6021288"/>
            <a:ext cx="2376264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рачки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79512" y="5661248"/>
            <a:ext cx="2664296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Белобрюхий орлан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908720"/>
            <a:ext cx="5796136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Большой Барьерный риф дает убежище более чем 240 видам птиц. Острова — места гнездования огромных птичьих колоний, куда слетаются буревестники, фаэтоны, фрегаты и различные виды крачек. На рифе встречаются также белобрюхий орлан и скопа.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Птицы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photowanderers.com/wp/wp-content/uploads/gallery/wild/CRW_6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699792" cy="18116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12160" y="6021288"/>
            <a:ext cx="273630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Фаэтон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nimBg="1"/>
      <p:bldP spid="14355" grpId="0" animBg="1"/>
      <p:bldP spid="1435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артинка 33 из 18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9112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img_73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211960" cy="31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889248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Морские звезды «терновый венец», питающиеся коралловыми полипами привели к сильным опустошениям на Большом Барьерном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рифе.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Котострофы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021288"/>
            <a:ext cx="576064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Морские звёзды «терновый венец»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0_65019_21e5836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08513" cy="45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3707904" cy="308392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Глобальное потепление несет еще одну угрозу для существования рифов. При повышении температуры воды хотя бы на один градус выше обычного обитающие в полипах водоросли погибают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eg;base64,/9j/4AAQSkZJRgABAQAAAQABAAD/2wCEAAkGBxQTEhUUEhQWFhUXGCAbGRgYGCAcHxwgIB0cIBwfIhwjICggHx8lHxwcIjEiJSkrLi4uHiAzODMsNygtLisBCgoKDg0OGxAQGywlICQsLCwsLCwsLCwsLCwsLCwsLCwsLCwsLCwsLCwsLCwsLCwsLCwsLCwsLCwrLCwsNyw3N//AABEIAKAA8AMBIgACEQEDEQH/xAAcAAADAQEBAQEBAAAAAAAAAAAEBQYHAwIBAAj/xAA9EAACAQIEAwYDBwMEAgIDAAABAhEDIQAEEjEFQVEGEyJhcYEykaEUI0KxwdHwB2LhM1KC8XKSFUMWJKL/xAAZAQADAQEBAAAAAAAAAAAAAAABAgMEAAX/xAAlEQACAgICAgICAwEAAAAAAAAAAQIRAyESMSJBE1EyYQQUcUL/2gAMAwEAAhEDEQA/ABcyVy1as+yr9xTHRKagux8pInrtzxEcYzL1KzNUBDE/Cdx0B9BGLfJU/trq4Ph0nVaYJfUwj/itueEmbyQp5rM1NNqGwJnxNISTzNiT6YzQe9muStCdahACD1PmcfMv4WtIA5xcb45ULsT0wRTdSHBkMGMERG2xwZq0T6QfU40wXSukiQL728/L2x+XKs6Be81ggwAL+t9jbCGo81NKtMWj9vTDfhuc0lZUghoknbqPL/vEZRcY6FTY/oIaKBhaBJJMiMe27R1AREmdyNotzi2BMlXLkI6+FlKhpkSR9NsMeA8DpgupnTYkb7cul8Z441+Ui8LekN8jlu+oKwmiZkux68gARYY85fMgONYNVR8DBRc9JOw874aV6COoQsLD4ZgE855wNsC8SP3OjX4r7XEgDntg9vRZ6Hy8Bp1FBqEsTaNAAEm8fvOFfEOxqSkVagGwlgCI6HSZ9Jxy4BmKopn7SLDaoGI1RuI1bxyjDqmcuzAak1xIB+IedzI+mGfL6E1Z5oZHu1Cq726mT8zYYOoUGqXL6UW5aAb+XXHgL4tIM9Rp/XAma4kaNOr3iMQVEIrCTuDfl9cJj/LyHlbWgEcQ7yq6UiXVfiYHRN+kbec7euPlNUQkA7iAFQ2O51XnpiQ4VxNftKNApIJgAlrxzJgn2GK3IcRWkrFjLMZ1MNCiZgCRN485wM8Ffj0Njk0vLs51+Fpp1aaKCxlkn1tq3w0ylM0aetu5ooRKlUuRbdeXK0nCOjncvXeazByCBBI0j0E7Dmb4E7T9uMnXDJSqt3swraYFjeCR9MNjjKieWS9FcnFQy2abkBgsRBuPLA1biCIp0U9bEyRNyed2sB5YzvgHGa6fcU6LVWu2kNp0jYEmCRNzyw9zGfqZel3uY7qgfwIPvGY899IHK98JN5Iy0x4xg43Qn45xemWSpSVWLoA0KAVKyDblM88d6DqWCr45MQ5jTMESdzsbWjAua4LSqIK6w7AfeR4Qx6G8j2wPTrBGY1io1GwiNHLebfWY5Y164mZ6ZR5zu1Y1KZEsI0lbrzAIB5Xv64+5/iBriFi8al0wRsDEzOx5cxhDSojN01pqy+EapdZN+QI3HqOeCqGVqUaDvVpginBRQoE8mkx0UGCDEYlGHlsPIUdps0RmmajoZQmlQG26n3x2ydLMZ0sTUARBqJgIDImw3Pm2OvZzs1Srt3tT8bFRSCgm1tRPQSeQ2xfUeCgjQ7SAsSTLqCbaYgCI3IO4tbF5SS0hYxvbIPg3ZmoQtRaihWmTBYWMRp3n/GHKZKvQaagFRX8JCEHVtEgmx8vrizyXDGUHS+kL8ILSGEc23AwDw/hq1KSrVdapQQQYhtJuSORm83jCOTY6ikT3CM/Qoyms1nVmPjW4kgHwkiQJHzOB+FceavmmECmALPGkG9txN4MXxR90neq3cFRFn1BxB2OwPpguk6nwUxpLAgC19Mc95HLp74TxvYd1okOxrClnqoX/AE8whdRyDIfGvlE/Ijpj521oUcvl2pmsprPU72pNmYn+28CNgf1xHZPjdSm4dbMH1RF1eCrehIP0GHvaPsgmj7RRcsp8RD3YgxfVzPrivTClaJTKGHg+mPUhdbFZJex5i3L1/TArrp25cj/LYLrk1KSkAzqEqOUCDtvvismRo7cEp0iAzFlJPkRMdd/pj1xnMKJGkhpkknly9cKsvX7pvDM6rf8AWCeN1xUBOzcxheOzk1QPRzJgspI5e2HfCO0DqAVLHSLyf4P288TmWpFVvf8AXyxQcC4aKz+AkDUsg9DPT0ODOMUjoN+h9kaYzFXXmGEDxADV8zHI2xW5qj3yLU0PUIBRbhANRERaw+ZiMC5egKI00wBM33i/Tz9cdqL6IaoSWuT0nyHpf2xllNejSoOthyJRC6Cys2wAX4fKb/O2B0ydIVGIRFGmyqAsm8yRc74IcUtU6mawsT4RExIxOcS4rorfdkaSRJgxHX2HLCtsPFD+uGWCClPVESeY3tby+WGlLJCroLN4WuBpAkc58hbCvLZepU0ulRCeTCTMG/5nDPJ54U65SsTr7sFTtMRrsOkjD0L70SXa/sG7AvQiBM04u3mP2+uIhM3UpMEaSB+B5IH/ABPrjXuNccZKTuKL6VG5hQfrOMezmaNfMK9UnxEjr6D6YtjeqrRPIrdljkeCUO8TMq4VmjSmjwkw0qVB8R/YYD7R0CdNYU1Ug6agGwJ+E3FiYM77eWKrh2USi/2eiFR3pS1TczsTO9iRt1wNxfJooKVVVaKQss1mAHgYx+KQwI6HyxKKp9h5r6IXhfaJqRqhQT3jCDrKTpEfEAT58sLqr1szX3IJsC7Fx6TGGPF8rTZQ2XpuqqS3eMfAREGEN9zva2AOF5+rQqh1JQiLG02mCOci+NHxxatLZneSV0+i24JkGy7BXLsH8J1WUmPwjpveMc81T0VisBlLapYaisX0xYmRA9jgnhL9+e9OkqFDIYvLb85Gw+WAMlk3qAMxDuQfhJn1Am2Mcpfb2WdPo6UVFAK9EFAZBCnxMCRyiw38jI6Yd50TQDFiRGok2Jm3W0Da3PHink2UAv4QxELN9oABNo2/XAnFcyNIFRdKgkC4kx/aDAiDbE/klaXsPGkG9j2VaA0oVDeJmDfFvzPKNuZnlGHWR4mHqnSHgSsmDt058+mJNeI1RTQ0yAoUkUy2+xBJAt9cMuBIGqPWeoHEaQqg/wDqB5EdemHeRsK+ihGYDMQACAR4dNh5nc+52jA2WqpQLQkpWbSVYEAD8TXJDE9AB9cCU+Ooai00DKS4UAiPp0w3aiR42IJg35AkiAB52+WKRla0FoS8ay+ap1AKT0KahAFY21KCIPQabC3XHHs7w/u1qmrU8btPeCGGrSJ8Np5fXDHO01FRRUUl1Ui341tbTcHeetsDJlcqo75AgVjJJAEnlJ63PphZNIaKbM17UotaM3QFmEVV/u8/PzxU9nc73vCWEFihKR09foMRWdpVMpUdLwbGRuPTDHsNn1WuKT/6dUif/IbH15Y0SWgQlToTVsrMzIOPuRzxpONQlTY+WH3avhpoVrSVJ54nc5T1KcUjTQmRU2EZfhpdS6FTuSoIsCf8YDzbsPuzJi0R1PXHPIVYkA6feJ9cHZTKLU1PrsImSZIBM+nLDtUjPdsKy3DVq6xqIK6tIjfpf2OK/gnCVpMLeJlug8Ucz6AYUcFyWmvpZpLAhYnmQLT0AnzxaZSj3aLA8ZIBi0xsZ3tex88Ysk29GvHGtirj+rTKmWUbYQ5XPPXIE+NfiE9P1g4veHdmdLFi5bUfETYAdAoOOua4KtIFqSjURBlNU/PCppLYzbb0T1PLBN5EACSb7k2HMwB9ML8vlqLmXrOdUnSUmfIMG29sF8X4DmXbV4ZJ3RzMWtpiOWC6HCatlcaCJnwg6RadjEmfpjklV2c3uhnkMvli2qmaiNAsDYj/AMW8JNonfB1bJ/8A7WVKjYEs0QYjn7EYH4dlVpqwpsQzAajpHKYtMczj9n+KuM26L+FNAO8MRMwPIbTgpp9AXjbPHb/MMKDhfz2xm3ZPJpVzdNah8Ik+pA2/XFHxylnKistWSikRBEMt777yIjr1wl7LcNzCVadapT0U0IJkhfKwN+f1xWOosnJrkOstxELxEGo6IQHWJ63AI2BnYz1x77U8Y71HgKe6VDqUi48QZRPXn7YV9o1X7VSMfAzlunKAPl5zzIw/7U0iaWgKlIuRaBBPPYyI6mfrgL0TfRJdr+JitVhLL3Y2NtvCPrhfmMw+Yp03AaoAgQkgDSVJsPz5bYU5tGSpA0k9QZHscU/YfKO1OtT1numBLwtyQfh1yNIIMk+nTF3pWSW2OOzeaZctTBIKSSpiV8wDFiN98d14iVYSsAHQGfxXMGCN73j9MLuE5lKeWDfCpYgjVqAk7XtePeMNMs9GqvfWcSVYKNjIANrlrR5WxhzzVdFo6Q7qZlKwWncHZdyT/t5WiL9cTPa3Ls7oKIYgKFbSIXa1+QkmRzth3WcKoAnUp+8UNEqYgEeQPKdxhdleJayqaBtJCTKqLMLyI/c4z4879LYzleihFKgrrrpqCVAuBePodh88MadUKukhC3IqYBnz6X2wlp5qnHdvqRyIpEtIY9WjeLbi18KO1HGqtBFFRDTIPhamlnj+7VA+XW2NePFzWg/IovaD8xnsy1Id73VOTDHUfCs7zM3jYG/thdx3tHmWomrSpRRpsNLaiNUc1UCyz/3iYyOYfMBAtQVIcMaTkAtHI9en6YpM1WC6/tbMrOBopiBpUzA2HTe1+WKyi8a0BS5k9V4xmwVV2KBAWAmd+cyZ3P02wNU4hVqIO8YskmOQnnbBvFeCPtTI0xLTuANgJ/lsTlTNspO8i0Hce2Hj5LQj8XsaV8jVZjrcOxMKdU6uhHkcIjWUGbqeo8sXXans5XoLUZKlYp+JmkfTUbHEJr0oDUkEmAAOeGirR3NWX2fzy57KCqvxpapF79ffEafPHTs9nzSqEqTpbwspgT+xE468Yy3dPIMqdv55YVRcXRbmpoQ56oAYMQcUHDcs+hWDXaIUC5P6/K2FtGgKlRQ2xPyvfFnkOFV6SutKh8II1sQCeUXMiBzGKSaqiHGnY/4BpqEByJAiDcso2IEgxvvhpnihQVBpCiDcco6XwL2a7OVaRV4R/DG8jleZv64o8pwpljVRp+xHPyIxmlBXossjoR8MYgs0FUIkBg8f4338xg6hniQPvKZE38TADp4iL/TDSpkAyhXAUTYahf2/fAGe4FQN2MEXkQIjnbCvGkdzZzzNAs+gMDqjT95I8zEfmcfO4WmxkXIEyQYAmLepxwopoU6KhqNqJmPlzuMcszUrPZqhtuAoB+er6YVcQ7Y3ACaLqwY/Ep85MwI2wBkRQapW+FnV2ck77mDHT9se1y7ioqjUxgncxe1+gHrgjL5NKLfZ3d2aoGZXCgWB21DmJ574eMb6BOWqZL18+c0QlI0u8VSWZqZDQIsAQbGR1wh4kKlGqms6kV1YiAJi8W8O4iw9sM+McCbJ5pMxQLsrSHDG94BM+fzBHnjx2vyNOlpiIMyX2kXMyCT/AN4ZKnRH9nbt3VLijmHXTqou0TqgmLTAvJF4vOKHtBw7vKOmtK0Ugl2IJFhdtoieWFuV4W+b4dl6VOGfSxV2tBDLp9owb21V+4/1NRQrrUfiAKswE9b7jy5YNDzpUQed7JsqlqTIQsliHBAj2ty64adkUNDKZgvCmoY8RggafDyi9xHP2x7zHaGpXoKqUpMHWrnxNpvdbGNrc5wdwzs9mK1APWqBe+fXWRkvpWQs8wbm0RguWtghjt6F3D+GNUytNX2aSwO8zIm8QYvhwrhXVSAYIkFpECwAA5W59cVVHh1EKoaX0AQWPSVFhbkcdkqKn+mir6CMefkTlLb0WjiZB1uFZp2J7hykHSbAj/jPK1yfbHkdn853qG6m2qoWExcRM/DcW8sXf2wTG5Fz5fzbCzjfFO6pM4i3NjAFjuf2vho8VpIb4F2ya4n2XzOhjrQxBOswZveZO5P0wt7MZTPqStUd5Qb49RBQCPqPL0xRZeizBHrtCnxHXYkR8RXlaAFvHrjjkuKOtVlp6BT2+8sAWJj0MRPqMa8U3x4ojkxxVMVN2YWrXLhih1AhJj1CsAOnnHnhk3Z7WolS6rJnVqCyZ+E/F6iMMeIZrOILJTqgGV1i52gSekm9vfC2h2sNNiKlJFY7wdP5WOKqUmkLUUxhmeEO6rrp6xuQCVj/AGyOd/PCPPdj6FW6s6OOikgTcWYiY/8AIYYf/ndMGFHg5CPXzMT++PlLtQk/BUe+yINPsSfM4CjJbSC5Qa2BcdrRTY5iooIkU6FNtIO12cgkldthjPmpNW1GnoADfBqLRuQQd5tjRe0OcWlXioMrULG9m1gdCpY/ScJ8wiFBpGXptJBqNT07Cxi+mZ2Jm2LRaRnfZKVappGSBrETBtzA/wA46Us2Gfum+B5Yf2nmfQ88eUpg94xIcbDpHkOmB+GZYtWJ+GB4f5zwXTGg2mEZnhzLv/3jYewfFqeZpLrUGsi6WJ8ufuP1xIcPK1uHVFN6lFpFr6WmR6Ag/MYQ8F4g9CotRNwduRHQ4lJWjSjfaQx4eoJgnrA9OeJrhna2lU8DzSqwCUc9doOxGCcs1RmqPUGhTATrAm/uScS5B4jHMZqmoJYwB1wHw7N0MxVpqtSQZOnyvHzIb5HGZdrOMPUqtTnwqbxz8/8AGF3Y7iMZkqXamtSBqVo+GSt+VycPw1bOiuTpG3cdzFOkmkKqiJsoso3P1GJrg2Yd7Kod5AL2gdBf3xwy2fq52nUp60GYo+GqIjUD8JB6G/uMLeF51MpTrrVJVmAgMd41H08vfAnHkuiSuDpl61YaVCvuJkAXj9+WMy7bcaI0qKqGqfiKghlHmRab7Tyx+4Z2wapmXSpUBoVQBDWCWuQTy8sC8X4BlVDEZ1SomFWnqJ8rNc4aKp7JvfQHku0jIj0ay6xVaCzGYBG8c9t8cEorUo1WqsXFIDQNcMwuBcg2EDeYnCLMNqc2IVfgBNxa8kQJ2x1FTSOsDcrsPrijSfQqtdmxdlc/S+x03Tw2h7c1gX/nXCDtH2hoCm21QjV4EN2kc2uE2J5nEHlqjvl6lBKrKKUMwiNeqxi+wMQD1Jx7bJhKPgFit46xiXDjtmnFD5DUuxFUtlRmKgAZh4FAsi7AAm5PUnDCpm7NBuBM+gwqzjdxQSihHhAUADnG3mdziZz2bqKsMRL2j64xO5SNKqEaKWlxZSSgNliT6WE/n7nHDO8b0+FSA0SdWyD/AHP+i7nGdV+0hpytKAZ33M445fOoVmuzVLlu6UxJ6u/7CfTDrA+2TeddIu+FZ85hiKZIoJdqjW1n/e3IeSDr0wqzvEnzGaQZdgadN7tvHOAszfrck+kYnqvE8xm2ShSG5hKaCFHnH1JONV7J9nBlcsyrUOok6mAA1m4md9I5CdvXFI41HbJyyXpEnW4RXRH0llD3aqyl6jbkATpA57DC/iVGlTYIlBwwF2qE6jPMmYJ2M40KujaNIqPrKyNJEOTvuOZH5YgND/aS9aK3dwxCqBNgRfaCZ5cjisCM22UlPguWCU2rhnqQJ75mBPWAw5eWD+BrQqDTQSQD4rQFPOANz19sSB7bqazVMwGdT+CFcf8AtIj2HPe2LfszxWnVol6bW2l7sDzud8CcZFISiNBw5F+Fe7M35T12wVTAHwkkjbxb2/nPCPO5yAIbUxuARA+Y2wHQ4qQpeoLLvpkkfy2F2M6ZGZzilHNAPWBVx4Zi6gbAjmJ2wJxHg706amtdT8EzEf2zyxRcA7OilnXp5gJVUqTTMEbETIBN4O23zx1fK5bOUq2YrvVV1cjUp1+D8HhOwA5DzxoToyyRB5HKi6iQIJM/ljpQzOmZA8oF/bBh7gE91WWrp21AoT06j2wppV9bEQeR2t/Bh6sCdMoexeY0vWDHwmk0jygx7zGF9IGwETy9ZsMeuFZgU6ykmSrSQec8vpjXMm+Xy9AuAo3MwNRHWY9sRnp6NEJ+Jl+WRWz1BK5IU1IJNp0iI9DAF+uH/a7tcxrCnTMIoIJHPa49BOJDjRq52pVqoLKNcc4mLdYwX2UemayLmAWUnw3tq5A+WBJIeD5RB8zw+qAKjUytN7gkxY7XPywDmU0IjqDpJMGOh/XGx5rMufDTVSDa6kA7ch1tzxmvbJDTrvTXwpqkJvEwbe5wsW5M5JIff01TvGq1gSrrpQQdIEyST/unodo88S3bLj75mq6sYpAkBYANjabb2xR/0yQCnXYSzFgdIMSLx+u+JXtLkSuYqCRDOWHS5t7AyPbD42uVE8rbSZ47J8HTMZtKLtCC7EGZAuQOs7Y1zimV4dQFPvKWki9IIh1EiRa28Yxfg/Ezk64qAbGNI5qYsPO+Nq4fxCk4Uo0+GRA5N5wY2uPLAyScWdCNmd9r+DvmatOrTonL0qa6GLkC245C/liZoUJAFwOU+lvbGscf4j9ny/jHeuwPIkz1IvGM7r/ZzQCBfvkLcgAykzc7z0scHFNvsGSCQur+GWUABkipDbztbkLRbpgjshUnMU6ZhkbdDzsSPlGG3E+yp+wrmFBDlZKiNt9/TEdw6s61FqLYqwKxvOHTUk6F3Fo2F6P3mqpyUhUBkgfjJPVjAPQADc4gu0/FS9YAH4JJ9SOXti74lnGGVDVAVrPT1VNQ8Ugbn1xm/A+E1s21TuhLASZ8z1xkxJW2/RqyvSon9bA+ZOPCBmbSbkHFB2p7Ptk6yo7hyVDSBHtH64Fy+X1OCBOpQDz3xrUkZZIuP6Z8Cq08wK1RGSmENypE7CBO2LgcUprSZGY0/GU3vuTPlbDDJBzTHfyHuBptAtaf16jEj2uoghJpbz95rXWALDex3xnvlIfoC45xpm0ldRemWALbypUqQYvqg28sBcZ7QijSZaSr98Wc/iAJ3ExBIBiBhKO0qU9HfoajJIUMQu4iTvEep33xKZSoWimOoAkwATaf84vHH7ZNyV6KLsvkaFYZhq7HUo1KBsfi1GB6L88W3DMuKSLQUhgo8RFr+3vj5wrs7Sy1GAw1sArOzqN+gMmMMstlacaGq00AEKFYVC1o2Bn+csTlO2VUKSBDl1vGxET8Xy2x8o0qWnuRT0IQTqC73HKZMxvgvhwetVNLu2pqokMyGD6X+mKahlqVPT4ZaPiPTyx1oFCupwfuQrqsMhJAZpmReDbe4j9sRmTyujJ1w7kVG0hlIMBS0gg7kG+NNrOQGhZ5xMT74Q8d4f3lOHpGnr0qCDvMGDHIED+HDLTFkrWjHs9ldZDEgTIAHPyx4yaMKgtAi8el/rih47kQqQUKOGJjXIAHMHfmPnhflWBpyR6gjpvi/K0QpnivlgHZuRX3lYN/mcXfEFNXhgKxrhQ3mEaIM/y2M6yD+IEklSWN/QW97Yf1c9U+x00AmmtQk3uTErPkZY4nNFItDj+nuVitUaJIAXyOom/yGOHazst3bM+XuoMMi7qeowV2KpKaLu+k62GnnECNuktitgOEMfj1Wtfbc4hKXkaYaRPcA7XK9DTUqCnUSzMT8X9y+fXE321zKV2pPRdXqFfvI2BBt5mf0wP2oy6JmamjYmRFokAn3G8YBy7nT16nf3xpxYldkcuSlorewvFqNCky1W01Neom9+SxHIDlgXtnnMtVKGizVHAPiOwBix5k25dcMOwdHLVnenXpq7QGQnynUPyPtixy/YzIgmaZ321G1/8AGC8UIytCxyNrfRiXE8kH7tqVNwwHjkyCeRURtzicaDwPtFR7umKxalUA0/AYEbEWiTizp9lciD/pexYxhzw/IUKX+miJ6C/zwJwhJdnKc0+iOzGfSqNy6wTZSZU7Az6H+DGY1u7pkd4DJDCA0zpAgFvkJx/Q+f4dTrgB7wCBB2mJ+lvfHDK8Cy8ajSRiZMsA25nnhYY+JSU4tfswGv2wrVKZoso0E3homABG21hzwv4LwKrmXjLoRBBY6vCnQkxz5De2P6HzvZXJ1Pjy1E/8APyx0/8Ahqa0e5oqKSTsqg/94LjxT4iKVtcjM+3FUilUlQCwvDTJ974zbL12Twq7LMatJInc8saD/UDs9Wp1NcyhE96EmD03t6zjPX4eyMIKmesj3xP+PhlGNyDnzRk6R94kXqBXYswHhkmY5gfQ4YdmlHf0CwtrQN/7W/PFH2G4Kwo5k5hfuyachYYMB3h3EkCT0wk4TmVSr36ah3DlmVZ06C0GDygWvvguXk1R3HxTNj4nSFVigrMukQVAEifhJJ3HOMZt2jp0jUApuGrPAYqSTJMbyAoXpjRclX11NYUA6VAYH4tQJEjmBED3wurdmcvpRWVdSNKkWJJMn1kjniMJJPYZq0QbdicxGplp2G48R8pgHA9LsfVaPuSTP4FMx1lgon3xXntVlJMCrSMmQoIjysSD8sFp2ky5llzjg7kVELfQRbyxd5cldC/HD7P1HsdwtSU1MGK7PYidjt6449meAU8stTuwWcOVNRh+HcR1EXMc5wybtRl3XxVaLdDMHy8LDf3x4Xi1FNJ+1CmsyVjf/lqOIylOWmWjGC2iqydSif8ASuw3ncfPH3N11ZdLgEc5xPJxLJViWWtSYi8ggH2gjByU1aYckcpIP1wtyXoNRfs7K4J5mPaeeJntF2gqU8yqZirT7n8VNVg35kknYweWHWRWqVeqdlUhVICyTsT0iD88Zb2heDVaQfFYiNLQASSNzvixGQ3/AKhZFKNSkq3kMQeRDEEjr57+mJt8wSJsABJEGfXFV2h7L1hDtURkpr3arcQqiQQb3MbnEfXpkuJPh0kH9MUStEm6ONGnpaRcGRpi383wbkcrUrKqLuzbch4TJ9gN8CZZtNJmMgkiIt7Ytv6Y5TvKpL3EqB//AEzDznQvzwWnR1lt2d7OtRy1JHciFPhURuZuThhU4UDfWRfUbAycMjXlj++ODVpJwrhEpyZJ8a7CUqyECuyktqHgB02AI3FjpHyxPZj+mNS2nMqQOtIj8nxp6sIvgSrxnLpOqtTH/IYpFtdCtGc5f+n+bpMr0a1MsCCNxf5YtO4zgpiaah7SAwYc/wDGAuM9uqFOO5HfMd4OkDzkj8sTlXt1mmfUpVF/2RI+e5xT4pT2SeWMdD/L5vNqxFSi7LsGAE+ZgTaflzwZ/wDLEfErKfNSMRlXtzm+bqP+A5Y40+32cBBFQGfIYD/jS+w/2IlnW7T6GEkaNSqDcklunIR05+UX9UO1K/aDloKkAlSTYgHaI3vbriFzHavNOdRqzP8Aav7YDzPGneO8CPGxKC3uIwV/GkD+xE1o5/zx+Xih64yV+NVfl5n9ce8lxGtUbT3hB/k4m8OReh/mx/Zr4z4je354iu0XZjL16imn9055qPCfVZ/LE7xTtBUTwjvCR/t03+uE9PtFmnqAU6dZyBGkRN5j8jhGpx9DrhI6cQ4ZmclXDKStiBUQmD7j8jjvU7Z1EWsGpU2qOhHeQBMXlgB4rwcBcTzHEE+8q5eqE2u1veAcCZPg+arFj9ncEqdICm8779BhnPl+QqjXRTcN7ZP3ymrTC6hKOLaZO+11/LFpmUFadbt4fF4T8UekWE74w9ajoSrXOi0nYc46emNL7EZl61ASjlkGhiDGr/bv6Yz5cfHaGUr0yN4/RFLMVaYsoe02sbjf1wAMwwBgqR64tON9p1V2pvlQ9QGJdlEctJhTPPn74keJcTOYYFtKFVChVHhAHTGqEnXROUf2cak9OVwb/LHpa0MBsR/JwdkeBVTTerV+6pLYNUBWTewG5Jj288GcP4HQrNH2yl6aGO+wJm3Ply5YbnH0DjIS11BJLLPUn/rBFLUt0Yjnc7HFRQ7Dsaa1adakVYSCdQEdTPyxO8XyooPp7xKmnc05Ik8ifbBUoy0CSlE1tmIXw1AEdWJkE7AKBvaJv1xk3HeO/aXOpYCCFUdOvvvGNE43mmGVmuVoO8q0feFUJsBJEkxv62xj2cq0wZRYXlJuYvc+Z5Yxx3ZokbFxykKmTolZLOFeN5JW8dI39sZlly4cqRAWdrxzA88aRRoVcxlqFOmdOXSiveNzqGAdA8upxI9pslTpvppJKNs2qYM7dP2xXG10SkhFl01iJ+G0/r8sVHA+0KZNqQUahJ1RuZtt/aI+uFfZnhQzGYCbIolhPLp74tqPZpJOumhmBpQaYA/3OTLewHvgZJ7ofHHVh3/5UoBqQ2gmzaTHPnthnleKo/wkdbHC+rSLEUqkaEFkUQAJ5AW2tfCHtF2Vrd81SjUKk3ZWsDHNTcRG45Yksm9lXH6CP6hpUZKTgk0lsyzaTEHz2jyjEWkRbDDMPxOgpV6PeLF4uCP55YnqnFgDpek9Num/0MHGvHlSVGbJjd2MxEY91q6g788JV4opJgwN7jBC8SpHdlNuuNCyEHjD8xdCfLAWaphWIH5fzrgulmFiF0wehx5roGkgwcH5EzuFHrK5fw2OOhowMe6VTSOWPb1hb0w8ZqicobOXdHH2rQmOp54+ivJx0FUbHDcheDB+5gkYX1aKmrJmREFTBGG9OpuTy/c4U1mJrWxPI00PBMa0+0mapuKdKsxgTDjUI39RHthlku3OmmRmKWoGfGhhgGMsPX+6eQxLcWqxEGCbEjn/AIwPmSO69sZ544NvRpjkmqOHGsyKlfviSdUEkCCLbR7Yo+xvH2SjWpUVqOxZSAu6i4Zhax/YYnM2ilaMMBIaZ8iI/M4ecDY5N2YEEulhEEE7Gb2/bEssdDRk7so+DVKVAOM1R0mdSNVUam/t9pEm2Pmf7XJo7ujT0kpHeLaGO8LHoJnEJx7O1JBdiWYyTM25C/TCjvGJ/ETjo4k9sLyNaQ1rZ5yId2N9yxN/fHweG/XzvgPJPEqQfFy5H25euOusRcWFpFxitIRsKHEGA0moxU/hJkfKfIY9jxjcCBMny/XAGpfwmT0xTdjeB/aHmoR3amWEEE9BtBE4ST4KxorkwvtzxtNb03UtVBYElzpWTAt6Yg6dxaPnjZuI9nMpWc1XLEm5Ctb98S/bGrVy5GXy1IpR0zqC6i+2olotcxGI4/opL7KbhGeL8OoaFBOjSTIERIaJtIjzxnvEa5YBWcOd3YCFHQAfUnnh3wThGcWjUV0QArqUVALHYxGxINp6YgqrsjssEEcvTqMGK2xZbRSdjuJfZc0AxOhiVYC8ztPoYxfZrtpk1JDVNj+HxRjHBrFzs3PrgnJk6pkgqcO8aZym0avnO1WWNNtL1jI3RGE+jWGBKfb3Lj/6KgMRrIUn6GfriAzNUs0uxJ5yZthzwviuQ70tUytUFjIUOGQe0CPlgLHFB5sp85/UeiUUJSZ2kSzQIg+t5wr4h/UPUPuqQSRBLHX62j9cP8hxnIQdHdUwd9QAPyjHHM9p8ih8KK56imG+RgYWKiv+QtyfszbP8Rq1olhboqiemwGF3cxbGmjtFw+qrd9TpB7/AP1EEe8DCfgmZ4b3BbMUpqAkRqJ1CbELy9MWUlXRNp32Sv2elEbECZA398cUZwIBb2bD7O5vh7udNCtSX/cjAn1KEfk2CK/Z7LrTDjOoSRIXu2De4BMH54bkvYtMmxm6lxqM+eP3/wApUA3n2wTSpeIiT7jfBGkFShUETvzEYf8AwQAp8Sq+XzwTR4jVYEhRbzP7Y6Jk0Zd1QzAPXHKpSVUKwGMwSP3wTvZ+HHHAnSLjmf8AGAX4mxbXAmbCcdtA5H1kY75bKUYmpUMcgBt64AQDMcQdzJAGOdbNVGtiu4J2V+11HCCBGqTJ0rbkDvOKGl/TKmRqOYhYuFW4+bHEpZIxdNjxhKS0jOcuC5pgCdM/U42rIcEU5Cma+gELeVAI3i/Pf8sdeF9m8rlwO6VXIA+8bxGb/h2B5+2OlfMCo3dljqE+GSN9/bGPPmUtJGrFicezJu1+WCuopMxUDTLCJPO3TE/SrnmB52xb9u8oiMaQjWoBYyTubA+cYi0y8zFvKd8bcX4oy5PyP1NunPyxR9leDfaWbVUIVI1ADxEGY8gLb4G4V2YqZg/dqYidTWFoketxbGj9n+xi0KQDfEx1MQ3McvTAyZKWjoQvsU1OyGU0/C09SWBwy4XSSjTFKkzooM6Q0zMn+DB2Z4eRf7y5gQSR9NsdcrwcOJYtKmbE2+gnGOeTWzVGG9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data:image/jpeg;base64,/9j/4AAQSkZJRgABAQAAAQABAAD/2wCEAAkGBxQTEhUUEhQWFhUXGCAbGRgYGCAcHxwgIB0cIBwfIhwjICggHx8lHxwcIjEiJSkrLi4uHiAzODMsNygtLisBCgoKDg0OGxAQGywlICQsLCwsLCwsLCwsLCwsLCwsLCwsLCwsLCwsLCwsLCwsLCwsLCwsLCwsLCwrLCwsNyw3N//AABEIAKAA8AMBIgACEQEDEQH/xAAcAAADAQEBAQEBAAAAAAAAAAAEBQYHAwIBAAj/xAA9EAACAQIEAwYDBwMEAgIDAAABAhEDIQAEEjEFQVEGEyJhcYEykaEUI0KxwdHwB2LhM1KC8XKSFUMWJKL/xAAZAQADAQEBAAAAAAAAAAAAAAABAgMEAAX/xAAlEQACAgICAgICAwEAAAAAAAAAAQIRAyESMSJBE1EyYQQUcUL/2gAMAwEAAhEDEQA/ABcyVy1as+yr9xTHRKagux8pInrtzxEcYzL1KzNUBDE/Cdx0B9BGLfJU/trq4Ph0nVaYJfUwj/itueEmbyQp5rM1NNqGwJnxNISTzNiT6YzQe9muStCdahACD1PmcfMv4WtIA5xcb45ULsT0wRTdSHBkMGMERG2xwZq0T6QfU40wXSukiQL728/L2x+XKs6Be81ggwAL+t9jbCGo81NKtMWj9vTDfhuc0lZUghoknbqPL/vEZRcY6FTY/oIaKBhaBJJMiMe27R1AREmdyNotzi2BMlXLkI6+FlKhpkSR9NsMeA8DpgupnTYkb7cul8Z441+Ui8LekN8jlu+oKwmiZkux68gARYY85fMgONYNVR8DBRc9JOw874aV6COoQsLD4ZgE855wNsC8SP3OjX4r7XEgDntg9vRZ6Hy8Bp1FBqEsTaNAAEm8fvOFfEOxqSkVagGwlgCI6HSZ9Jxy4BmKopn7SLDaoGI1RuI1bxyjDqmcuzAak1xIB+IedzI+mGfL6E1Z5oZHu1Cq726mT8zYYOoUGqXL6UW5aAb+XXHgL4tIM9Rp/XAma4kaNOr3iMQVEIrCTuDfl9cJj/LyHlbWgEcQ7yq6UiXVfiYHRN+kbec7euPlNUQkA7iAFQ2O51XnpiQ4VxNftKNApIJgAlrxzJgn2GK3IcRWkrFjLMZ1MNCiZgCRN485wM8Ffj0Njk0vLs51+Fpp1aaKCxlkn1tq3w0ylM0aetu5ooRKlUuRbdeXK0nCOjncvXeazByCBBI0j0E7Dmb4E7T9uMnXDJSqt3swraYFjeCR9MNjjKieWS9FcnFQy2abkBgsRBuPLA1biCIp0U9bEyRNyed2sB5YzvgHGa6fcU6LVWu2kNp0jYEmCRNzyw9zGfqZel3uY7qgfwIPvGY899IHK98JN5Iy0x4xg43Qn45xemWSpSVWLoA0KAVKyDblM88d6DqWCr45MQ5jTMESdzsbWjAua4LSqIK6w7AfeR4Qx6G8j2wPTrBGY1io1GwiNHLebfWY5Y164mZ6ZR5zu1Y1KZEsI0lbrzAIB5Xv64+5/iBriFi8al0wRsDEzOx5cxhDSojN01pqy+EapdZN+QI3HqOeCqGVqUaDvVpginBRQoE8mkx0UGCDEYlGHlsPIUdps0RmmajoZQmlQG26n3x2ydLMZ0sTUARBqJgIDImw3Pm2OvZzs1Srt3tT8bFRSCgm1tRPQSeQ2xfUeCgjQ7SAsSTLqCbaYgCI3IO4tbF5SS0hYxvbIPg3ZmoQtRaihWmTBYWMRp3n/GHKZKvQaagFRX8JCEHVtEgmx8vrizyXDGUHS+kL8ILSGEc23AwDw/hq1KSrVdapQQQYhtJuSORm83jCOTY6ikT3CM/Qoyms1nVmPjW4kgHwkiQJHzOB+FceavmmECmALPGkG9txN4MXxR90neq3cFRFn1BxB2OwPpguk6nwUxpLAgC19Mc95HLp74TxvYd1okOxrClnqoX/AE8whdRyDIfGvlE/Ijpj521oUcvl2pmsprPU72pNmYn+28CNgf1xHZPjdSm4dbMH1RF1eCrehIP0GHvaPsgmj7RRcsp8RD3YgxfVzPrivTClaJTKGHg+mPUhdbFZJex5i3L1/TArrp25cj/LYLrk1KSkAzqEqOUCDtvvismRo7cEp0iAzFlJPkRMdd/pj1xnMKJGkhpkknly9cKsvX7pvDM6rf8AWCeN1xUBOzcxheOzk1QPRzJgspI5e2HfCO0DqAVLHSLyf4P288TmWpFVvf8AXyxQcC4aKz+AkDUsg9DPT0ODOMUjoN+h9kaYzFXXmGEDxADV8zHI2xW5qj3yLU0PUIBRbhANRERaw+ZiMC5egKI00wBM33i/Tz9cdqL6IaoSWuT0nyHpf2xllNejSoOthyJRC6Cys2wAX4fKb/O2B0ydIVGIRFGmyqAsm8yRc74IcUtU6mawsT4RExIxOcS4rorfdkaSRJgxHX2HLCtsPFD+uGWCClPVESeY3tby+WGlLJCroLN4WuBpAkc58hbCvLZepU0ulRCeTCTMG/5nDPJ54U65SsTr7sFTtMRrsOkjD0L70SXa/sG7AvQiBM04u3mP2+uIhM3UpMEaSB+B5IH/ABPrjXuNccZKTuKL6VG5hQfrOMezmaNfMK9UnxEjr6D6YtjeqrRPIrdljkeCUO8TMq4VmjSmjwkw0qVB8R/YYD7R0CdNYU1Ug6agGwJ+E3FiYM77eWKrh2USi/2eiFR3pS1TczsTO9iRt1wNxfJooKVVVaKQss1mAHgYx+KQwI6HyxKKp9h5r6IXhfaJqRqhQT3jCDrKTpEfEAT58sLqr1szX3IJsC7Fx6TGGPF8rTZQ2XpuqqS3eMfAREGEN9zva2AOF5+rQqh1JQiLG02mCOci+NHxxatLZneSV0+i24JkGy7BXLsH8J1WUmPwjpveMc81T0VisBlLapYaisX0xYmRA9jgnhL9+e9OkqFDIYvLb85Gw+WAMlk3qAMxDuQfhJn1Am2Mcpfb2WdPo6UVFAK9EFAZBCnxMCRyiw38jI6Yd50TQDFiRGok2Jm3W0Da3PHink2UAv4QxELN9oABNo2/XAnFcyNIFRdKgkC4kx/aDAiDbE/klaXsPGkG9j2VaA0oVDeJmDfFvzPKNuZnlGHWR4mHqnSHgSsmDt058+mJNeI1RTQ0yAoUkUy2+xBJAt9cMuBIGqPWeoHEaQqg/wDqB5EdemHeRsK+ihGYDMQACAR4dNh5nc+52jA2WqpQLQkpWbSVYEAD8TXJDE9AB9cCU+Ooai00DKS4UAiPp0w3aiR42IJg35AkiAB52+WKRla0FoS8ay+ap1AKT0KahAFY21KCIPQabC3XHHs7w/u1qmrU8btPeCGGrSJ8Np5fXDHO01FRRUUl1Ui341tbTcHeetsDJlcqo75AgVjJJAEnlJ63PphZNIaKbM17UotaM3QFmEVV/u8/PzxU9nc73vCWEFihKR09foMRWdpVMpUdLwbGRuPTDHsNn1WuKT/6dUif/IbH15Y0SWgQlToTVsrMzIOPuRzxpONQlTY+WH3avhpoVrSVJ54nc5T1KcUjTQmRU2EZfhpdS6FTuSoIsCf8YDzbsPuzJi0R1PXHPIVYkA6feJ9cHZTKLU1PrsImSZIBM+nLDtUjPdsKy3DVq6xqIK6tIjfpf2OK/gnCVpMLeJlug8Ucz6AYUcFyWmvpZpLAhYnmQLT0AnzxaZSj3aLA8ZIBi0xsZ3tex88Ysk29GvHGtirj+rTKmWUbYQ5XPPXIE+NfiE9P1g4veHdmdLFi5bUfETYAdAoOOua4KtIFqSjURBlNU/PCppLYzbb0T1PLBN5EACSb7k2HMwB9ML8vlqLmXrOdUnSUmfIMG29sF8X4DmXbV4ZJ3RzMWtpiOWC6HCatlcaCJnwg6RadjEmfpjklV2c3uhnkMvli2qmaiNAsDYj/AMW8JNonfB1bJ/8A7WVKjYEs0QYjn7EYH4dlVpqwpsQzAajpHKYtMczj9n+KuM26L+FNAO8MRMwPIbTgpp9AXjbPHb/MMKDhfz2xm3ZPJpVzdNah8Ik+pA2/XFHxylnKistWSikRBEMt777yIjr1wl7LcNzCVadapT0U0IJkhfKwN+f1xWOosnJrkOstxELxEGo6IQHWJ63AI2BnYz1x77U8Y71HgKe6VDqUi48QZRPXn7YV9o1X7VSMfAzlunKAPl5zzIw/7U0iaWgKlIuRaBBPPYyI6mfrgL0TfRJdr+JitVhLL3Y2NtvCPrhfmMw+Yp03AaoAgQkgDSVJsPz5bYU5tGSpA0k9QZHscU/YfKO1OtT1numBLwtyQfh1yNIIMk+nTF3pWSW2OOzeaZctTBIKSSpiV8wDFiN98d14iVYSsAHQGfxXMGCN73j9MLuE5lKeWDfCpYgjVqAk7XtePeMNMs9GqvfWcSVYKNjIANrlrR5WxhzzVdFo6Q7qZlKwWncHZdyT/t5WiL9cTPa3Ls7oKIYgKFbSIXa1+QkmRzth3WcKoAnUp+8UNEqYgEeQPKdxhdleJayqaBtJCTKqLMLyI/c4z4879LYzleihFKgrrrpqCVAuBePodh88MadUKukhC3IqYBnz6X2wlp5qnHdvqRyIpEtIY9WjeLbi18KO1HGqtBFFRDTIPhamlnj+7VA+XW2NePFzWg/IovaD8xnsy1Id73VOTDHUfCs7zM3jYG/thdx3tHmWomrSpRRpsNLaiNUc1UCyz/3iYyOYfMBAtQVIcMaTkAtHI9en6YpM1WC6/tbMrOBopiBpUzA2HTe1+WKyi8a0BS5k9V4xmwVV2KBAWAmd+cyZ3P02wNU4hVqIO8YskmOQnnbBvFeCPtTI0xLTuANgJ/lsTlTNspO8i0Hce2Hj5LQj8XsaV8jVZjrcOxMKdU6uhHkcIjWUGbqeo8sXXans5XoLUZKlYp+JmkfTUbHEJr0oDUkEmAAOeGirR3NWX2fzy57KCqvxpapF79ffEafPHTs9nzSqEqTpbwspgT+xE468Yy3dPIMqdv55YVRcXRbmpoQ56oAYMQcUHDcs+hWDXaIUC5P6/K2FtGgKlRQ2xPyvfFnkOFV6SutKh8II1sQCeUXMiBzGKSaqiHGnY/4BpqEByJAiDcso2IEgxvvhpnihQVBpCiDcco6XwL2a7OVaRV4R/DG8jleZv64o8pwpljVRp+xHPyIxmlBXossjoR8MYgs0FUIkBg8f4338xg6hniQPvKZE38TADp4iL/TDSpkAyhXAUTYahf2/fAGe4FQN2MEXkQIjnbCvGkdzZzzNAs+gMDqjT95I8zEfmcfO4WmxkXIEyQYAmLepxwopoU6KhqNqJmPlzuMcszUrPZqhtuAoB+er6YVcQ7Y3ACaLqwY/Ep85MwI2wBkRQapW+FnV2ck77mDHT9se1y7ioqjUxgncxe1+gHrgjL5NKLfZ3d2aoGZXCgWB21DmJ574eMb6BOWqZL18+c0QlI0u8VSWZqZDQIsAQbGR1wh4kKlGqms6kV1YiAJi8W8O4iw9sM+McCbJ5pMxQLsrSHDG94BM+fzBHnjx2vyNOlpiIMyX2kXMyCT/AN4ZKnRH9nbt3VLijmHXTqou0TqgmLTAvJF4vOKHtBw7vKOmtK0Ugl2IJFhdtoieWFuV4W+b4dl6VOGfSxV2tBDLp9owb21V+4/1NRQrrUfiAKswE9b7jy5YNDzpUQed7JsqlqTIQsliHBAj2ty64adkUNDKZgvCmoY8RggafDyi9xHP2x7zHaGpXoKqUpMHWrnxNpvdbGNrc5wdwzs9mK1APWqBe+fXWRkvpWQs8wbm0RguWtghjt6F3D+GNUytNX2aSwO8zIm8QYvhwrhXVSAYIkFpECwAA5W59cVVHh1EKoaX0AQWPSVFhbkcdkqKn+mir6CMefkTlLb0WjiZB1uFZp2J7hykHSbAj/jPK1yfbHkdn853qG6m2qoWExcRM/DcW8sXf2wTG5Fz5fzbCzjfFO6pM4i3NjAFjuf2vho8VpIb4F2ya4n2XzOhjrQxBOswZveZO5P0wt7MZTPqStUd5Qb49RBQCPqPL0xRZeizBHrtCnxHXYkR8RXlaAFvHrjjkuKOtVlp6BT2+8sAWJj0MRPqMa8U3x4ojkxxVMVN2YWrXLhih1AhJj1CsAOnnHnhk3Z7WolS6rJnVqCyZ+E/F6iMMeIZrOILJTqgGV1i52gSekm9vfC2h2sNNiKlJFY7wdP5WOKqUmkLUUxhmeEO6rrp6xuQCVj/AGyOd/PCPPdj6FW6s6OOikgTcWYiY/8AIYYf/ndMGFHg5CPXzMT++PlLtQk/BUe+yINPsSfM4CjJbSC5Qa2BcdrRTY5iooIkU6FNtIO12cgkldthjPmpNW1GnoADfBqLRuQQd5tjRe0OcWlXioMrULG9m1gdCpY/ScJ8wiFBpGXptJBqNT07Cxi+mZ2Jm2LRaRnfZKVappGSBrETBtzA/wA46Us2Gfum+B5Yf2nmfQ88eUpg94xIcbDpHkOmB+GZYtWJ+GB4f5zwXTGg2mEZnhzLv/3jYewfFqeZpLrUGsi6WJ8ufuP1xIcPK1uHVFN6lFpFr6WmR6Ag/MYQ8F4g9CotRNwduRHQ4lJWjSjfaQx4eoJgnrA9OeJrhna2lU8DzSqwCUc9doOxGCcs1RmqPUGhTATrAm/uScS5B4jHMZqmoJYwB1wHw7N0MxVpqtSQZOnyvHzIb5HGZdrOMPUqtTnwqbxz8/8AGF3Y7iMZkqXamtSBqVo+GSt+VycPw1bOiuTpG3cdzFOkmkKqiJsoso3P1GJrg2Yd7Kod5AL2gdBf3xwy2fq52nUp60GYo+GqIjUD8JB6G/uMLeF51MpTrrVJVmAgMd41H08vfAnHkuiSuDpl61YaVCvuJkAXj9+WMy7bcaI0qKqGqfiKghlHmRab7Tyx+4Z2wapmXSpUBoVQBDWCWuQTy8sC8X4BlVDEZ1SomFWnqJ8rNc4aKp7JvfQHku0jIj0ay6xVaCzGYBG8c9t8cEorUo1WqsXFIDQNcMwuBcg2EDeYnCLMNqc2IVfgBNxa8kQJ2x1FTSOsDcrsPrijSfQqtdmxdlc/S+x03Tw2h7c1gX/nXCDtH2hoCm21QjV4EN2kc2uE2J5nEHlqjvl6lBKrKKUMwiNeqxi+wMQD1Jx7bJhKPgFit46xiXDjtmnFD5DUuxFUtlRmKgAZh4FAsi7AAm5PUnDCpm7NBuBM+gwqzjdxQSihHhAUADnG3mdziZz2bqKsMRL2j64xO5SNKqEaKWlxZSSgNliT6WE/n7nHDO8b0+FSA0SdWyD/AHP+i7nGdV+0hpytKAZ33M445fOoVmuzVLlu6UxJ6u/7CfTDrA+2TeddIu+FZ85hiKZIoJdqjW1n/e3IeSDr0wqzvEnzGaQZdgadN7tvHOAszfrck+kYnqvE8xm2ShSG5hKaCFHnH1JONV7J9nBlcsyrUOok6mAA1m4md9I5CdvXFI41HbJyyXpEnW4RXRH0llD3aqyl6jbkATpA57DC/iVGlTYIlBwwF2qE6jPMmYJ2M40KujaNIqPrKyNJEOTvuOZH5YgND/aS9aK3dwxCqBNgRfaCZ5cjisCM22UlPguWCU2rhnqQJ75mBPWAw5eWD+BrQqDTQSQD4rQFPOANz19sSB7bqazVMwGdT+CFcf8AtIj2HPe2LfszxWnVol6bW2l7sDzud8CcZFISiNBw5F+Fe7M35T12wVTAHwkkjbxb2/nPCPO5yAIbUxuARA+Y2wHQ4qQpeoLLvpkkfy2F2M6ZGZzilHNAPWBVx4Zi6gbAjmJ2wJxHg706amtdT8EzEf2zyxRcA7OilnXp5gJVUqTTMEbETIBN4O23zx1fK5bOUq2YrvVV1cjUp1+D8HhOwA5DzxoToyyRB5HKi6iQIJM/ljpQzOmZA8oF/bBh7gE91WWrp21AoT06j2wppV9bEQeR2t/Bh6sCdMoexeY0vWDHwmk0jygx7zGF9IGwETy9ZsMeuFZgU6ykmSrSQec8vpjXMm+Xy9AuAo3MwNRHWY9sRnp6NEJ+Jl+WRWz1BK5IU1IJNp0iI9DAF+uH/a7tcxrCnTMIoIJHPa49BOJDjRq52pVqoLKNcc4mLdYwX2UemayLmAWUnw3tq5A+WBJIeD5RB8zw+qAKjUytN7gkxY7XPywDmU0IjqDpJMGOh/XGx5rMufDTVSDa6kA7ch1tzxmvbJDTrvTXwpqkJvEwbe5wsW5M5JIff01TvGq1gSrrpQQdIEyST/unodo88S3bLj75mq6sYpAkBYANjabb2xR/0yQCnXYSzFgdIMSLx+u+JXtLkSuYqCRDOWHS5t7AyPbD42uVE8rbSZ47J8HTMZtKLtCC7EGZAuQOs7Y1zimV4dQFPvKWki9IIh1EiRa28Yxfg/Ezk64qAbGNI5qYsPO+Nq4fxCk4Uo0+GRA5N5wY2uPLAyScWdCNmd9r+DvmatOrTonL0qa6GLkC245C/liZoUJAFwOU+lvbGscf4j9ny/jHeuwPIkz1IvGM7r/ZzQCBfvkLcgAykzc7z0scHFNvsGSCQur+GWUABkipDbztbkLRbpgjshUnMU6ZhkbdDzsSPlGG3E+yp+wrmFBDlZKiNt9/TEdw6s61FqLYqwKxvOHTUk6F3Fo2F6P3mqpyUhUBkgfjJPVjAPQADc4gu0/FS9YAH4JJ9SOXti74lnGGVDVAVrPT1VNQ8Ugbn1xm/A+E1s21TuhLASZ8z1xkxJW2/RqyvSon9bA+ZOPCBmbSbkHFB2p7Ptk6yo7hyVDSBHtH64Fy+X1OCBOpQDz3xrUkZZIuP6Z8Cq08wK1RGSmENypE7CBO2LgcUprSZGY0/GU3vuTPlbDDJBzTHfyHuBptAtaf16jEj2uoghJpbz95rXWALDex3xnvlIfoC45xpm0ldRemWALbypUqQYvqg28sBcZ7QijSZaSr98Wc/iAJ3ExBIBiBhKO0qU9HfoajJIUMQu4iTvEep33xKZSoWimOoAkwATaf84vHH7ZNyV6KLsvkaFYZhq7HUo1KBsfi1GB6L88W3DMuKSLQUhgo8RFr+3vj5wrs7Sy1GAw1sArOzqN+gMmMMstlacaGq00AEKFYVC1o2Bn+csTlO2VUKSBDl1vGxET8Xy2x8o0qWnuRT0IQTqC73HKZMxvgvhwetVNLu2pqokMyGD6X+mKahlqVPT4ZaPiPTyx1oFCupwfuQrqsMhJAZpmReDbe4j9sRmTyujJ1w7kVG0hlIMBS0gg7kG+NNrOQGhZ5xMT74Q8d4f3lOHpGnr0qCDvMGDHIED+HDLTFkrWjHs9ldZDEgTIAHPyx4yaMKgtAi8el/rih47kQqQUKOGJjXIAHMHfmPnhflWBpyR6gjpvi/K0QpnivlgHZuRX3lYN/mcXfEFNXhgKxrhQ3mEaIM/y2M6yD+IEklSWN/QW97Yf1c9U+x00AmmtQk3uTErPkZY4nNFItDj+nuVitUaJIAXyOom/yGOHazst3bM+XuoMMi7qeowV2KpKaLu+k62GnnECNuktitgOEMfj1Wtfbc4hKXkaYaRPcA7XK9DTUqCnUSzMT8X9y+fXE321zKV2pPRdXqFfvI2BBt5mf0wP2oy6JmamjYmRFokAn3G8YBy7nT16nf3xpxYldkcuSlorewvFqNCky1W01Neom9+SxHIDlgXtnnMtVKGizVHAPiOwBix5k25dcMOwdHLVnenXpq7QGQnynUPyPtixy/YzIgmaZ321G1/8AGC8UIytCxyNrfRiXE8kH7tqVNwwHjkyCeRURtzicaDwPtFR7umKxalUA0/AYEbEWiTizp9lciD/pexYxhzw/IUKX+miJ6C/zwJwhJdnKc0+iOzGfSqNy6wTZSZU7Az6H+DGY1u7pkd4DJDCA0zpAgFvkJx/Q+f4dTrgB7wCBB2mJ+lvfHDK8Cy8ajSRiZMsA25nnhYY+JSU4tfswGv2wrVKZoso0E3homABG21hzwv4LwKrmXjLoRBBY6vCnQkxz5De2P6HzvZXJ1Pjy1E/8APyx0/8Ahqa0e5oqKSTsqg/94LjxT4iKVtcjM+3FUilUlQCwvDTJ974zbL12Twq7LMatJInc8saD/UDs9Wp1NcyhE96EmD03t6zjPX4eyMIKmesj3xP+PhlGNyDnzRk6R94kXqBXYswHhkmY5gfQ4YdmlHf0CwtrQN/7W/PFH2G4Kwo5k5hfuyachYYMB3h3EkCT0wk4TmVSr36ah3DlmVZ06C0GDygWvvguXk1R3HxTNj4nSFVigrMukQVAEifhJJ3HOMZt2jp0jUApuGrPAYqSTJMbyAoXpjRclX11NYUA6VAYH4tQJEjmBED3wurdmcvpRWVdSNKkWJJMn1kjniMJJPYZq0QbdicxGplp2G48R8pgHA9LsfVaPuSTP4FMx1lgon3xXntVlJMCrSMmQoIjysSD8sFp2ky5llzjg7kVELfQRbyxd5cldC/HD7P1HsdwtSU1MGK7PYidjt6449meAU8stTuwWcOVNRh+HcR1EXMc5wybtRl3XxVaLdDMHy8LDf3x4Xi1FNJ+1CmsyVjf/lqOIylOWmWjGC2iqydSif8ASuw3ncfPH3N11ZdLgEc5xPJxLJViWWtSYi8ggH2gjByU1aYckcpIP1wtyXoNRfs7K4J5mPaeeJntF2gqU8yqZirT7n8VNVg35kknYweWHWRWqVeqdlUhVICyTsT0iD88Zb2heDVaQfFYiNLQASSNzvixGQ3/AKhZFKNSkq3kMQeRDEEjr57+mJt8wSJsABJEGfXFV2h7L1hDtURkpr3arcQqiQQb3MbnEfXpkuJPh0kH9MUStEm6ONGnpaRcGRpi383wbkcrUrKqLuzbch4TJ9gN8CZZtNJmMgkiIt7Ytv6Y5TvKpL3EqB//AEzDznQvzwWnR1lt2d7OtRy1JHciFPhURuZuThhU4UDfWRfUbAycMjXlj++ODVpJwrhEpyZJ8a7CUqyECuyktqHgB02AI3FjpHyxPZj+mNS2nMqQOtIj8nxp6sIvgSrxnLpOqtTH/IYpFtdCtGc5f+n+bpMr0a1MsCCNxf5YtO4zgpiaah7SAwYc/wDGAuM9uqFOO5HfMd4OkDzkj8sTlXt1mmfUpVF/2RI+e5xT4pT2SeWMdD/L5vNqxFSi7LsGAE+ZgTaflzwZ/wDLEfErKfNSMRlXtzm+bqP+A5Y40+32cBBFQGfIYD/jS+w/2IlnW7T6GEkaNSqDcklunIR05+UX9UO1K/aDloKkAlSTYgHaI3vbriFzHavNOdRqzP8Aav7YDzPGneO8CPGxKC3uIwV/GkD+xE1o5/zx+Xih64yV+NVfl5n9ce8lxGtUbT3hB/k4m8OReh/mx/Zr4z4je354iu0XZjL16imn9055qPCfVZ/LE7xTtBUTwjvCR/t03+uE9PtFmnqAU6dZyBGkRN5j8jhGpx9DrhI6cQ4ZmclXDKStiBUQmD7j8jjvU7Z1EWsGpU2qOhHeQBMXlgB4rwcBcTzHEE+8q5eqE2u1veAcCZPg+arFj9ncEqdICm8779BhnPl+QqjXRTcN7ZP3ymrTC6hKOLaZO+11/LFpmUFadbt4fF4T8UekWE74w9ajoSrXOi0nYc46emNL7EZl61ASjlkGhiDGr/bv6Yz5cfHaGUr0yN4/RFLMVaYsoe02sbjf1wAMwwBgqR64tON9p1V2pvlQ9QGJdlEctJhTPPn74keJcTOYYFtKFVChVHhAHTGqEnXROUf2cak9OVwb/LHpa0MBsR/JwdkeBVTTerV+6pLYNUBWTewG5Jj288GcP4HQrNH2yl6aGO+wJm3Ply5YbnH0DjIS11BJLLPUn/rBFLUt0Yjnc7HFRQ7Dsaa1adakVYSCdQEdTPyxO8XyooPp7xKmnc05Ik8ifbBUoy0CSlE1tmIXw1AEdWJkE7AKBvaJv1xk3HeO/aXOpYCCFUdOvvvGNE43mmGVmuVoO8q0feFUJsBJEkxv62xj2cq0wZRYXlJuYvc+Z5Yxx3ZokbFxykKmTolZLOFeN5JW8dI39sZlly4cqRAWdrxzA88aRRoVcxlqFOmdOXSiveNzqGAdA8upxI9pslTpvppJKNs2qYM7dP2xXG10SkhFl01iJ+G0/r8sVHA+0KZNqQUahJ1RuZtt/aI+uFfZnhQzGYCbIolhPLp74tqPZpJOumhmBpQaYA/3OTLewHvgZJ7ofHHVh3/5UoBqQ2gmzaTHPnthnleKo/wkdbHC+rSLEUqkaEFkUQAJ5AW2tfCHtF2Vrd81SjUKk3ZWsDHNTcRG45Yksm9lXH6CP6hpUZKTgk0lsyzaTEHz2jyjEWkRbDDMPxOgpV6PeLF4uCP55YnqnFgDpek9Num/0MHGvHlSVGbJjd2MxEY91q6g788JV4opJgwN7jBC8SpHdlNuuNCyEHjD8xdCfLAWaphWIH5fzrgulmFiF0wehx5roGkgwcH5EzuFHrK5fw2OOhowMe6VTSOWPb1hb0w8ZqicobOXdHH2rQmOp54+ivJx0FUbHDcheDB+5gkYX1aKmrJmREFTBGG9OpuTy/c4U1mJrWxPI00PBMa0+0mapuKdKsxgTDjUI39RHthlku3OmmRmKWoGfGhhgGMsPX+6eQxLcWqxEGCbEjn/AIwPmSO69sZ544NvRpjkmqOHGsyKlfviSdUEkCCLbR7Yo+xvH2SjWpUVqOxZSAu6i4Zhax/YYnM2ilaMMBIaZ8iI/M4ecDY5N2YEEulhEEE7Gb2/bEssdDRk7so+DVKVAOM1R0mdSNVUam/t9pEm2Pmf7XJo7ujT0kpHeLaGO8LHoJnEJx7O1JBdiWYyTM25C/TCjvGJ/ETjo4k9sLyNaQ1rZ5yId2N9yxN/fHweG/XzvgPJPEqQfFy5H25euOusRcWFpFxitIRsKHEGA0moxU/hJkfKfIY9jxjcCBMny/XAGpfwmT0xTdjeB/aHmoR3amWEEE9BtBE4ST4KxorkwvtzxtNb03UtVBYElzpWTAt6Yg6dxaPnjZuI9nMpWc1XLEm5Ctb98S/bGrVy5GXy1IpR0zqC6i+2olotcxGI4/opL7KbhGeL8OoaFBOjSTIERIaJtIjzxnvEa5YBWcOd3YCFHQAfUnnh3wThGcWjUV0QArqUVALHYxGxINp6YgqrsjssEEcvTqMGK2xZbRSdjuJfZc0AxOhiVYC8ztPoYxfZrtpk1JDVNj+HxRjHBrFzs3PrgnJk6pkgqcO8aZym0avnO1WWNNtL1jI3RGE+jWGBKfb3Lj/6KgMRrIUn6GfriAzNUs0uxJ5yZthzwviuQ70tUytUFjIUOGQe0CPlgLHFB5sp85/UeiUUJSZ2kSzQIg+t5wr4h/UPUPuqQSRBLHX62j9cP8hxnIQdHdUwd9QAPyjHHM9p8ih8KK56imG+RgYWKiv+QtyfszbP8Rq1olhboqiemwGF3cxbGmjtFw+qrd9TpB7/AP1EEe8DCfgmZ4b3BbMUpqAkRqJ1CbELy9MWUlXRNp32Sv2elEbECZA398cUZwIBb2bD7O5vh7udNCtSX/cjAn1KEfk2CK/Z7LrTDjOoSRIXu2De4BMH54bkvYtMmxm6lxqM+eP3/wApUA3n2wTSpeIiT7jfBGkFShUETvzEYf8AwQAp8Sq+XzwTR4jVYEhRbzP7Y6Jk0Zd1QzAPXHKpSVUKwGMwSP3wTvZ+HHHAnSLjmf8AGAX4mxbXAmbCcdtA5H1kY75bKUYmpUMcgBt64AQDMcQdzJAGOdbNVGtiu4J2V+11HCCBGqTJ0rbkDvOKGl/TKmRqOYhYuFW4+bHEpZIxdNjxhKS0jOcuC5pgCdM/U42rIcEU5Cma+gELeVAI3i/Pf8sdeF9m8rlwO6VXIA+8bxGb/h2B5+2OlfMCo3dljqE+GSN9/bGPPmUtJGrFicezJu1+WCuopMxUDTLCJPO3TE/SrnmB52xb9u8oiMaQjWoBYyTubA+cYi0y8zFvKd8bcX4oy5PyP1NunPyxR9leDfaWbVUIVI1ADxEGY8gLb4G4V2YqZg/dqYidTWFoketxbGj9n+xi0KQDfEx1MQ3McvTAyZKWjoQvsU1OyGU0/C09SWBwy4XSSjTFKkzooM6Q0zMn+DB2Z4eRf7y5gQSR9NsdcrwcOJYtKmbE2+gnGOeTWzVGG9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data:image/jpeg;base64,/9j/4AAQSkZJRgABAQAAAQABAAD/2wCEAAkGBxQTEhUUEhQWFhUXGCAbGRgYGCAcHxwgIB0cIBwfIhwjICggHx8lHxwcIjEiJSkrLi4uHiAzODMsNygtLisBCgoKDg0OGxAQGywlICQsLCwsLCwsLCwsLCwsLCwsLCwsLCwsLCwsLCwsLCwsLCwsLCwsLCwsLCwrLCwsNyw3N//AABEIAKAA8AMBIgACEQEDEQH/xAAcAAADAQEBAQEBAAAAAAAAAAAEBQYHAwIBAAj/xAA9EAACAQIEAwYDBwMEAgIDAAABAhEDIQAEEjEFQVEGEyJhcYEykaEUI0KxwdHwB2LhM1KC8XKSFUMWJKL/xAAZAQADAQEBAAAAAAAAAAAAAAABAgMEAAX/xAAlEQACAgICAgICAwEAAAAAAAAAAQIRAyESMSJBE1EyYQQUcUL/2gAMAwEAAhEDEQA/ABcyVy1as+yr9xTHRKagux8pInrtzxEcYzL1KzNUBDE/Cdx0B9BGLfJU/trq4Ph0nVaYJfUwj/itueEmbyQp5rM1NNqGwJnxNISTzNiT6YzQe9muStCdahACD1PmcfMv4WtIA5xcb45ULsT0wRTdSHBkMGMERG2xwZq0T6QfU40wXSukiQL728/L2x+XKs6Be81ggwAL+t9jbCGo81NKtMWj9vTDfhuc0lZUghoknbqPL/vEZRcY6FTY/oIaKBhaBJJMiMe27R1AREmdyNotzi2BMlXLkI6+FlKhpkSR9NsMeA8DpgupnTYkb7cul8Z441+Ui8LekN8jlu+oKwmiZkux68gARYY85fMgONYNVR8DBRc9JOw874aV6COoQsLD4ZgE855wNsC8SP3OjX4r7XEgDntg9vRZ6Hy8Bp1FBqEsTaNAAEm8fvOFfEOxqSkVagGwlgCI6HSZ9Jxy4BmKopn7SLDaoGI1RuI1bxyjDqmcuzAak1xIB+IedzI+mGfL6E1Z5oZHu1Cq726mT8zYYOoUGqXL6UW5aAb+XXHgL4tIM9Rp/XAma4kaNOr3iMQVEIrCTuDfl9cJj/LyHlbWgEcQ7yq6UiXVfiYHRN+kbec7euPlNUQkA7iAFQ2O51XnpiQ4VxNftKNApIJgAlrxzJgn2GK3IcRWkrFjLMZ1MNCiZgCRN485wM8Ffj0Njk0vLs51+Fpp1aaKCxlkn1tq3w0ylM0aetu5ooRKlUuRbdeXK0nCOjncvXeazByCBBI0j0E7Dmb4E7T9uMnXDJSqt3swraYFjeCR9MNjjKieWS9FcnFQy2abkBgsRBuPLA1biCIp0U9bEyRNyed2sB5YzvgHGa6fcU6LVWu2kNp0jYEmCRNzyw9zGfqZel3uY7qgfwIPvGY899IHK98JN5Iy0x4xg43Qn45xemWSpSVWLoA0KAVKyDblM88d6DqWCr45MQ5jTMESdzsbWjAua4LSqIK6w7AfeR4Qx6G8j2wPTrBGY1io1GwiNHLebfWY5Y164mZ6ZR5zu1Y1KZEsI0lbrzAIB5Xv64+5/iBriFi8al0wRsDEzOx5cxhDSojN01pqy+EapdZN+QI3HqOeCqGVqUaDvVpginBRQoE8mkx0UGCDEYlGHlsPIUdps0RmmajoZQmlQG26n3x2ydLMZ0sTUARBqJgIDImw3Pm2OvZzs1Srt3tT8bFRSCgm1tRPQSeQ2xfUeCgjQ7SAsSTLqCbaYgCI3IO4tbF5SS0hYxvbIPg3ZmoQtRaihWmTBYWMRp3n/GHKZKvQaagFRX8JCEHVtEgmx8vrizyXDGUHS+kL8ILSGEc23AwDw/hq1KSrVdapQQQYhtJuSORm83jCOTY6ikT3CM/Qoyms1nVmPjW4kgHwkiQJHzOB+FceavmmECmALPGkG9txN4MXxR90neq3cFRFn1BxB2OwPpguk6nwUxpLAgC19Mc95HLp74TxvYd1okOxrClnqoX/AE8whdRyDIfGvlE/Ijpj521oUcvl2pmsprPU72pNmYn+28CNgf1xHZPjdSm4dbMH1RF1eCrehIP0GHvaPsgmj7RRcsp8RD3YgxfVzPrivTClaJTKGHg+mPUhdbFZJex5i3L1/TArrp25cj/LYLrk1KSkAzqEqOUCDtvvismRo7cEp0iAzFlJPkRMdd/pj1xnMKJGkhpkknly9cKsvX7pvDM6rf8AWCeN1xUBOzcxheOzk1QPRzJgspI5e2HfCO0DqAVLHSLyf4P288TmWpFVvf8AXyxQcC4aKz+AkDUsg9DPT0ODOMUjoN+h9kaYzFXXmGEDxADV8zHI2xW5qj3yLU0PUIBRbhANRERaw+ZiMC5egKI00wBM33i/Tz9cdqL6IaoSWuT0nyHpf2xllNejSoOthyJRC6Cys2wAX4fKb/O2B0ydIVGIRFGmyqAsm8yRc74IcUtU6mawsT4RExIxOcS4rorfdkaSRJgxHX2HLCtsPFD+uGWCClPVESeY3tby+WGlLJCroLN4WuBpAkc58hbCvLZepU0ulRCeTCTMG/5nDPJ54U65SsTr7sFTtMRrsOkjD0L70SXa/sG7AvQiBM04u3mP2+uIhM3UpMEaSB+B5IH/ABPrjXuNccZKTuKL6VG5hQfrOMezmaNfMK9UnxEjr6D6YtjeqrRPIrdljkeCUO8TMq4VmjSmjwkw0qVB8R/YYD7R0CdNYU1Ug6agGwJ+E3FiYM77eWKrh2USi/2eiFR3pS1TczsTO9iRt1wNxfJooKVVVaKQss1mAHgYx+KQwI6HyxKKp9h5r6IXhfaJqRqhQT3jCDrKTpEfEAT58sLqr1szX3IJsC7Fx6TGGPF8rTZQ2XpuqqS3eMfAREGEN9zva2AOF5+rQqh1JQiLG02mCOci+NHxxatLZneSV0+i24JkGy7BXLsH8J1WUmPwjpveMc81T0VisBlLapYaisX0xYmRA9jgnhL9+e9OkqFDIYvLb85Gw+WAMlk3qAMxDuQfhJn1Am2Mcpfb2WdPo6UVFAK9EFAZBCnxMCRyiw38jI6Yd50TQDFiRGok2Jm3W0Da3PHink2UAv4QxELN9oABNo2/XAnFcyNIFRdKgkC4kx/aDAiDbE/klaXsPGkG9j2VaA0oVDeJmDfFvzPKNuZnlGHWR4mHqnSHgSsmDt058+mJNeI1RTQ0yAoUkUy2+xBJAt9cMuBIGqPWeoHEaQqg/wDqB5EdemHeRsK+ihGYDMQACAR4dNh5nc+52jA2WqpQLQkpWbSVYEAD8TXJDE9AB9cCU+Ooai00DKS4UAiPp0w3aiR42IJg35AkiAB52+WKRla0FoS8ay+ap1AKT0KahAFY21KCIPQabC3XHHs7w/u1qmrU8btPeCGGrSJ8Np5fXDHO01FRRUUl1Ui341tbTcHeetsDJlcqo75AgVjJJAEnlJ63PphZNIaKbM17UotaM3QFmEVV/u8/PzxU9nc73vCWEFihKR09foMRWdpVMpUdLwbGRuPTDHsNn1WuKT/6dUif/IbH15Y0SWgQlToTVsrMzIOPuRzxpONQlTY+WH3avhpoVrSVJ54nc5T1KcUjTQmRU2EZfhpdS6FTuSoIsCf8YDzbsPuzJi0R1PXHPIVYkA6feJ9cHZTKLU1PrsImSZIBM+nLDtUjPdsKy3DVq6xqIK6tIjfpf2OK/gnCVpMLeJlug8Ucz6AYUcFyWmvpZpLAhYnmQLT0AnzxaZSj3aLA8ZIBi0xsZ3tex88Ysk29GvHGtirj+rTKmWUbYQ5XPPXIE+NfiE9P1g4veHdmdLFi5bUfETYAdAoOOua4KtIFqSjURBlNU/PCppLYzbb0T1PLBN5EACSb7k2HMwB9ML8vlqLmXrOdUnSUmfIMG29sF8X4DmXbV4ZJ3RzMWtpiOWC6HCatlcaCJnwg6RadjEmfpjklV2c3uhnkMvli2qmaiNAsDYj/AMW8JNonfB1bJ/8A7WVKjYEs0QYjn7EYH4dlVpqwpsQzAajpHKYtMczj9n+KuM26L+FNAO8MRMwPIbTgpp9AXjbPHb/MMKDhfz2xm3ZPJpVzdNah8Ik+pA2/XFHxylnKistWSikRBEMt777yIjr1wl7LcNzCVadapT0U0IJkhfKwN+f1xWOosnJrkOstxELxEGo6IQHWJ63AI2BnYz1x77U8Y71HgKe6VDqUi48QZRPXn7YV9o1X7VSMfAzlunKAPl5zzIw/7U0iaWgKlIuRaBBPPYyI6mfrgL0TfRJdr+JitVhLL3Y2NtvCPrhfmMw+Yp03AaoAgQkgDSVJsPz5bYU5tGSpA0k9QZHscU/YfKO1OtT1numBLwtyQfh1yNIIMk+nTF3pWSW2OOzeaZctTBIKSSpiV8wDFiN98d14iVYSsAHQGfxXMGCN73j9MLuE5lKeWDfCpYgjVqAk7XtePeMNMs9GqvfWcSVYKNjIANrlrR5WxhzzVdFo6Q7qZlKwWncHZdyT/t5WiL9cTPa3Ls7oKIYgKFbSIXa1+QkmRzth3WcKoAnUp+8UNEqYgEeQPKdxhdleJayqaBtJCTKqLMLyI/c4z4879LYzleihFKgrrrpqCVAuBePodh88MadUKukhC3IqYBnz6X2wlp5qnHdvqRyIpEtIY9WjeLbi18KO1HGqtBFFRDTIPhamlnj+7VA+XW2NePFzWg/IovaD8xnsy1Id73VOTDHUfCs7zM3jYG/thdx3tHmWomrSpRRpsNLaiNUc1UCyz/3iYyOYfMBAtQVIcMaTkAtHI9en6YpM1WC6/tbMrOBopiBpUzA2HTe1+WKyi8a0BS5k9V4xmwVV2KBAWAmd+cyZ3P02wNU4hVqIO8YskmOQnnbBvFeCPtTI0xLTuANgJ/lsTlTNspO8i0Hce2Hj5LQj8XsaV8jVZjrcOxMKdU6uhHkcIjWUGbqeo8sXXans5XoLUZKlYp+JmkfTUbHEJr0oDUkEmAAOeGirR3NWX2fzy57KCqvxpapF79ffEafPHTs9nzSqEqTpbwspgT+xE468Yy3dPIMqdv55YVRcXRbmpoQ56oAYMQcUHDcs+hWDXaIUC5P6/K2FtGgKlRQ2xPyvfFnkOFV6SutKh8II1sQCeUXMiBzGKSaqiHGnY/4BpqEByJAiDcso2IEgxvvhpnihQVBpCiDcco6XwL2a7OVaRV4R/DG8jleZv64o8pwpljVRp+xHPyIxmlBXossjoR8MYgs0FUIkBg8f4338xg6hniQPvKZE38TADp4iL/TDSpkAyhXAUTYahf2/fAGe4FQN2MEXkQIjnbCvGkdzZzzNAs+gMDqjT95I8zEfmcfO4WmxkXIEyQYAmLepxwopoU6KhqNqJmPlzuMcszUrPZqhtuAoB+er6YVcQ7Y3ACaLqwY/Ep85MwI2wBkRQapW+FnV2ck77mDHT9se1y7ioqjUxgncxe1+gHrgjL5NKLfZ3d2aoGZXCgWB21DmJ574eMb6BOWqZL18+c0QlI0u8VSWZqZDQIsAQbGR1wh4kKlGqms6kV1YiAJi8W8O4iw9sM+McCbJ5pMxQLsrSHDG94BM+fzBHnjx2vyNOlpiIMyX2kXMyCT/AN4ZKnRH9nbt3VLijmHXTqou0TqgmLTAvJF4vOKHtBw7vKOmtK0Ugl2IJFhdtoieWFuV4W+b4dl6VOGfSxV2tBDLp9owb21V+4/1NRQrrUfiAKswE9b7jy5YNDzpUQed7JsqlqTIQsliHBAj2ty64adkUNDKZgvCmoY8RggafDyi9xHP2x7zHaGpXoKqUpMHWrnxNpvdbGNrc5wdwzs9mK1APWqBe+fXWRkvpWQs8wbm0RguWtghjt6F3D+GNUytNX2aSwO8zIm8QYvhwrhXVSAYIkFpECwAA5W59cVVHh1EKoaX0AQWPSVFhbkcdkqKn+mir6CMefkTlLb0WjiZB1uFZp2J7hykHSbAj/jPK1yfbHkdn853qG6m2qoWExcRM/DcW8sXf2wTG5Fz5fzbCzjfFO6pM4i3NjAFjuf2vho8VpIb4F2ya4n2XzOhjrQxBOswZveZO5P0wt7MZTPqStUd5Qb49RBQCPqPL0xRZeizBHrtCnxHXYkR8RXlaAFvHrjjkuKOtVlp6BT2+8sAWJj0MRPqMa8U3x4ojkxxVMVN2YWrXLhih1AhJj1CsAOnnHnhk3Z7WolS6rJnVqCyZ+E/F6iMMeIZrOILJTqgGV1i52gSekm9vfC2h2sNNiKlJFY7wdP5WOKqUmkLUUxhmeEO6rrp6xuQCVj/AGyOd/PCPPdj6FW6s6OOikgTcWYiY/8AIYYf/ndMGFHg5CPXzMT++PlLtQk/BUe+yINPsSfM4CjJbSC5Qa2BcdrRTY5iooIkU6FNtIO12cgkldthjPmpNW1GnoADfBqLRuQQd5tjRe0OcWlXioMrULG9m1gdCpY/ScJ8wiFBpGXptJBqNT07Cxi+mZ2Jm2LRaRnfZKVappGSBrETBtzA/wA46Us2Gfum+B5Yf2nmfQ88eUpg94xIcbDpHkOmB+GZYtWJ+GB4f5zwXTGg2mEZnhzLv/3jYewfFqeZpLrUGsi6WJ8ufuP1xIcPK1uHVFN6lFpFr6WmR6Ag/MYQ8F4g9CotRNwduRHQ4lJWjSjfaQx4eoJgnrA9OeJrhna2lU8DzSqwCUc9doOxGCcs1RmqPUGhTATrAm/uScS5B4jHMZqmoJYwB1wHw7N0MxVpqtSQZOnyvHzIb5HGZdrOMPUqtTnwqbxz8/8AGF3Y7iMZkqXamtSBqVo+GSt+VycPw1bOiuTpG3cdzFOkmkKqiJsoso3P1GJrg2Yd7Kod5AL2gdBf3xwy2fq52nUp60GYo+GqIjUD8JB6G/uMLeF51MpTrrVJVmAgMd41H08vfAnHkuiSuDpl61YaVCvuJkAXj9+WMy7bcaI0qKqGqfiKghlHmRab7Tyx+4Z2wapmXSpUBoVQBDWCWuQTy8sC8X4BlVDEZ1SomFWnqJ8rNc4aKp7JvfQHku0jIj0ay6xVaCzGYBG8c9t8cEorUo1WqsXFIDQNcMwuBcg2EDeYnCLMNqc2IVfgBNxa8kQJ2x1FTSOsDcrsPrijSfQqtdmxdlc/S+x03Tw2h7c1gX/nXCDtH2hoCm21QjV4EN2kc2uE2J5nEHlqjvl6lBKrKKUMwiNeqxi+wMQD1Jx7bJhKPgFit46xiXDjtmnFD5DUuxFUtlRmKgAZh4FAsi7AAm5PUnDCpm7NBuBM+gwqzjdxQSihHhAUADnG3mdziZz2bqKsMRL2j64xO5SNKqEaKWlxZSSgNliT6WE/n7nHDO8b0+FSA0SdWyD/AHP+i7nGdV+0hpytKAZ33M445fOoVmuzVLlu6UxJ6u/7CfTDrA+2TeddIu+FZ85hiKZIoJdqjW1n/e3IeSDr0wqzvEnzGaQZdgadN7tvHOAszfrck+kYnqvE8xm2ShSG5hKaCFHnH1JONV7J9nBlcsyrUOok6mAA1m4md9I5CdvXFI41HbJyyXpEnW4RXRH0llD3aqyl6jbkATpA57DC/iVGlTYIlBwwF2qE6jPMmYJ2M40KujaNIqPrKyNJEOTvuOZH5YgND/aS9aK3dwxCqBNgRfaCZ5cjisCM22UlPguWCU2rhnqQJ75mBPWAw5eWD+BrQqDTQSQD4rQFPOANz19sSB7bqazVMwGdT+CFcf8AtIj2HPe2LfszxWnVol6bW2l7sDzud8CcZFISiNBw5F+Fe7M35T12wVTAHwkkjbxb2/nPCPO5yAIbUxuARA+Y2wHQ4qQpeoLLvpkkfy2F2M6ZGZzilHNAPWBVx4Zi6gbAjmJ2wJxHg706amtdT8EzEf2zyxRcA7OilnXp5gJVUqTTMEbETIBN4O23zx1fK5bOUq2YrvVV1cjUp1+D8HhOwA5DzxoToyyRB5HKi6iQIJM/ljpQzOmZA8oF/bBh7gE91WWrp21AoT06j2wppV9bEQeR2t/Bh6sCdMoexeY0vWDHwmk0jygx7zGF9IGwETy9ZsMeuFZgU6ykmSrSQec8vpjXMm+Xy9AuAo3MwNRHWY9sRnp6NEJ+Jl+WRWz1BK5IU1IJNp0iI9DAF+uH/a7tcxrCnTMIoIJHPa49BOJDjRq52pVqoLKNcc4mLdYwX2UemayLmAWUnw3tq5A+WBJIeD5RB8zw+qAKjUytN7gkxY7XPywDmU0IjqDpJMGOh/XGx5rMufDTVSDa6kA7ch1tzxmvbJDTrvTXwpqkJvEwbe5wsW5M5JIff01TvGq1gSrrpQQdIEyST/unodo88S3bLj75mq6sYpAkBYANjabb2xR/0yQCnXYSzFgdIMSLx+u+JXtLkSuYqCRDOWHS5t7AyPbD42uVE8rbSZ47J8HTMZtKLtCC7EGZAuQOs7Y1zimV4dQFPvKWki9IIh1EiRa28Yxfg/Ezk64qAbGNI5qYsPO+Nq4fxCk4Uo0+GRA5N5wY2uPLAyScWdCNmd9r+DvmatOrTonL0qa6GLkC245C/liZoUJAFwOU+lvbGscf4j9ny/jHeuwPIkz1IvGM7r/ZzQCBfvkLcgAykzc7z0scHFNvsGSCQur+GWUABkipDbztbkLRbpgjshUnMU6ZhkbdDzsSPlGG3E+yp+wrmFBDlZKiNt9/TEdw6s61FqLYqwKxvOHTUk6F3Fo2F6P3mqpyUhUBkgfjJPVjAPQADc4gu0/FS9YAH4JJ9SOXti74lnGGVDVAVrPT1VNQ8Ugbn1xm/A+E1s21TuhLASZ8z1xkxJW2/RqyvSon9bA+ZOPCBmbSbkHFB2p7Ptk6yo7hyVDSBHtH64Fy+X1OCBOpQDz3xrUkZZIuP6Z8Cq08wK1RGSmENypE7CBO2LgcUprSZGY0/GU3vuTPlbDDJBzTHfyHuBptAtaf16jEj2uoghJpbz95rXWALDex3xnvlIfoC45xpm0ldRemWALbypUqQYvqg28sBcZ7QijSZaSr98Wc/iAJ3ExBIBiBhKO0qU9HfoajJIUMQu4iTvEep33xKZSoWimOoAkwATaf84vHH7ZNyV6KLsvkaFYZhq7HUo1KBsfi1GB6L88W3DMuKSLQUhgo8RFr+3vj5wrs7Sy1GAw1sArOzqN+gMmMMstlacaGq00AEKFYVC1o2Bn+csTlO2VUKSBDl1vGxET8Xy2x8o0qWnuRT0IQTqC73HKZMxvgvhwetVNLu2pqokMyGD6X+mKahlqVPT4ZaPiPTyx1oFCupwfuQrqsMhJAZpmReDbe4j9sRmTyujJ1w7kVG0hlIMBS0gg7kG+NNrOQGhZ5xMT74Q8d4f3lOHpGnr0qCDvMGDHIED+HDLTFkrWjHs9ldZDEgTIAHPyx4yaMKgtAi8el/rih47kQqQUKOGJjXIAHMHfmPnhflWBpyR6gjpvi/K0QpnivlgHZuRX3lYN/mcXfEFNXhgKxrhQ3mEaIM/y2M6yD+IEklSWN/QW97Yf1c9U+x00AmmtQk3uTErPkZY4nNFItDj+nuVitUaJIAXyOom/yGOHazst3bM+XuoMMi7qeowV2KpKaLu+k62GnnECNuktitgOEMfj1Wtfbc4hKXkaYaRPcA7XK9DTUqCnUSzMT8X9y+fXE321zKV2pPRdXqFfvI2BBt5mf0wP2oy6JmamjYmRFokAn3G8YBy7nT16nf3xpxYldkcuSlorewvFqNCky1W01Neom9+SxHIDlgXtnnMtVKGizVHAPiOwBix5k25dcMOwdHLVnenXpq7QGQnynUPyPtixy/YzIgmaZ321G1/8AGC8UIytCxyNrfRiXE8kH7tqVNwwHjkyCeRURtzicaDwPtFR7umKxalUA0/AYEbEWiTizp9lciD/pexYxhzw/IUKX+miJ6C/zwJwhJdnKc0+iOzGfSqNy6wTZSZU7Az6H+DGY1u7pkd4DJDCA0zpAgFvkJx/Q+f4dTrgB7wCBB2mJ+lvfHDK8Cy8ajSRiZMsA25nnhYY+JSU4tfswGv2wrVKZoso0E3homABG21hzwv4LwKrmXjLoRBBY6vCnQkxz5De2P6HzvZXJ1Pjy1E/8APyx0/8Ahqa0e5oqKSTsqg/94LjxT4iKVtcjM+3FUilUlQCwvDTJ974zbL12Twq7LMatJInc8saD/UDs9Wp1NcyhE96EmD03t6zjPX4eyMIKmesj3xP+PhlGNyDnzRk6R94kXqBXYswHhkmY5gfQ4YdmlHf0CwtrQN/7W/PFH2G4Kwo5k5hfuyachYYMB3h3EkCT0wk4TmVSr36ah3DlmVZ06C0GDygWvvguXk1R3HxTNj4nSFVigrMukQVAEifhJJ3HOMZt2jp0jUApuGrPAYqSTJMbyAoXpjRclX11NYUA6VAYH4tQJEjmBED3wurdmcvpRWVdSNKkWJJMn1kjniMJJPYZq0QbdicxGplp2G48R8pgHA9LsfVaPuSTP4FMx1lgon3xXntVlJMCrSMmQoIjysSD8sFp2ky5llzjg7kVELfQRbyxd5cldC/HD7P1HsdwtSU1MGK7PYidjt6449meAU8stTuwWcOVNRh+HcR1EXMc5wybtRl3XxVaLdDMHy8LDf3x4Xi1FNJ+1CmsyVjf/lqOIylOWmWjGC2iqydSif8ASuw3ncfPH3N11ZdLgEc5xPJxLJViWWtSYi8ggH2gjByU1aYckcpIP1wtyXoNRfs7K4J5mPaeeJntF2gqU8yqZirT7n8VNVg35kknYweWHWRWqVeqdlUhVICyTsT0iD88Zb2heDVaQfFYiNLQASSNzvixGQ3/AKhZFKNSkq3kMQeRDEEjr57+mJt8wSJsABJEGfXFV2h7L1hDtURkpr3arcQqiQQb3MbnEfXpkuJPh0kH9MUStEm6ONGnpaRcGRpi383wbkcrUrKqLuzbch4TJ9gN8CZZtNJmMgkiIt7Ytv6Y5TvKpL3EqB//AEzDznQvzwWnR1lt2d7OtRy1JHciFPhURuZuThhU4UDfWRfUbAycMjXlj++ODVpJwrhEpyZJ8a7CUqyECuyktqHgB02AI3FjpHyxPZj+mNS2nMqQOtIj8nxp6sIvgSrxnLpOqtTH/IYpFtdCtGc5f+n+bpMr0a1MsCCNxf5YtO4zgpiaah7SAwYc/wDGAuM9uqFOO5HfMd4OkDzkj8sTlXt1mmfUpVF/2RI+e5xT4pT2SeWMdD/L5vNqxFSi7LsGAE+ZgTaflzwZ/wDLEfErKfNSMRlXtzm+bqP+A5Y40+32cBBFQGfIYD/jS+w/2IlnW7T6GEkaNSqDcklunIR05+UX9UO1K/aDloKkAlSTYgHaI3vbriFzHavNOdRqzP8Aav7YDzPGneO8CPGxKC3uIwV/GkD+xE1o5/zx+Xih64yV+NVfl5n9ce8lxGtUbT3hB/k4m8OReh/mx/Zr4z4je354iu0XZjL16imn9055qPCfVZ/LE7xTtBUTwjvCR/t03+uE9PtFmnqAU6dZyBGkRN5j8jhGpx9DrhI6cQ4ZmclXDKStiBUQmD7j8jjvU7Z1EWsGpU2qOhHeQBMXlgB4rwcBcTzHEE+8q5eqE2u1veAcCZPg+arFj9ncEqdICm8779BhnPl+QqjXRTcN7ZP3ymrTC6hKOLaZO+11/LFpmUFadbt4fF4T8UekWE74w9ajoSrXOi0nYc46emNL7EZl61ASjlkGhiDGr/bv6Yz5cfHaGUr0yN4/RFLMVaYsoe02sbjf1wAMwwBgqR64tON9p1V2pvlQ9QGJdlEctJhTPPn74keJcTOYYFtKFVChVHhAHTGqEnXROUf2cak9OVwb/LHpa0MBsR/JwdkeBVTTerV+6pLYNUBWTewG5Jj288GcP4HQrNH2yl6aGO+wJm3Ply5YbnH0DjIS11BJLLPUn/rBFLUt0Yjnc7HFRQ7Dsaa1adakVYSCdQEdTPyxO8XyooPp7xKmnc05Ik8ifbBUoy0CSlE1tmIXw1AEdWJkE7AKBvaJv1xk3HeO/aXOpYCCFUdOvvvGNE43mmGVmuVoO8q0feFUJsBJEkxv62xj2cq0wZRYXlJuYvc+Z5Yxx3ZokbFxykKmTolZLOFeN5JW8dI39sZlly4cqRAWdrxzA88aRRoVcxlqFOmdOXSiveNzqGAdA8upxI9pslTpvppJKNs2qYM7dP2xXG10SkhFl01iJ+G0/r8sVHA+0KZNqQUahJ1RuZtt/aI+uFfZnhQzGYCbIolhPLp74tqPZpJOumhmBpQaYA/3OTLewHvgZJ7ofHHVh3/5UoBqQ2gmzaTHPnthnleKo/wkdbHC+rSLEUqkaEFkUQAJ5AW2tfCHtF2Vrd81SjUKk3ZWsDHNTcRG45Yksm9lXH6CP6hpUZKTgk0lsyzaTEHz2jyjEWkRbDDMPxOgpV6PeLF4uCP55YnqnFgDpek9Num/0MHGvHlSVGbJjd2MxEY91q6g788JV4opJgwN7jBC8SpHdlNuuNCyEHjD8xdCfLAWaphWIH5fzrgulmFiF0wehx5roGkgwcH5EzuFHrK5fw2OOhowMe6VTSOWPb1hb0w8ZqicobOXdHH2rQmOp54+ivJx0FUbHDcheDB+5gkYX1aKmrJmREFTBGG9OpuTy/c4U1mJrWxPI00PBMa0+0mapuKdKsxgTDjUI39RHthlku3OmmRmKWoGfGhhgGMsPX+6eQxLcWqxEGCbEjn/AIwPmSO69sZ544NvRpjkmqOHGsyKlfviSdUEkCCLbR7Yo+xvH2SjWpUVqOxZSAu6i4Zhax/YYnM2ilaMMBIaZ8iI/M4ecDY5N2YEEulhEEE7Gb2/bEssdDRk7so+DVKVAOM1R0mdSNVUam/t9pEm2Pmf7XJo7ujT0kpHeLaGO8LHoJnEJx7O1JBdiWYyTM25C/TCjvGJ/ETjo4k9sLyNaQ1rZ5yId2N9yxN/fHweG/XzvgPJPEqQfFy5H25euOusRcWFpFxitIRsKHEGA0moxU/hJkfKfIY9jxjcCBMny/XAGpfwmT0xTdjeB/aHmoR3amWEEE9BtBE4ST4KxorkwvtzxtNb03UtVBYElzpWTAt6Yg6dxaPnjZuI9nMpWc1XLEm5Ctb98S/bGrVy5GXy1IpR0zqC6i+2olotcxGI4/opL7KbhGeL8OoaFBOjSTIERIaJtIjzxnvEa5YBWcOd3YCFHQAfUnnh3wThGcWjUV0QArqUVALHYxGxINp6YgqrsjssEEcvTqMGK2xZbRSdjuJfZc0AxOhiVYC8ztPoYxfZrtpk1JDVNj+HxRjHBrFzs3PrgnJk6pkgqcO8aZym0avnO1WWNNtL1jI3RGE+jWGBKfb3Lj/6KgMRrIUn6GfriAzNUs0uxJ5yZthzwviuQ70tUytUFjIUOGQe0CPlgLHFB5sp85/UeiUUJSZ2kSzQIg+t5wr4h/UPUPuqQSRBLHX62j9cP8hxnIQdHdUwd9QAPyjHHM9p8ih8KK56imG+RgYWKiv+QtyfszbP8Rq1olhboqiemwGF3cxbGmjtFw+qrd9TpB7/AP1EEe8DCfgmZ4b3BbMUpqAkRqJ1CbELy9MWUlXRNp32Sv2elEbECZA398cUZwIBb2bD7O5vh7udNCtSX/cjAn1KEfk2CK/Z7LrTDjOoSRIXu2De4BMH54bkvYtMmxm6lxqM+eP3/wApUA3n2wTSpeIiT7jfBGkFShUETvzEYf8AwQAp8Sq+XzwTR4jVYEhRbzP7Y6Jk0Zd1QzAPXHKpSVUKwGMwSP3wTvZ+HHHAnSLjmf8AGAX4mxbXAmbCcdtA5H1kY75bKUYmpUMcgBt64AQDMcQdzJAGOdbNVGtiu4J2V+11HCCBGqTJ0rbkDvOKGl/TKmRqOYhYuFW4+bHEpZIxdNjxhKS0jOcuC5pgCdM/U42rIcEU5Cma+gELeVAI3i/Pf8sdeF9m8rlwO6VXIA+8bxGb/h2B5+2OlfMCo3dljqE+GSN9/bGPPmUtJGrFicezJu1+WCuopMxUDTLCJPO3TE/SrnmB52xb9u8oiMaQjWoBYyTubA+cYi0y8zFvKd8bcX4oy5PyP1NunPyxR9leDfaWbVUIVI1ADxEGY8gLb4G4V2YqZg/dqYidTWFoketxbGj9n+xi0KQDfEx1MQ3McvTAyZKWjoQvsU1OyGU0/C09SWBwy4XSSjTFKkzooM6Q0zMn+DB2Z4eRf7y5gQSR9NsdcrwcOJYtKmbE2+gnGOeTWzVGG9H/2Q=="/>
          <p:cNvSpPr>
            <a:spLocks noChangeAspect="1" noChangeArrowheads="1"/>
          </p:cNvSpPr>
          <p:nvPr/>
        </p:nvSpPr>
        <p:spPr bwMode="auto">
          <a:xfrm>
            <a:off x="155575" y="-1096963"/>
            <a:ext cx="3429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5" name="irc_mi" descr="http://image.zn.ua/media/images/original/Jul2013/66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92633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icdn.lenta.ru/images/2013/09/02/13/20130902135044195/pic_79804e2aa43e94f67a0dafde2c4c06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104456" cy="27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476672"/>
            <a:ext cx="8316416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американских боевых самолета во время маневров сбросили бомбы в акватории Большого Барьерного рифа у берегов Австралии.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для защиты проекта Большой Барьерный риф или восьмое чудо света.</a:t>
            </a:r>
            <a:endParaRPr lang="ru-RU" sz="32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8748464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проектной группы:</a:t>
            </a:r>
          </a:p>
          <a:p>
            <a:endParaRPr lang="ru-RU" sz="2800" b="1" dirty="0" smtClean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Руководитель: Титкова Александра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Участник: Дядченко Дарья</a:t>
            </a:r>
            <a:endParaRPr lang="ru-RU" sz="28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685800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Танкер, перевозивший уголь из Китая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Австралию наткнулся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коралловую лагуну Большого Барьерного рифа. В момент аварии в океан вылилось порядка двух тонн топлива.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rc_mi" descr="http://nevsedoma.com.ua/images/2010/51/3/Reef_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rc_mi" descr="http://www.etoday.ru/uploads/2010/04/05/Great_Barrier_Reef_Oil_Leak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Большой Барьерный Риф в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592288" cy="339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div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4968552" cy="335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8820472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наши дни возможность своими глазами увидеть подводный мир Большого Барьерного рифа привлекает сюда людей со всего мира.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Прибыв на острова, туристы должны соблюдать строгие правила.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Туризм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6165304"/>
            <a:ext cx="46085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Большом Барьерном рифе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021288"/>
            <a:ext cx="23762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Отель на берегу Австралии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Картинка 35 из 29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960440" cy="338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Картинка 21 из 10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348880"/>
            <a:ext cx="396631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89248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Под водой туристам не разрешается касаться рифов, и парковые смотрители объясняют посетителям, как получить удовольствие от погружения с аквалангом, не нанося вреда окружающей среде.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500438"/>
            <a:ext cx="8640763" cy="2520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</a:rPr>
              <a:t>Сегодня весь Большой Барьерный риф объявлен морским парком, а в 1981 году внесен ЮНЕСКО в список «Всемирное наследие». 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 b="1">
              <a:latin typeface="Times New Roman" pitchFamily="18" charset="0"/>
            </a:endParaRPr>
          </a:p>
        </p:txBody>
      </p:sp>
      <p:pic>
        <p:nvPicPr>
          <p:cNvPr id="18440" name="Picture 8" descr="Большой Барьерный Ри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0825" y="203200"/>
            <a:ext cx="8424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Сегодня весь Большой Барьерный риф объявлен морским парком, а в 1981 году внесен ЮНЕСКО в список «Всемирное наследие». </a:t>
            </a:r>
            <a:r>
              <a:rPr lang="ru-RU" sz="2800" b="1" dirty="0">
                <a:latin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905000"/>
            <a:ext cx="3167063" cy="4114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/>
              <a:t>Благодарим за внимание</a:t>
            </a:r>
          </a:p>
          <a:p>
            <a:pPr algn="ctr">
              <a:lnSpc>
                <a:spcPct val="90000"/>
              </a:lnSpc>
            </a:pPr>
            <a:r>
              <a:rPr lang="ru-RU"/>
              <a:t>Презентацию подготовили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Алимова Эвелина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её мама Алимова А.П.</a:t>
            </a:r>
          </a:p>
        </p:txBody>
      </p:sp>
      <p:pic>
        <p:nvPicPr>
          <p:cNvPr id="89093" name="Picture 5" descr="Картинка 124 из 10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5288" y="3068638"/>
            <a:ext cx="4568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2924944"/>
            <a:ext cx="8424936" cy="2232248"/>
          </a:xfrm>
        </p:spPr>
        <p:txBody>
          <a:bodyPr/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Большой Барьерный риф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4784"/>
            <a:ext cx="4139952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Барьерный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риф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гряда коралловых рифов и островов в Коралловом море, протянувшаяся вдоль северо-восточного побережья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Австралии.</a:t>
            </a:r>
            <a:endParaRPr lang="ru-RU" sz="2400" dirty="0"/>
          </a:p>
        </p:txBody>
      </p:sp>
      <p:pic>
        <p:nvPicPr>
          <p:cNvPr id="34820" name="Picture 4" descr="http://www.fresher.ru/images10/20-mest-kotorye-nuzhno-posetit-pered-koncom-sveta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141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5373216"/>
            <a:ext cx="46085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Фрагмент Большого Барьерного рифа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pochtimes.ru/images/stories/06/world2013/191_BBR_av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48472" cy="311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797152"/>
            <a:ext cx="446449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Участок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Большого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Барьерного рифа - вид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космоса.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196752"/>
            <a:ext cx="4067944" cy="304698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Барьерный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риф — не целостное образование, он состоит из тысяч связанных между собой рифов, самые массивные и старые из которых находятся на его северной оконечности.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Внешний вид рифа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800"/>
            <a:ext cx="3563888" cy="31085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коралловых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рифов требуется небольшая глубина, кроме того, вода должна быть теплой круглый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-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22-27 градусов С.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301208"/>
            <a:ext cx="489654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борта вертолёта хорошо видны подводные рифы.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Рифы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australiaoceaniatravel.com/wp-content/uploads/2013/10/A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4860032" cy="323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872" y="980728"/>
            <a:ext cx="5724128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Здесь обитает более 400 видов кораллов. Большинство из них принадлежит к твёрдым кораллам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-грибовидные кораллы, кораллы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мозговики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Окраска данных кораллов может быть от красной до темно-желтой.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Кораллы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upload.wikimedia.org/wikipedia/commons/thumb/5/56/Brain_coral.jpg/564px-Brain_c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23666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3645024"/>
            <a:ext cx="25922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Коралл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мозговик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0" name="Picture 6" descr="http://skat-shop.ru/assets/images/import_files/54/544d7abf-3f9d-11e3-bb51-4487fc84c1c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5536" y="6165304"/>
            <a:ext cx="28083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Турбинария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6165304"/>
            <a:ext cx="244827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Поритес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10" descr="http://aquarium-zoomir.ru/images/ex/good/euphyllia_ancor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314228" cy="184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084168" y="6165304"/>
            <a:ext cx="237626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Эуфиллия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6" name="Picture 12" descr="http://reefbuilders.com/files/2013/07/christmas-tree-worm-rock-porit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2268513" cy="188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3030312920800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258317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Картинка 84 из 90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82650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32656"/>
            <a:ext cx="882047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Встречаются мягкие кораллы, у которых известняковый скелет отсутствует.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25922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Ксения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6021288"/>
            <a:ext cx="28083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Нефтия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bolgarka.ru/images/catalog/128/1_1231514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5843" y="134076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31840" y="3573016"/>
            <a:ext cx="28083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Саркофитон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www.seagirls.ru/indexfish/images/fanco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259375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6165304"/>
            <a:ext cx="25922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Горгонария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http://aqua-mir.com.ua/wp-content/uploads/briareum_briareum_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77072"/>
            <a:ext cx="29140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059832" y="6165304"/>
            <a:ext cx="288032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Бриариум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ws.uklon.com.ua/image.axd?picture=2013%2F7%2F%D1%80%D0%B8%D1%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7731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Пейзажи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68760"/>
            <a:ext cx="8964488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Большом барьерном рифе обитает около 1500 видов морских рыб. Число видов истинно рифовых рыб, максимально приспособленных к жизни именно в этой экосистеме — около 500.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Многообразие рыб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http://nevseoboi.com.ua/uploads/posts/2011-12/1323574811-379074-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4179876" cy="278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img1.liveinternet.ru/images/attach/c/1/57/707/57707662_kr_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456384" cy="25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553</Words>
  <Application>Microsoft Office PowerPoint</Application>
  <PresentationFormat>Экран (4:3)</PresentationFormat>
  <Paragraphs>82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БАРЬЕРНЫЙ РИФ</dc:title>
  <dc:creator>Admin</dc:creator>
  <cp:lastModifiedBy>Пользователь Windows</cp:lastModifiedBy>
  <cp:revision>32</cp:revision>
  <dcterms:created xsi:type="dcterms:W3CDTF">2011-10-04T16:49:33Z</dcterms:created>
  <dcterms:modified xsi:type="dcterms:W3CDTF">2013-12-22T19:30:19Z</dcterms:modified>
</cp:coreProperties>
</file>