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67" r:id="rId3"/>
    <p:sldId id="268" r:id="rId4"/>
    <p:sldId id="269" r:id="rId5"/>
    <p:sldId id="270" r:id="rId6"/>
    <p:sldId id="280" r:id="rId7"/>
    <p:sldId id="284" r:id="rId8"/>
    <p:sldId id="281" r:id="rId9"/>
    <p:sldId id="282" r:id="rId10"/>
    <p:sldId id="278" r:id="rId11"/>
    <p:sldId id="271" r:id="rId12"/>
    <p:sldId id="272" r:id="rId13"/>
    <p:sldId id="273" r:id="rId14"/>
    <p:sldId id="274" r:id="rId15"/>
    <p:sldId id="279" r:id="rId16"/>
    <p:sldId id="277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3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4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8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5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0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22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9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0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8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2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0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8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0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62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9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58AAA4-0DB0-4CCB-A6C5-488FC375C253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DEAFBD-2870-4788-9642-D1D67E5E7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0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8%D0%B3%D0%BD%D0%B0%D0%BB" TargetMode="External"/><Relationship Id="rId13" Type="http://schemas.openxmlformats.org/officeDocument/2006/relationships/hyperlink" Target="https://ru.wikipedia.org/wiki/%D0%A1%D0%BB%D0%BE%D0%B2%D0%BE_(%D0%BB%D0%B8%D0%BD%D0%B3%D0%B2%D0%B8%D1%81%D1%82%D0%B8%D0%BA%D0%B0)" TargetMode="External"/><Relationship Id="rId3" Type="http://schemas.openxmlformats.org/officeDocument/2006/relationships/hyperlink" Target="https://ru.wikipedia.org/wiki/%D0%91%D1%83%D0%BA%D0%B2%D0%B0" TargetMode="External"/><Relationship Id="rId7" Type="http://schemas.openxmlformats.org/officeDocument/2006/relationships/hyperlink" Target="https://ru.wikipedia.org/wiki/%D0%A1%D0%B8%D0%BC%D0%B2%D0%BE%D0%BB" TargetMode="External"/><Relationship Id="rId12" Type="http://schemas.openxmlformats.org/officeDocument/2006/relationships/hyperlink" Target="https://ru.wikipedia.org/wiki/%D0%92%D1%80%D0%B5%D0%BC%D1%8F" TargetMode="External"/><Relationship Id="rId2" Type="http://schemas.openxmlformats.org/officeDocument/2006/relationships/hyperlink" Target="https://ru.wikipedia.org/wiki/%D0%9A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D%D0%B0%D0%BA_%D0%BF%D1%80%D0%B5%D0%BF%D0%B8%D0%BD%D0%B0%D0%BD%D0%B8%D1%8F" TargetMode="External"/><Relationship Id="rId11" Type="http://schemas.openxmlformats.org/officeDocument/2006/relationships/hyperlink" Target="https://ru.wikipedia.org/wiki/%D0%90%D0%B7%D0%B1%D1%83%D0%BA%D0%B0_%D0%9C%D0%BE%D1%80%D0%B7%D0%B5" TargetMode="External"/><Relationship Id="rId5" Type="http://schemas.openxmlformats.org/officeDocument/2006/relationships/hyperlink" Target="https://ru.wikipedia.org/wiki/%D0%A6%D0%B8%D1%84%D1%80%D0%B0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ru.wikipedia.org/wiki/%D0%A2%D0%BE%D1%87%D0%BA%D0%B0" TargetMode="External"/><Relationship Id="rId4" Type="http://schemas.openxmlformats.org/officeDocument/2006/relationships/hyperlink" Target="https://ru.wikipedia.org/wiki/%D0%90%D0%BB%D1%84%D0%B0%D0%B2%D0%B8%D1%82" TargetMode="External"/><Relationship Id="rId9" Type="http://schemas.openxmlformats.org/officeDocument/2006/relationships/hyperlink" Target="https://ru.wikipedia.org/wiki/%D0%A2%D0%B8%D1%80%D0%B5_(%D0%B7%D0%BD%D0%B0%D1%87%D0%B5%D0%BD%D0%B8%D1%8F)" TargetMode="External"/><Relationship Id="rId14" Type="http://schemas.openxmlformats.org/officeDocument/2006/relationships/hyperlink" Target="https://ru.wikipedia.org/wiki/%D0%9C%D0%BE%D1%80%D0%B7%D0%B5,_%D0%A1%D1%8D%D0%BC%D1%8E%D1%8D%D0%B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C%D0%BF%D1%8C%D1%8E%D1%82%D0%B5%D1%80" TargetMode="External"/><Relationship Id="rId7" Type="http://schemas.openxmlformats.org/officeDocument/2006/relationships/hyperlink" Target="https://ru.wikipedia.org/wiki/IP-%D0%BF%D0%B0%D0%BA%D0%B5%D1%8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D%D0%B3%D0%BB%D0%B8%D0%B9%D1%81%D0%BA%D0%B8%D0%B9_%D1%8F%D0%B7%D1%8B%D0%BA" TargetMode="External"/><Relationship Id="rId5" Type="http://schemas.openxmlformats.org/officeDocument/2006/relationships/hyperlink" Target="https://ru.wikipedia.org/wiki/IP" TargetMode="External"/><Relationship Id="rId4" Type="http://schemas.openxmlformats.org/officeDocument/2006/relationships/hyperlink" Target="https://ru.wikipedia.org/wiki/%D0%A1%D0%B5%D1%82%D0%B5%D0%B2%D0%B0%D1%8F_%D1%82%D0%BE%D0%BF%D0%BE%D0%BB%D0%BE%D0%B3%D0%B8%D1%8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vmhistory.ru/tutorial/writing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vmhistory.ru/communications/semaphor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Краткая теория о различных средствах связи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37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телеграфа на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До электрического телеграфа, скорость распространения информации была ограничена скоростью человека или животного. Внедрение телеграфа освободило коммуникации от пространственно-временных ограничений и произвело революцию в глобальной экономике и общественных </a:t>
            </a:r>
            <a:r>
              <a:rPr lang="ru-RU" dirty="0" smtClean="0"/>
              <a:t>отношениях. </a:t>
            </a:r>
            <a:r>
              <a:rPr lang="ru-RU" dirty="0"/>
              <a:t>К концу XIX столетия телеграф становится всё более распространенным средством связи для обычных людей. Телеграф отделил информацию от физического перемещения </a:t>
            </a:r>
            <a:r>
              <a:rPr lang="ru-RU" dirty="0" smtClean="0"/>
              <a:t>объектов.</a:t>
            </a:r>
            <a:endParaRPr lang="ru-RU" dirty="0"/>
          </a:p>
          <a:p>
            <a:r>
              <a:rPr lang="ru-RU" dirty="0"/>
              <a:t>Телеграфия способствовала росту организованности «на железных дорогах, объединила финансовые и товарные рынки, уменьшила стоимость [передачи] информации внутри и между предприятиями</a:t>
            </a:r>
            <a:r>
              <a:rPr lang="ru-RU" dirty="0" smtClean="0"/>
              <a:t>». </a:t>
            </a:r>
            <a:r>
              <a:rPr lang="ru-RU" dirty="0"/>
              <a:t>Рост делового сектора подстегнул общество к дальнейшему расширению использования телеграфа.</a:t>
            </a:r>
          </a:p>
          <a:p>
            <a:r>
              <a:rPr lang="ru-RU" dirty="0"/>
              <a:t>Внедрение телеграфии в мировом масштабе изменило подход к сбору информации для новостных репортажей. Сообщения и информация теперь распространялись далеко и широко и телеграф потребовал введения языка «свободного от локальных региональных и нелитературных аспектов», что привело к развитию и стандартизации мирового </a:t>
            </a:r>
            <a:r>
              <a:rPr lang="ru-RU" dirty="0" smtClean="0"/>
              <a:t>медиа-языка.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3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Телефон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42" y="2467155"/>
            <a:ext cx="2789050" cy="3718734"/>
          </a:xfrm>
        </p:spPr>
      </p:pic>
      <p:sp>
        <p:nvSpPr>
          <p:cNvPr id="3" name="TextBox 2"/>
          <p:cNvSpPr txBox="1"/>
          <p:nvPr/>
        </p:nvSpPr>
        <p:spPr>
          <a:xfrm>
            <a:off x="1295402" y="2776256"/>
            <a:ext cx="4949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Открытие Александра Белла было сделано случайным образом в процессе опытов по усовершенствованию телеграфа. Целью ученого было получение устройства, позволяющего одновременно передавать более 5 телеграмм. Для этого он создал несколько пар пластинок, настроенных на разную частоту. </a:t>
            </a:r>
          </a:p>
        </p:txBody>
      </p:sp>
    </p:spTree>
    <p:extLst>
      <p:ext uri="{BB962C8B-B14F-4D97-AF65-F5344CB8AC3E}">
        <p14:creationId xmlns:p14="http://schemas.microsoft.com/office/powerpoint/2010/main" val="226226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 костра и имитация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5390071" cy="4439091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/>
              <a:t>Во время передвижения военного отряда, при обнаружении врага и в ряде других случаев индейцы передавали друг другу информацию при помощи различных сигналов. Вождь сиу Железный Ястреб говорил: «Великий Дух дал белым силу читать и писать и передавать таким образом информацию. Нам он дал силу говорить руками (язык жестов. — </a:t>
            </a:r>
            <a:r>
              <a:rPr lang="ru-RU" i="1" dirty="0"/>
              <a:t>Авт.</a:t>
            </a:r>
            <a:r>
              <a:rPr lang="ru-RU" dirty="0"/>
              <a:t>) и посылать информацию на дальние расстояния при помощи зеркал, одеял и скакунов». Кроме того, они подавали друг другу сигналы, имитируя голоса животных и птиц, горящими стрелами и дымом костра.</a:t>
            </a:r>
          </a:p>
          <a:p>
            <a:pPr fontAlgn="t"/>
            <a:r>
              <a:rPr lang="ru-RU" dirty="0"/>
              <a:t>Индейцы переговаривались между собой на расстоянии слышимости, имитируя лай лисицы, крик ястреба или вой волка через короткие промежутки времени, давая друг другу знать о своем местоположении, опасности и т. п. Сигналы эти могли меняться и потому заранее обговаривались. Они были настолько же понятны индейцам, как «телеграфные сигналы, используемые среди цивилизованных народов». Команчи в набегах часто перекликались и подавали друг другу сигналы, подражая уханью совы или вою койота.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2" y="2838091"/>
            <a:ext cx="4378481" cy="27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51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Голубиная почта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761007" cy="43010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Удивительной способностью голубей возвращаться издалека домой, к родному гнезду, пользовались ещё в глубокой древности. Греки, римляне, египтяне, персы, евреи, а позднее галлы и германцы оставили обильные письменные источники об употреблении голубей для военных, коммерческих и других целей. Греки сообщали в различные города имена победителей на Олимпийских играх с помощью голубей. Особое развитие получила голубиная почта в Египте при </a:t>
            </a:r>
            <a:r>
              <a:rPr lang="ru-RU" dirty="0" err="1"/>
              <a:t>Нур</a:t>
            </a:r>
            <a:r>
              <a:rPr lang="ru-RU" dirty="0"/>
              <a:t> ад-Дине(1146—1173); тогда за пару хороших голубей платили по 1000 динариев.</a:t>
            </a:r>
          </a:p>
          <a:p>
            <a:r>
              <a:rPr lang="ru-RU" dirty="0"/>
              <a:t>В более поздние эпохи голуби оказали большие услуги в 1572 году при осаде Харлема, в 1574 году — при осаде Лейдена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35" y="2285999"/>
            <a:ext cx="4144996" cy="41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Морзе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786886" cy="361958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Азбука </a:t>
            </a:r>
            <a:r>
              <a:rPr lang="ru-RU" b="1" dirty="0" err="1"/>
              <a:t>Мо́рзе</a:t>
            </a:r>
            <a:r>
              <a:rPr lang="ru-RU" dirty="0"/>
              <a:t>, </a:t>
            </a:r>
            <a:r>
              <a:rPr lang="ru-RU" i="1" dirty="0"/>
              <a:t>«</a:t>
            </a:r>
            <a:r>
              <a:rPr lang="ru-RU" i="1" dirty="0" err="1"/>
              <a:t>Морзя́нка</a:t>
            </a:r>
            <a:r>
              <a:rPr lang="ru-RU" i="1" dirty="0"/>
              <a:t>»,</a:t>
            </a:r>
            <a:r>
              <a:rPr lang="ru-RU" dirty="0"/>
              <a:t> Код </a:t>
            </a:r>
            <a:r>
              <a:rPr lang="ru-RU" dirty="0" err="1"/>
              <a:t>Мо́рзе</a:t>
            </a:r>
            <a:r>
              <a:rPr lang="ru-RU" dirty="0"/>
              <a:t> — способ </a:t>
            </a:r>
            <a:r>
              <a:rPr lang="ru-RU" dirty="0">
                <a:hlinkClick r:id="rId2" tooltip="Код"/>
              </a:rPr>
              <a:t>знакового кодирования</a:t>
            </a:r>
            <a:r>
              <a:rPr lang="ru-RU" dirty="0"/>
              <a:t>, представление </a:t>
            </a:r>
            <a:r>
              <a:rPr lang="ru-RU" dirty="0">
                <a:hlinkClick r:id="rId3" tooltip="Буква"/>
              </a:rPr>
              <a:t>букв</a:t>
            </a:r>
            <a:r>
              <a:rPr lang="ru-RU" dirty="0"/>
              <a:t> </a:t>
            </a:r>
            <a:r>
              <a:rPr lang="ru-RU" dirty="0">
                <a:hlinkClick r:id="rId4" tooltip="Алфавит"/>
              </a:rPr>
              <a:t>алфавита</a:t>
            </a:r>
            <a:r>
              <a:rPr lang="ru-RU" dirty="0"/>
              <a:t>, </a:t>
            </a:r>
            <a:r>
              <a:rPr lang="ru-RU" dirty="0">
                <a:hlinkClick r:id="rId5" tooltip="Цифра"/>
              </a:rPr>
              <a:t>цифр</a:t>
            </a:r>
            <a:r>
              <a:rPr lang="ru-RU" dirty="0"/>
              <a:t>, </a:t>
            </a:r>
            <a:r>
              <a:rPr lang="ru-RU" dirty="0">
                <a:hlinkClick r:id="rId6" tooltip="Знак препинания"/>
              </a:rPr>
              <a:t>знаков препинания</a:t>
            </a:r>
            <a:r>
              <a:rPr lang="ru-RU" dirty="0"/>
              <a:t> и других </a:t>
            </a:r>
            <a:r>
              <a:rPr lang="ru-RU" dirty="0">
                <a:hlinkClick r:id="rId7" tooltip="Символ"/>
              </a:rPr>
              <a:t>символов</a:t>
            </a:r>
            <a:r>
              <a:rPr lang="ru-RU" dirty="0"/>
              <a:t> последовательностью </a:t>
            </a:r>
            <a:r>
              <a:rPr lang="ru-RU" dirty="0">
                <a:hlinkClick r:id="rId8" tooltip="Сигнал"/>
              </a:rPr>
              <a:t>сигналов</a:t>
            </a:r>
            <a:r>
              <a:rPr lang="ru-RU" dirty="0"/>
              <a:t>: длинных («</a:t>
            </a:r>
            <a:r>
              <a:rPr lang="ru-RU" dirty="0">
                <a:hlinkClick r:id="rId9" tooltip="Тире (значения)"/>
              </a:rPr>
              <a:t>тире</a:t>
            </a:r>
            <a:r>
              <a:rPr lang="ru-RU" dirty="0"/>
              <a:t>») и коротких («</a:t>
            </a:r>
            <a:r>
              <a:rPr lang="ru-RU" dirty="0">
                <a:hlinkClick r:id="rId10" tooltip="Точка"/>
              </a:rPr>
              <a:t>точек</a:t>
            </a:r>
            <a:r>
              <a:rPr lang="ru-RU" dirty="0"/>
              <a:t>»)</a:t>
            </a:r>
            <a:r>
              <a:rPr lang="ru-RU" baseline="30000" dirty="0">
                <a:hlinkClick r:id="rId11"/>
              </a:rPr>
              <a:t>[1]</a:t>
            </a:r>
            <a:r>
              <a:rPr lang="ru-RU" dirty="0"/>
              <a:t>). За единицу </a:t>
            </a:r>
            <a:r>
              <a:rPr lang="ru-RU" dirty="0">
                <a:hlinkClick r:id="rId12" tooltip="Время"/>
              </a:rPr>
              <a:t>времени</a:t>
            </a:r>
            <a:r>
              <a:rPr lang="ru-RU" dirty="0"/>
              <a:t> принимается длительность одной точки. Длительность тире равна трём точкам. Пауза между элементами одного знака — одна точка, между знаками в </a:t>
            </a:r>
            <a:r>
              <a:rPr lang="ru-RU" dirty="0">
                <a:hlinkClick r:id="rId13" tooltip="Слово (лингвистика)"/>
              </a:rPr>
              <a:t>слове</a:t>
            </a:r>
            <a:r>
              <a:rPr lang="ru-RU" dirty="0"/>
              <a:t> — 3 точки, между </a:t>
            </a:r>
            <a:r>
              <a:rPr lang="ru-RU" dirty="0">
                <a:hlinkClick r:id="rId13" tooltip="Слово (лингвистика)"/>
              </a:rPr>
              <a:t>словами</a:t>
            </a:r>
            <a:r>
              <a:rPr lang="ru-RU" dirty="0"/>
              <a:t> — 7 точек</a:t>
            </a:r>
            <a:r>
              <a:rPr lang="ru-RU" baseline="30000" dirty="0">
                <a:hlinkClick r:id="rId11"/>
              </a:rPr>
              <a:t>[2]</a:t>
            </a:r>
            <a:r>
              <a:rPr lang="ru-RU" dirty="0"/>
              <a:t>. Назван в честь американского изобретателя и художника </a:t>
            </a:r>
            <a:r>
              <a:rPr lang="ru-RU" dirty="0" err="1">
                <a:hlinkClick r:id="rId14" tooltip="Морзе, Сэмюэл"/>
              </a:rPr>
              <a:t>Сэмюэля</a:t>
            </a:r>
            <a:r>
              <a:rPr lang="ru-RU" dirty="0">
                <a:hlinkClick r:id="rId14" tooltip="Морзе, Сэмюэл"/>
              </a:rPr>
              <a:t> Морзе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87" y="2556932"/>
            <a:ext cx="3528204" cy="3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873" y="2556932"/>
            <a:ext cx="5597104" cy="359370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Предшествовали открытию радио ряд исследований ученых-физиков, специализирующихся на изучении электромагнитных волн. Дальше всех в этой области продвинулся немецкий ученый </a:t>
            </a:r>
            <a:r>
              <a:rPr lang="ru-RU" b="1" dirty="0"/>
              <a:t>Генрих Герц</a:t>
            </a:r>
            <a:r>
              <a:rPr lang="ru-RU" dirty="0"/>
              <a:t>, который в своих лабораторных опытах в 1880-х годах выяснил, что энергию магнитного и электрического поля </a:t>
            </a:r>
            <a:r>
              <a:rPr lang="ru-RU" b="1" dirty="0"/>
              <a:t>можно передавать на расстояния, не применяя провода</a:t>
            </a:r>
            <a:r>
              <a:rPr lang="ru-RU" dirty="0"/>
              <a:t>. Сам он, правда, так и не понял, что же он на самом деле открыл миру.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39" y="2556932"/>
            <a:ext cx="3490185" cy="34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36" y="2548837"/>
            <a:ext cx="5073166" cy="3291217"/>
          </a:xfrm>
        </p:spPr>
      </p:pic>
      <p:sp>
        <p:nvSpPr>
          <p:cNvPr id="3" name="TextBox 2"/>
          <p:cNvSpPr txBox="1"/>
          <p:nvPr/>
        </p:nvSpPr>
        <p:spPr>
          <a:xfrm>
            <a:off x="1124712" y="2624328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Интернет состоит из многих тысяч корпоративных, научных, правительственных и домашних </a:t>
            </a:r>
            <a:r>
              <a:rPr lang="ru-RU" dirty="0">
                <a:hlinkClick r:id="rId3" tooltip="Компьютер"/>
              </a:rPr>
              <a:t>компьютерных</a:t>
            </a:r>
            <a:r>
              <a:rPr lang="ru-RU" dirty="0"/>
              <a:t> сетей. Объединение сетей разной архитектуры и </a:t>
            </a:r>
            <a:r>
              <a:rPr lang="ru-RU" dirty="0">
                <a:hlinkClick r:id="rId4" tooltip="Сетевая топология"/>
              </a:rPr>
              <a:t>топологии</a:t>
            </a:r>
            <a:r>
              <a:rPr lang="ru-RU" dirty="0"/>
              <a:t> стало возможно благодаря протоколу </a:t>
            </a:r>
            <a:r>
              <a:rPr lang="ru-RU" dirty="0">
                <a:hlinkClick r:id="rId5" tooltip="IP"/>
              </a:rPr>
              <a:t>IP</a:t>
            </a:r>
            <a:r>
              <a:rPr lang="ru-RU" dirty="0"/>
              <a:t> (</a:t>
            </a:r>
            <a:r>
              <a:rPr lang="ru-RU" dirty="0">
                <a:hlinkClick r:id="rId6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Internet</a:t>
            </a:r>
            <a:r>
              <a:rPr lang="ru-RU" i="1" dirty="0"/>
              <a:t> </a:t>
            </a:r>
            <a:r>
              <a:rPr lang="ru-RU" i="1" dirty="0" err="1"/>
              <a:t>Protocol</a:t>
            </a:r>
            <a:r>
              <a:rPr lang="ru-RU" dirty="0"/>
              <a:t>) и принципу маршрутизации </a:t>
            </a:r>
            <a:r>
              <a:rPr lang="ru-RU" dirty="0">
                <a:hlinkClick r:id="rId7" tooltip="IP-пакет"/>
              </a:rPr>
              <a:t>пакетов данных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955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Пейджер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885943" cy="35786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Пейджер – маленькое устройство односторонней связи, отображавший короткие </a:t>
            </a:r>
            <a:r>
              <a:rPr lang="ru-RU"/>
              <a:t>сообщения </a:t>
            </a:r>
            <a:r>
              <a:rPr lang="ru-RU" smtClean="0"/>
              <a:t>на </a:t>
            </a:r>
            <a:r>
              <a:rPr lang="ru-RU" dirty="0"/>
              <a:t>дисплее. Особенность этого вида связи заключается в том, что сигналы могли передавать только специализированные пейджинговые сети. Сообщения отправлялись на аппаратик из центра пейджинговой связи, где операторы набирали их на обычной клавиатуре и отправляли адресату.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12" y="2556932"/>
            <a:ext cx="4755086" cy="31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Глиняные </a:t>
            </a:r>
            <a:r>
              <a:rPr lang="ru-RU" b="1" dirty="0" smtClean="0"/>
              <a:t>таблички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061" y="2473225"/>
            <a:ext cx="5346939" cy="298985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дна </a:t>
            </a:r>
            <a:r>
              <a:rPr lang="ru-RU" dirty="0"/>
              <a:t>из первых материальных основ для </a:t>
            </a:r>
            <a:r>
              <a:rPr lang="ru-RU" dirty="0" smtClean="0"/>
              <a:t>книги, </a:t>
            </a:r>
            <a:r>
              <a:rPr lang="ru-RU" dirty="0"/>
              <a:t>появившаяся около 3500 лет до н. э. </a:t>
            </a:r>
            <a:r>
              <a:rPr lang="ru-RU" dirty="0" smtClean="0"/>
              <a:t>Глина</a:t>
            </a:r>
            <a:r>
              <a:rPr lang="ru-RU" dirty="0"/>
              <a:t> и её производные (черепки, керамика) была, вероятно наиболее древним материалом для книг. Ещё шумеры и </a:t>
            </a:r>
            <a:r>
              <a:rPr lang="ru-RU" dirty="0" err="1"/>
              <a:t>аккадяне</a:t>
            </a:r>
            <a:r>
              <a:rPr lang="ru-RU" dirty="0"/>
              <a:t> лепили плоские кирпичики-таблички и писали на них трёхгранными палочками, выдавливая клинообразные знаки.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70" y="2527542"/>
            <a:ext cx="5496061" cy="31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Письма на бумаге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563" y="2444787"/>
            <a:ext cx="5364191" cy="356782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Изобретение бумаги приписывают китайскому сановнику </a:t>
            </a:r>
            <a:r>
              <a:rPr lang="ru-RU" dirty="0" err="1"/>
              <a:t>Цай</a:t>
            </a:r>
            <a:r>
              <a:rPr lang="ru-RU" dirty="0"/>
              <a:t> Луню, прославившемуся во времена правления династии </a:t>
            </a:r>
            <a:r>
              <a:rPr lang="ru-RU" dirty="0" err="1"/>
              <a:t>Хань</a:t>
            </a:r>
            <a:r>
              <a:rPr lang="ru-RU" dirty="0"/>
              <a:t>. Вообще бумага существовала и до этого: делали ее из пеньки или шелка. Однако именно </a:t>
            </a:r>
            <a:r>
              <a:rPr lang="ru-RU" dirty="0" err="1"/>
              <a:t>Цай</a:t>
            </a:r>
            <a:r>
              <a:rPr lang="ru-RU" dirty="0"/>
              <a:t> Лунь предложил наиболее простую и, вместе с тем, </a:t>
            </a:r>
            <a:r>
              <a:rPr lang="ru-RU" dirty="0" err="1" smtClean="0"/>
              <a:t>наименнее</a:t>
            </a:r>
            <a:r>
              <a:rPr lang="ru-RU" dirty="0" smtClean="0"/>
              <a:t> </a:t>
            </a:r>
            <a:r>
              <a:rPr lang="ru-RU" dirty="0"/>
              <a:t>дорогостоящую технологию производства материала для письма – из растолченных волокон шелковицы, золы, тряпок и пеньки. В VII веке бумага проникла в Корею и Японию, в VIII веке – на Запад.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22" y="2520668"/>
            <a:ext cx="4554747" cy="3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Вампум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710" y="2513800"/>
            <a:ext cx="5200290" cy="323139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Североамериканские индейцы общались с помощью вампумов – шнуров, унизанных разноцветными цилиндрическими бусинами из раковин, которые обычно носили как пояс. Комбинируя бусины, индейцы давали сигналы своим врагам или союзникам. Например, рисунок красного топора на черном фоне означал объявление войны, а скрещенные темные руки на белом фоне – надежду на мирный договор.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8707"/>
            <a:ext cx="5160031" cy="19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Телеграф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Оптический телеграф</a:t>
            </a:r>
          </a:p>
          <a:p>
            <a:r>
              <a:rPr lang="ru-RU" dirty="0" smtClean="0"/>
              <a:t>Электрический телеграф</a:t>
            </a:r>
          </a:p>
          <a:p>
            <a:r>
              <a:rPr lang="ru-RU" dirty="0" err="1" smtClean="0"/>
              <a:t>Пантелеграф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9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Оптический телеграф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31" y="2497078"/>
            <a:ext cx="2240435" cy="3559281"/>
          </a:xfrm>
        </p:spPr>
      </p:pic>
      <p:sp>
        <p:nvSpPr>
          <p:cNvPr id="5" name="TextBox 4"/>
          <p:cNvSpPr txBox="1"/>
          <p:nvPr/>
        </p:nvSpPr>
        <p:spPr>
          <a:xfrm>
            <a:off x="897147" y="2497078"/>
            <a:ext cx="4735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 подвижные планки данной системы могли принимать 196 различных относительных положений, таким образом, изображая столько же отдельных знаков, </a:t>
            </a:r>
            <a:r>
              <a:rPr lang="ru-RU" u="sng" dirty="0">
                <a:hlinkClick r:id="rId3"/>
              </a:rPr>
              <a:t>букв</a:t>
            </a:r>
            <a:r>
              <a:rPr lang="ru-RU" dirty="0"/>
              <a:t> и слов, наблюдаемых при помощи зрительных труб. Шесты с подвижными поперечинами (они же семафоры) управлялись при помощи тросов специальными операторами изнутри строений.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кодов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6" y="2479015"/>
            <a:ext cx="5166015" cy="352497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В специальной таблице кодов, которую придумал </a:t>
            </a:r>
            <a:r>
              <a:rPr lang="ru-RU" dirty="0" err="1"/>
              <a:t>Шапп</a:t>
            </a:r>
            <a:r>
              <a:rPr lang="ru-RU" dirty="0"/>
              <a:t>, каждой букве алфавита соответствовала определённая фигура, образуемая </a:t>
            </a:r>
            <a:r>
              <a:rPr lang="ru-RU" u="sng" dirty="0">
                <a:hlinkClick r:id="rId2"/>
              </a:rPr>
              <a:t>семафором</a:t>
            </a:r>
            <a:r>
              <a:rPr lang="ru-RU" dirty="0"/>
              <a:t>, в зависимости от положений поперечных брусьев относительно опорного шеста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Преимущество </a:t>
            </a:r>
            <a:r>
              <a:rPr lang="ru-RU" dirty="0"/>
              <a:t>семафоров над другими оптическими способами передачи заключалась в большей точности передачи информации, в отличие от дымовых сигналов и маяков. Важно и то, что они не потребляли топлива. Скорость передачи сообщений была быстрее, чем у гонцов, кроме того, семафоры могли обеспечивать передачу сообщений по целому региону, т.е. сразу нескольким адресатам.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26" y="2479015"/>
            <a:ext cx="5221737" cy="34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Электрический телеграф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98" y="2612327"/>
            <a:ext cx="3905200" cy="3317875"/>
          </a:xfrm>
        </p:spPr>
      </p:pic>
      <p:sp>
        <p:nvSpPr>
          <p:cNvPr id="7" name="TextBox 6"/>
          <p:cNvSpPr txBox="1"/>
          <p:nvPr/>
        </p:nvSpPr>
        <p:spPr>
          <a:xfrm>
            <a:off x="1088136" y="2907792"/>
            <a:ext cx="5458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1843 году физик из ветреной Шотландии по имени </a:t>
            </a:r>
            <a:r>
              <a:rPr lang="ru-RU" u="sng" dirty="0"/>
              <a:t>Александр </a:t>
            </a:r>
            <a:r>
              <a:rPr lang="ru-RU" u="sng" dirty="0" err="1"/>
              <a:t>Бэйн</a:t>
            </a:r>
            <a:r>
              <a:rPr lang="ru-RU" dirty="0"/>
              <a:t> (1811 – 1877) продемонстрировал, ну и конечно же, запатентовал собственную конструкцию электрического телеграфа, передающую изображения по проводам. Изюминка в том, что аппарат </a:t>
            </a:r>
            <a:r>
              <a:rPr lang="ru-RU" dirty="0" err="1"/>
              <a:t>Бэйна</a:t>
            </a:r>
            <a:r>
              <a:rPr lang="ru-RU" dirty="0"/>
              <a:t> можно считать первой примитивной </a:t>
            </a:r>
            <a:r>
              <a:rPr lang="ru-RU" u="sng" dirty="0"/>
              <a:t>факс-машиной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04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Пантелеграф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49" y="2580281"/>
            <a:ext cx="4126016" cy="3249916"/>
          </a:xfrm>
        </p:spPr>
      </p:pic>
      <p:sp>
        <p:nvSpPr>
          <p:cNvPr id="3" name="TextBox 2"/>
          <p:cNvSpPr txBox="1"/>
          <p:nvPr/>
        </p:nvSpPr>
        <p:spPr>
          <a:xfrm>
            <a:off x="1295402" y="2580281"/>
            <a:ext cx="5513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1855 году итальянский изобретатель Джованни </a:t>
            </a:r>
            <a:r>
              <a:rPr lang="ru-RU" dirty="0" err="1"/>
              <a:t>Казелли</a:t>
            </a:r>
            <a:r>
              <a:rPr lang="ru-RU" dirty="0"/>
              <a:t> создал устройство, получившее название </a:t>
            </a:r>
            <a:r>
              <a:rPr lang="ru-RU" dirty="0" err="1" smtClean="0"/>
              <a:t>Пантелеграф</a:t>
            </a:r>
            <a:r>
              <a:rPr lang="ru-RU" dirty="0" smtClean="0"/>
              <a:t> . Он передавал </a:t>
            </a:r>
            <a:r>
              <a:rPr lang="ru-RU" dirty="0"/>
              <a:t>изображение текста, чертежа или рисунка, нанесённого на свинцовую фольгу специальным изолирующим лаком. Контактный штифт скользил по этой совокупности перемежающихся участков с большой и малой электропроводностью, тем самым «считывая» элементы изображения. Передаваемый электрический сигнал записывался на приёмной стороне электрохимическим способом на увлажнённой бумаге, которая была пропитана раствором железосинеродистого калия.</a:t>
            </a:r>
          </a:p>
        </p:txBody>
      </p:sp>
    </p:spTree>
    <p:extLst>
      <p:ext uri="{BB962C8B-B14F-4D97-AF65-F5344CB8AC3E}">
        <p14:creationId xmlns:p14="http://schemas.microsoft.com/office/powerpoint/2010/main" val="426328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11166</TotalTime>
  <Words>499</Words>
  <Application>Microsoft Office PowerPoint</Application>
  <PresentationFormat>Широкоэкранный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Глава 1 </vt:lpstr>
      <vt:lpstr>Глиняные таблички</vt:lpstr>
      <vt:lpstr>Письма на бумаге</vt:lpstr>
      <vt:lpstr>Вампум</vt:lpstr>
      <vt:lpstr>Телеграф</vt:lpstr>
      <vt:lpstr>Оптический телеграф</vt:lpstr>
      <vt:lpstr>Таблица кодов</vt:lpstr>
      <vt:lpstr>Электрический телеграф</vt:lpstr>
      <vt:lpstr>Пантелеграф</vt:lpstr>
      <vt:lpstr>Влияние телеграфа на общество</vt:lpstr>
      <vt:lpstr>Телефон</vt:lpstr>
      <vt:lpstr>Дым костра и имитация животных</vt:lpstr>
      <vt:lpstr>Голубиная почта</vt:lpstr>
      <vt:lpstr>Азбука Морзе</vt:lpstr>
      <vt:lpstr>Радио</vt:lpstr>
      <vt:lpstr>Интернет</vt:lpstr>
      <vt:lpstr>Пейджер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65</cp:revision>
  <dcterms:created xsi:type="dcterms:W3CDTF">2018-10-30T17:00:48Z</dcterms:created>
  <dcterms:modified xsi:type="dcterms:W3CDTF">2018-12-26T19:38:17Z</dcterms:modified>
</cp:coreProperties>
</file>