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5" r:id="rId1"/>
    <p:sldMasterId id="2147484392" r:id="rId2"/>
  </p:sldMasterIdLst>
  <p:notesMasterIdLst>
    <p:notesMasterId r:id="rId74"/>
  </p:notesMasterIdLst>
  <p:sldIdLst>
    <p:sldId id="256" r:id="rId3"/>
    <p:sldId id="320" r:id="rId4"/>
    <p:sldId id="260" r:id="rId5"/>
    <p:sldId id="283" r:id="rId6"/>
    <p:sldId id="265" r:id="rId7"/>
    <p:sldId id="343" r:id="rId8"/>
    <p:sldId id="282" r:id="rId9"/>
    <p:sldId id="290" r:id="rId10"/>
    <p:sldId id="344" r:id="rId11"/>
    <p:sldId id="284" r:id="rId12"/>
    <p:sldId id="293" r:id="rId13"/>
    <p:sldId id="345" r:id="rId14"/>
    <p:sldId id="262" r:id="rId15"/>
    <p:sldId id="289" r:id="rId16"/>
    <p:sldId id="349" r:id="rId17"/>
    <p:sldId id="278" r:id="rId18"/>
    <p:sldId id="295" r:id="rId19"/>
    <p:sldId id="350" r:id="rId20"/>
    <p:sldId id="279" r:id="rId21"/>
    <p:sldId id="298" r:id="rId22"/>
    <p:sldId id="351" r:id="rId23"/>
    <p:sldId id="280" r:id="rId24"/>
    <p:sldId id="333" r:id="rId25"/>
    <p:sldId id="346" r:id="rId26"/>
    <p:sldId id="274" r:id="rId27"/>
    <p:sldId id="306" r:id="rId28"/>
    <p:sldId id="347" r:id="rId29"/>
    <p:sldId id="263" r:id="rId30"/>
    <p:sldId id="299" r:id="rId31"/>
    <p:sldId id="352" r:id="rId32"/>
    <p:sldId id="286" r:id="rId33"/>
    <p:sldId id="294" r:id="rId34"/>
    <p:sldId id="360" r:id="rId35"/>
    <p:sldId id="328" r:id="rId36"/>
    <p:sldId id="335" r:id="rId37"/>
    <p:sldId id="348" r:id="rId38"/>
    <p:sldId id="308" r:id="rId39"/>
    <p:sldId id="319" r:id="rId40"/>
    <p:sldId id="353" r:id="rId41"/>
    <p:sldId id="273" r:id="rId42"/>
    <p:sldId id="317" r:id="rId43"/>
    <p:sldId id="354" r:id="rId44"/>
    <p:sldId id="311" r:id="rId45"/>
    <p:sldId id="318" r:id="rId46"/>
    <p:sldId id="355" r:id="rId47"/>
    <p:sldId id="312" r:id="rId48"/>
    <p:sldId id="315" r:id="rId49"/>
    <p:sldId id="359" r:id="rId50"/>
    <p:sldId id="313" r:id="rId51"/>
    <p:sldId id="337" r:id="rId52"/>
    <p:sldId id="358" r:id="rId53"/>
    <p:sldId id="363" r:id="rId54"/>
    <p:sldId id="281" r:id="rId55"/>
    <p:sldId id="288" r:id="rId56"/>
    <p:sldId id="325" r:id="rId57"/>
    <p:sldId id="269" r:id="rId58"/>
    <p:sldId id="270" r:id="rId59"/>
    <p:sldId id="276" r:id="rId60"/>
    <p:sldId id="304" r:id="rId61"/>
    <p:sldId id="305" r:id="rId62"/>
    <p:sldId id="266" r:id="rId63"/>
    <p:sldId id="296" r:id="rId64"/>
    <p:sldId id="297" r:id="rId65"/>
    <p:sldId id="321" r:id="rId66"/>
    <p:sldId id="301" r:id="rId67"/>
    <p:sldId id="316" r:id="rId68"/>
    <p:sldId id="336" r:id="rId69"/>
    <p:sldId id="340" r:id="rId70"/>
    <p:sldId id="362" r:id="rId71"/>
    <p:sldId id="364" r:id="rId72"/>
    <p:sldId id="34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5012" autoAdjust="0"/>
  </p:normalViewPr>
  <p:slideViewPr>
    <p:cSldViewPr>
      <p:cViewPr varScale="1">
        <p:scale>
          <a:sx n="86" d="100"/>
          <a:sy n="86" d="100"/>
        </p:scale>
        <p:origin x="115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01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71F8-9221-4891-9BA4-B6E5850F4E3B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2BCC9-A0DB-4FB6-90F6-E44F180541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67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BCC9-A0DB-4FB6-90F6-E44F180541F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44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BCC9-A0DB-4FB6-90F6-E44F180541FF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26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BCC9-A0DB-4FB6-90F6-E44F180541FF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40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90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20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9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98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7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5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516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42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87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6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6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533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9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153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853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753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3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266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647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074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93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96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003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67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558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24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27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82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9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4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08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23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91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  <p:sldLayoutId id="2147484387" r:id="rId12"/>
    <p:sldLayoutId id="2147484388" r:id="rId13"/>
    <p:sldLayoutId id="2147484389" r:id="rId14"/>
    <p:sldLayoutId id="2147484390" r:id="rId15"/>
    <p:sldLayoutId id="21474843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F5D98-767E-4092-8874-9202D8B2F341}" type="datetimeFigureOut">
              <a:rPr lang="ru-RU" smtClean="0"/>
              <a:pPr/>
              <a:t>21.02.2019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D179CF-AB71-45DE-A2EB-387E11C640B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502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  <p:sldLayoutId id="2147484405" r:id="rId13"/>
    <p:sldLayoutId id="2147484406" r:id="rId14"/>
    <p:sldLayoutId id="2147484407" r:id="rId15"/>
    <p:sldLayoutId id="21474844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7528142" cy="3338000"/>
          </a:xfrm>
        </p:spPr>
        <p:txBody>
          <a:bodyPr>
            <a:normAutofit/>
          </a:bodyPr>
          <a:lstStyle/>
          <a:p>
            <a:pPr algn="ctr"/>
            <a:r>
              <a:rPr lang="ru-RU" sz="4800" cap="none" dirty="0" smtClean="0">
                <a:latin typeface="a_OldTyperNr" panose="02090506030505020304" pitchFamily="18" charset="-52"/>
              </a:rPr>
              <a:t>Авиация времён </a:t>
            </a:r>
            <a:br>
              <a:rPr lang="ru-RU" sz="4800" cap="none" dirty="0" smtClean="0">
                <a:latin typeface="a_OldTyperNr" panose="02090506030505020304" pitchFamily="18" charset="-52"/>
              </a:rPr>
            </a:br>
            <a:r>
              <a:rPr lang="ru-RU" sz="4800" cap="none" dirty="0" smtClean="0">
                <a:latin typeface="a_OldTyperNr" panose="02090506030505020304" pitchFamily="18" charset="-52"/>
              </a:rPr>
              <a:t>Великой Отечественной Войны</a:t>
            </a:r>
            <a:endParaRPr lang="ru-RU" sz="4800" cap="none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588124"/>
              </p:ext>
            </p:extLst>
          </p:nvPr>
        </p:nvGraphicFramePr>
        <p:xfrm>
          <a:off x="5688824" y="2468726"/>
          <a:ext cx="3024336" cy="414473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0160"/>
                <a:gridCol w="1584176"/>
              </a:tblGrid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449км/ч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68650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2х45мм пушки, 2х7.62мм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baseline="0" dirty="0" smtClean="0"/>
                        <a:t>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9430м</a:t>
                      </a:r>
                      <a:endParaRPr lang="ru-RU" sz="1400" dirty="0"/>
                    </a:p>
                  </a:txBody>
                  <a:tcPr anchor="ctr"/>
                </a:tc>
              </a:tr>
              <a:tr h="5363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pPr algn="r"/>
                      <a:r>
                        <a:rPr lang="ru-RU" sz="1400" baseline="0" dirty="0" smtClean="0"/>
                        <a:t>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107504" y="4650472"/>
            <a:ext cx="5040560" cy="17308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Истребитель, </a:t>
            </a:r>
            <a:r>
              <a:rPr lang="ru-RU" sz="15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спроектированный </a:t>
            </a:r>
            <a:r>
              <a:rPr lang="ru-RU" sz="15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по типу </a:t>
            </a: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«скоростного».  Это второй истребитель серийного производства, созданный в отделе опытного самолётостроения в Москве. Впервые взлетел в 1933 году. После появления более скоростного и дешёвого И-16, И-14 был снят с производства.</a:t>
            </a:r>
          </a:p>
        </p:txBody>
      </p:sp>
      <p:pic>
        <p:nvPicPr>
          <p:cNvPr id="8" name="Рисунок 7" descr="i14-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4470946" cy="2518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роцесс 8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2065016" cy="970622"/>
          </a:xfr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И-14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170679"/>
              </p:ext>
            </p:extLst>
          </p:nvPr>
        </p:nvGraphicFramePr>
        <p:xfrm>
          <a:off x="611560" y="2708920"/>
          <a:ext cx="3024336" cy="366034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12168"/>
                <a:gridCol w="1512168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5192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510км/ч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32466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5192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77918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2x</a:t>
                      </a:r>
                      <a:r>
                        <a:rPr lang="ru-RU" sz="1400" dirty="0" smtClean="0"/>
                        <a:t>20мм пушки,  2</a:t>
                      </a:r>
                      <a:r>
                        <a:rPr lang="en-US" sz="1400" dirty="0" smtClean="0"/>
                        <a:t>x7.92</a:t>
                      </a:r>
                      <a:r>
                        <a:rPr lang="ru-RU" sz="1400" dirty="0" smtClean="0"/>
                        <a:t>мм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32466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8300м</a:t>
                      </a:r>
                      <a:endParaRPr lang="ru-RU" sz="1400" dirty="0"/>
                    </a:p>
                  </a:txBody>
                  <a:tcPr anchor="ctr"/>
                </a:tc>
              </a:tr>
              <a:tr h="55192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 descr="6674064051_d26a39b09d_o.jpg"/>
          <p:cNvPicPr>
            <a:picLocks noChangeAspect="1"/>
          </p:cNvPicPr>
          <p:nvPr/>
        </p:nvPicPr>
        <p:blipFill rotWithShape="1">
          <a:blip r:embed="rId3"/>
          <a:srcRect t="8340" b="2673"/>
          <a:stretch/>
        </p:blipFill>
        <p:spPr>
          <a:xfrm>
            <a:off x="4332339" y="1980000"/>
            <a:ext cx="4000528" cy="248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12323" y="4671145"/>
            <a:ext cx="5040560" cy="25717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одноместный одномоторный истребитель периода Второй мировой войны. Собой 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He 112 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представлял собой моноплан цельнометаллической конструкции с закрытой кабиной и убирающимся шасси. Серийное производство началось в марте 1938 года.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000496" y="681970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 112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32036"/>
            <a:ext cx="8287948" cy="324036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И-14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He 112 –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истребители-монопланы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Немецкий истребитель обладал более высокими скоростью и дальностью полёта, что несомненно давало ему преимущество в бою, например, он мог просто тянуть время и уклоняться от выстрелов И-14, дожидаясь момента, когда у того закончится топливо, или же совершать быстрые атаки и сразу же уходить от советского истребителя. Но у И-14 был выше практический потолок, поэтому тот мог оторваться от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He 112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на высоте и либо покинуть поле боя, либо совершать атаки с высоты.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У обоих самолётов по две пушки и два пулемёта, но калибр советских пушек был в более чем в два раза больше. </a:t>
            </a:r>
            <a:endParaRPr lang="ru-RU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i14-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4" y="3830444"/>
            <a:ext cx="3695809" cy="2156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6674064051_d26a39b09d_o.jpg"/>
          <p:cNvPicPr>
            <a:picLocks noChangeAspect="1"/>
          </p:cNvPicPr>
          <p:nvPr/>
        </p:nvPicPr>
        <p:blipFill rotWithShape="1">
          <a:blip r:embed="rId4"/>
          <a:srcRect t="8340" b="2673"/>
          <a:stretch/>
        </p:blipFill>
        <p:spPr>
          <a:xfrm>
            <a:off x="5033096" y="3789040"/>
            <a:ext cx="3408317" cy="2156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07704" y="6165304"/>
            <a:ext cx="2065016" cy="970622"/>
          </a:xfr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A5300F">
                    <a:alpha val="97000"/>
                  </a:srgbClr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И-14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A5300F">
                  <a:alpha val="97000"/>
                </a:srgbClr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80424" y="6170218"/>
            <a:ext cx="217106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He 112</a:t>
            </a:r>
            <a:endParaRPr lang="ru-RU" sz="3200" dirty="0"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215694"/>
              </p:ext>
            </p:extLst>
          </p:nvPr>
        </p:nvGraphicFramePr>
        <p:xfrm>
          <a:off x="5580112" y="2492896"/>
          <a:ext cx="3024336" cy="398015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75286"/>
                <a:gridCol w="1549050"/>
              </a:tblGrid>
              <a:tr h="51381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1381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370км/ч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1381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1381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750км/ч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67086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4х7.62мм</a:t>
                      </a:r>
                      <a:r>
                        <a:rPr lang="ru-RU" sz="1400" baseline="0" dirty="0" smtClean="0"/>
                        <a:t> пулемёта, </a:t>
                      </a:r>
                    </a:p>
                    <a:p>
                      <a:r>
                        <a:rPr lang="ru-RU" sz="1400" baseline="0" dirty="0" smtClean="0"/>
                        <a:t>до 40кг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51381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9800м</a:t>
                      </a:r>
                      <a:endParaRPr lang="ru-RU" sz="1400" dirty="0"/>
                    </a:p>
                  </a:txBody>
                  <a:tcPr anchor="ctr"/>
                </a:tc>
              </a:tr>
              <a:tr h="67086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193916" y="4514475"/>
            <a:ext cx="4714908" cy="21431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В 1933 году создан одномоторный истребитель И-15. Впервые он поднялся в воздух в 1933 году. На вооружении СССР он состоял с 1935 года. Всего в СССР произведено 384 самолёта и еще 273 в Испании. Применялся также в других вооружённых конфликтах в Азии и Европе.</a:t>
            </a:r>
          </a:p>
        </p:txBody>
      </p:sp>
      <p:pic>
        <p:nvPicPr>
          <p:cNvPr id="9" name="Рисунок 8" descr="i-15bis-istrebitel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54829"/>
            <a:ext cx="4266013" cy="2559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процесс 5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43808" y="620688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И-15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102572"/>
              </p:ext>
            </p:extLst>
          </p:nvPr>
        </p:nvGraphicFramePr>
        <p:xfrm>
          <a:off x="628676" y="2780928"/>
          <a:ext cx="2814582" cy="347025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7291"/>
                <a:gridCol w="1407291"/>
              </a:tblGrid>
              <a:tr h="56788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0494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824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8496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570км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249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r>
                        <a:rPr lang="ru-RU" sz="1400" dirty="0" smtClean="0"/>
                        <a:t>х7.9мм</a:t>
                      </a:r>
                      <a:r>
                        <a:rPr lang="ru-RU" sz="1400" baseline="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1824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7700м</a:t>
                      </a:r>
                      <a:endParaRPr lang="ru-RU" sz="1400" dirty="0"/>
                    </a:p>
                  </a:txBody>
                  <a:tcPr anchor="ctr"/>
                </a:tc>
              </a:tr>
              <a:tr h="40494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51920" y="4766275"/>
            <a:ext cx="4714908" cy="21431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Классический биплан 1930-х годов Лётно-технические характеристики 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He 51B-2 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весьма посредственные. С момента создания Люфтваффе довольно широко рекламировался. Также выпускались версии с поплавками для взлёта с воды.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10" name="Рисунок 9" descr="9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09" y="1614947"/>
            <a:ext cx="4429156" cy="2901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683439" y="678472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 51B-2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535" y="404664"/>
            <a:ext cx="8143932" cy="585791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И-15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He 51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– бипланы, разработанные ещё до начала войны.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В плане лётных характеристик И-15 лучше во всём. И скорость, и дальность полёта, и вертикальный потолок у него выше. Это, несомненно, даёт ему колоссальное преимущество в бою.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Что касается вооружения, у И-15 в 2 раза больше пулемётов, но калибр немецких пулемётов был выше. Также И-15 нес до 40кг бомб.. Но не стоит забывать, что чем больше пулемётов, тем больше расход патронов. Соответственно, стрелять нужно было аккуратно, экономя боезапас.</a:t>
            </a:r>
            <a:endParaRPr lang="ru-RU" dirty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i-15bis-istrebitel-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31" y="3592013"/>
            <a:ext cx="3906543" cy="2343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9-1.jpg"/>
          <p:cNvPicPr>
            <a:picLocks noChangeAspect="1"/>
          </p:cNvPicPr>
          <p:nvPr/>
        </p:nvPicPr>
        <p:blipFill rotWithShape="1">
          <a:blip r:embed="rId5"/>
          <a:srcRect t="12942" b="1642"/>
          <a:stretch/>
        </p:blipFill>
        <p:spPr>
          <a:xfrm>
            <a:off x="4618903" y="3575762"/>
            <a:ext cx="4247332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6148230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H</a:t>
            </a:r>
            <a:r>
              <a:rPr lang="en-US" sz="32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e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 51B-2</a:t>
            </a:r>
            <a:endParaRPr lang="ru-RU" sz="32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11280" y="6172571"/>
            <a:ext cx="2065016" cy="552779"/>
          </a:xfrm>
          <a:prstGeom prst="rect">
            <a:avLst/>
          </a:prstGeom>
          <a:noFill/>
          <a:effectLst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И-15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233057"/>
              </p:ext>
            </p:extLst>
          </p:nvPr>
        </p:nvGraphicFramePr>
        <p:xfrm>
          <a:off x="5436096" y="2358644"/>
          <a:ext cx="2891154" cy="405613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5577"/>
                <a:gridCol w="1445577"/>
              </a:tblGrid>
              <a:tr h="525749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9069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229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9069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648км</a:t>
                      </a:r>
                      <a:endParaRPr lang="ru-RU" sz="1400" dirty="0"/>
                    </a:p>
                  </a:txBody>
                  <a:tcPr anchor="ctr"/>
                </a:tc>
              </a:tr>
              <a:tr h="9166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1х20мм</a:t>
                      </a:r>
                      <a:r>
                        <a:rPr lang="ru-RU" sz="1400" baseline="0" dirty="0" smtClean="0"/>
                        <a:t> пушка, 2х12.7мм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4229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10700м</a:t>
                      </a:r>
                      <a:endParaRPr lang="ru-RU" sz="1400" dirty="0"/>
                    </a:p>
                  </a:txBody>
                  <a:tcPr anchor="ctr"/>
                </a:tc>
              </a:tr>
              <a:tr h="69274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314825" y="4653136"/>
            <a:ext cx="4545207" cy="23574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Як -3 – развитие истребителя Як-1. Первой задачей было увеличить живучесть, огневую мощь и боевые характеристики. Для этого был снижен вес и увеличена мощность. Также Як-3 отличается от своего предшественника укороченными крыльями.</a:t>
            </a:r>
          </a:p>
        </p:txBody>
      </p:sp>
      <p:pic>
        <p:nvPicPr>
          <p:cNvPr id="6" name="Рисунок 5" descr="yak-3+sovetskaya+aviatciya+sovetskij+samolet+tehnika+vtoroj+mirovoj+samoleti+sssr+257417919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7" y="1624068"/>
            <a:ext cx="4016541" cy="276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роцесс 7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43808" y="620688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-3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70672"/>
              </p:ext>
            </p:extLst>
          </p:nvPr>
        </p:nvGraphicFramePr>
        <p:xfrm>
          <a:off x="435115" y="2708920"/>
          <a:ext cx="2956944" cy="377646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78472"/>
                <a:gridCol w="1478472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2364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615км/ч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31248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 (пилот и наблюдатель)</a:t>
                      </a:r>
                      <a:endParaRPr lang="ru-RU" sz="1400" dirty="0"/>
                    </a:p>
                  </a:txBody>
                  <a:tcPr anchor="ctr"/>
                </a:tc>
              </a:tr>
              <a:tr h="29811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2240км</a:t>
                      </a:r>
                      <a:endParaRPr lang="ru-RU" sz="1400" dirty="0"/>
                    </a:p>
                  </a:txBody>
                  <a:tcPr anchor="ctr"/>
                </a:tc>
              </a:tr>
              <a:tr h="71425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6х20мм пушки, 1х13мм</a:t>
                      </a:r>
                      <a:r>
                        <a:rPr lang="ru-RU" sz="1200" baseline="0" dirty="0" smtClean="0"/>
                        <a:t> оборонительный пулемёт</a:t>
                      </a:r>
                      <a:endParaRPr lang="ru-RU" sz="1200" dirty="0"/>
                    </a:p>
                  </a:txBody>
                  <a:tcPr anchor="ctr"/>
                </a:tc>
              </a:tr>
              <a:tr h="19090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10300м</a:t>
                      </a:r>
                      <a:endParaRPr lang="ru-RU" sz="1400" dirty="0"/>
                    </a:p>
                  </a:txBody>
                  <a:tcPr anchor="ctr"/>
                </a:tc>
              </a:tr>
              <a:tr h="42364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12350кг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35896" y="4638742"/>
            <a:ext cx="5100460" cy="156531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Двухмоторный поршневой ночной истребитель. </a:t>
            </a:r>
            <a:r>
              <a:rPr lang="en-US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He 219 </a:t>
            </a: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является первым в мире боевым самолётом, оснащённым катапультируемыми креслами.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10" name="Рисунок 9" descr="He219-006f+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271" y="1688658"/>
            <a:ext cx="5000628" cy="256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514526" y="677988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 219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6395" y="644058"/>
            <a:ext cx="8143932" cy="585791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Як-3 и Хе-219 – истребители-монопланы.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и вертикальный потолок немного выше у Як-3, на дальность полёта у Хе-219 намного, намного выше.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Что касается вооружения, у Як-3 есть одна пушка и два пулемёта. У Хе-219 вооружение куда мощнее. У него установлены 6 крупнокалиберных курсовых пушек и один оборонительный пулемёт.  Но Як-3 был намного маневреннее и дешевле в производстве, так что он брал числом.</a:t>
            </a:r>
            <a:endParaRPr lang="ru-RU" dirty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yak-3+sovetskaya+aviatciya+sovetskij+samolet+tehnika+vtoroj+mirovoj+samoleti+sssr+257417919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5" y="3573016"/>
            <a:ext cx="3454790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He219-006f+s.jpg"/>
          <p:cNvPicPr>
            <a:picLocks noChangeAspect="1"/>
          </p:cNvPicPr>
          <p:nvPr/>
        </p:nvPicPr>
        <p:blipFill rotWithShape="1">
          <a:blip r:embed="rId4"/>
          <a:srcRect l="8537"/>
          <a:stretch/>
        </p:blipFill>
        <p:spPr>
          <a:xfrm>
            <a:off x="4684610" y="3573016"/>
            <a:ext cx="3632999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42923" y="6108142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H</a:t>
            </a:r>
            <a:r>
              <a:rPr lang="en-US" sz="32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e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 219</a:t>
            </a:r>
            <a:endParaRPr lang="ru-RU" sz="32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38354" y="6160793"/>
            <a:ext cx="2065016" cy="552779"/>
          </a:xfrm>
          <a:prstGeom prst="rect">
            <a:avLst/>
          </a:prstGeom>
          <a:noFill/>
          <a:effectLst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ЯК-3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52671"/>
              </p:ext>
            </p:extLst>
          </p:nvPr>
        </p:nvGraphicFramePr>
        <p:xfrm>
          <a:off x="5652120" y="2243868"/>
          <a:ext cx="2952328" cy="4227651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0160"/>
                <a:gridCol w="1512168"/>
              </a:tblGrid>
              <a:tr h="504977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04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588км/ч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04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04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820км</a:t>
                      </a:r>
                      <a:endParaRPr lang="ru-RU" sz="1400" dirty="0"/>
                    </a:p>
                  </a:txBody>
                  <a:tcPr anchor="ctr"/>
                </a:tc>
              </a:tr>
              <a:tr h="85692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1х20мм</a:t>
                      </a:r>
                      <a:r>
                        <a:rPr lang="ru-RU" sz="1400" baseline="0" dirty="0" smtClean="0"/>
                        <a:t> пушка, 2х12.7мм пулемёта, </a:t>
                      </a:r>
                    </a:p>
                    <a:p>
                      <a:r>
                        <a:rPr lang="ru-RU" sz="1400" baseline="0" dirty="0" smtClean="0"/>
                        <a:t>до 200кг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504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9900м</a:t>
                      </a:r>
                      <a:endParaRPr lang="ru-RU" sz="1400" dirty="0"/>
                    </a:p>
                  </a:txBody>
                  <a:tcPr anchor="ctr"/>
                </a:tc>
              </a:tr>
              <a:tr h="66342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3010кг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179511" y="4347567"/>
            <a:ext cx="4882971" cy="22860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одномоторный самолёт-истребитель. Был разработан вскоре после начала войны по инициативе бригады А. С. Яковлева, находившейся на заводе, где создан Як-7, для помощи в освоении учебного самолёта Як-7УТИ. Разработан на базе учебного Як-7УТИ.</a:t>
            </a:r>
          </a:p>
        </p:txBody>
      </p:sp>
      <p:pic>
        <p:nvPicPr>
          <p:cNvPr id="8" name="Рисунок 7" descr="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02993"/>
            <a:ext cx="4594939" cy="2254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процесс 5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43808" y="620688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-7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2276872"/>
            <a:ext cx="660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Данная энциклопедия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является     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проектной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работой ученика 10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«И» класса  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sx="99000" sy="99000" algn="ctr" rotWithShape="0">
                  <a:srgbClr val="000000">
                    <a:alpha val="96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Фаттяхетдинова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Сильвестра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Динаровича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sx="99000" sy="99000" algn="ctr" rotWithShape="0">
                  <a:srgbClr val="000000">
                    <a:alpha val="96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solidFill>
                <a:schemeClr val="bg1"/>
              </a:solidFill>
              <a:effectLst>
                <a:outerShdw blurRad="50800" dist="50800" dir="5400000" sx="99000" sy="99000" algn="ctr" rotWithShape="0">
                  <a:srgbClr val="000000">
                    <a:alpha val="96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ней собраны общие данные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sx="99000" sy="99000" algn="ctr" rotWithShape="0">
                  <a:srgbClr val="000000">
                    <a:alpha val="96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основных самолётах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СССР и Германии   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времён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sx="99000" sy="99000" algn="ctr" rotWithShape="0">
                    <a:srgbClr val="000000">
                      <a:alpha val="96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Войны.     </a:t>
            </a:r>
            <a:endParaRPr lang="ru-RU" sz="2400" dirty="0">
              <a:solidFill>
                <a:schemeClr val="bg1"/>
              </a:solidFill>
              <a:effectLst>
                <a:outerShdw blurRad="50800" dist="50800" dir="5400000" sx="99000" sy="99000" algn="ctr" rotWithShape="0">
                  <a:srgbClr val="000000">
                    <a:alpha val="96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0899319"/>
              </p:ext>
            </p:extLst>
          </p:nvPr>
        </p:nvGraphicFramePr>
        <p:xfrm>
          <a:off x="543903" y="2276872"/>
          <a:ext cx="2968814" cy="431410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84407"/>
                <a:gridCol w="1484407"/>
              </a:tblGrid>
              <a:tr h="59554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013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560км/ч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5698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013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1800км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99023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2х20мм авиапушки, 2х9.92мм пулемёта, 2х13мм пулемёта (стрельба в задней полусфере)</a:t>
                      </a:r>
                      <a:endParaRPr lang="ru-RU" sz="1200" dirty="0"/>
                    </a:p>
                  </a:txBody>
                  <a:tcPr anchor="ctr"/>
                </a:tc>
              </a:tr>
              <a:tr h="25698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8900м</a:t>
                      </a:r>
                      <a:endParaRPr lang="ru-RU" sz="1400" dirty="0"/>
                    </a:p>
                  </a:txBody>
                  <a:tcPr anchor="ctr"/>
                </a:tc>
              </a:tr>
              <a:tr h="4013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9715кг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563887" y="4334667"/>
            <a:ext cx="5336785" cy="27146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тяжелый истребитель. Me-210 был разработан для замены Bf 110. Первый полёт совершил в сентябре 1939 года. Самолёт обладал рядом дефектов, которые сильно ограничивали его боевую ценность, поэтому </a:t>
            </a:r>
            <a:r>
              <a:rPr lang="en-US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Me 210 </a:t>
            </a: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был произведён в небольших количествах (90 в Германии и 267 в Венгрии).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Мессершмитт-Me.210-немецкий-тяжелый-истреби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86" y="1708834"/>
            <a:ext cx="5079087" cy="232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M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E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 210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143932" cy="585791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Як 7 и Ме-210 – истребители-монопланы времён ВОВ.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и дальность полёта у Як-7 ниже, но практический потолок на 1000 метров выше.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На Як-7 было установлено намного меньше вооружения, да и у Ме-210 была задняя оборонительная турель, однако, советский истребитель нес с собой бомбы и мог поддерживать наземные силы.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Хоть у Ме-210 были довольно хорошие боевые качества, он обладал рядом дефектов, поэтому он был произведён в небольших количествах.</a:t>
            </a:r>
            <a:endParaRPr lang="ru-RU" dirty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6165304"/>
            <a:ext cx="2065016" cy="552779"/>
          </a:xfrm>
          <a:prstGeom prst="rect">
            <a:avLst/>
          </a:prstGeom>
          <a:noFill/>
          <a:effectLst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ЯК-7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24128" y="6107572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Me 210</a:t>
            </a:r>
            <a:endParaRPr lang="ru-RU" sz="32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Мессершмитт-Me.210-немецкий-тяжелый-истреби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48" y="3921541"/>
            <a:ext cx="4232547" cy="1937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02" y="3921784"/>
            <a:ext cx="3926344" cy="1926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133172"/>
              </p:ext>
            </p:extLst>
          </p:nvPr>
        </p:nvGraphicFramePr>
        <p:xfrm>
          <a:off x="5508104" y="2437316"/>
          <a:ext cx="3110044" cy="401111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1555022"/>
                <a:gridCol w="1555022"/>
              </a:tblGrid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577км/ч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848км</a:t>
                      </a:r>
                      <a:endParaRPr lang="ru-RU" sz="1400" dirty="0"/>
                    </a:p>
                  </a:txBody>
                  <a:tcPr anchor="ctr"/>
                </a:tc>
              </a:tr>
              <a:tr h="69964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1х20мм пушка, 1х12.7мм пулемёт</a:t>
                      </a:r>
                      <a:endParaRPr lang="ru-RU" sz="1400" dirty="0"/>
                    </a:p>
                  </a:txBody>
                  <a:tcPr anchor="ctr"/>
                </a:tc>
              </a:tr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10750м</a:t>
                      </a:r>
                      <a:endParaRPr lang="ru-RU" sz="1400" dirty="0"/>
                    </a:p>
                  </a:txBody>
                  <a:tcPr anchor="ctr"/>
                </a:tc>
              </a:tr>
              <a:tr h="546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204487" y="4770299"/>
            <a:ext cx="4714908" cy="24288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7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одномоторный истребитель-бомбардировщик. Это самый массовый истребитель СССР, производился в 1942-1948 годы, всего было построено 16 769 самолётов.</a:t>
            </a:r>
          </a:p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800" dirty="0" smtClean="0">
                <a:solidFill>
                  <a:schemeClr val="bg1"/>
                </a:solidFill>
                <a:latin typeface="B52" panose="040B0500000000000000" pitchFamily="81" charset="0"/>
              </a:rPr>
              <a:t>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6" name="Рисунок 5" descr="o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869242"/>
            <a:ext cx="4280195" cy="2614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роцесс 8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43808" y="620688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-9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405306"/>
              </p:ext>
            </p:extLst>
          </p:nvPr>
        </p:nvGraphicFramePr>
        <p:xfrm>
          <a:off x="611560" y="3071810"/>
          <a:ext cx="2881468" cy="339965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0734"/>
                <a:gridCol w="1440734"/>
              </a:tblGrid>
              <a:tr h="50405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6573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465км/ч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341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6573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-------------</a:t>
                      </a:r>
                      <a:endParaRPr lang="ru-RU" sz="1400" dirty="0"/>
                    </a:p>
                  </a:txBody>
                  <a:tcPr anchor="ctr"/>
                </a:tc>
              </a:tr>
              <a:tr h="24624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r>
                        <a:rPr lang="en-US" sz="1400" dirty="0" smtClean="0"/>
                        <a:t>x7.92</a:t>
                      </a:r>
                      <a:r>
                        <a:rPr lang="ru-RU" sz="1400" dirty="0" smtClean="0"/>
                        <a:t>мм</a:t>
                      </a:r>
                      <a:r>
                        <a:rPr lang="ru-RU" sz="1400" baseline="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2341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8200м</a:t>
                      </a:r>
                      <a:endParaRPr lang="ru-RU" sz="1400" dirty="0"/>
                    </a:p>
                  </a:txBody>
                  <a:tcPr anchor="ctr"/>
                </a:tc>
              </a:tr>
              <a:tr h="36573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07" y="1631238"/>
            <a:ext cx="4429910" cy="2784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63888" y="4560633"/>
            <a:ext cx="5256584" cy="2297367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2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Одномоторный поршневой истребитель-низкоплан, состоявший на вооружении Люфтваффе и ВВС различных стран почти 30 лет. Является довольно многозадачным самолётом, использовался в разных амплуа, например, в качестве дневного истребителя, дневного и ночного истребителя-перехватчика, истребителя-штурмовика, истребителя-бомбардировщика, истребителя-фоторазведчика и фоторазведчика без вооружения, а также учебно-тренировочного истребителя. Является самым массовым самолётом Германии и самым массовым истребителем в истории. Был частью проекта «Мистель»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95736" y="677988"/>
            <a:ext cx="414302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M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E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 B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f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.109-B-2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30963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Як-9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Me Bf. 109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– основные истребители СССР и Германии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Як быстрее немецкого самолёта больше чем на 100 км/ч, и вертикальный потолок выше у него почти на 2.5 километров. Лётные характеристики у Як-9 намного лучше чем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Me Bf. 109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, но не стоит забывать, что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Me Bf.109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был разработан намного раньше чем Як-9.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У советского истребителя был 1 пулемёт и 1 пушка, у немецкого самолёта – 3 пулемёта, можно сделать вывод, что огневая мощь у них примерно одинаковая, но точно управлять стрельбой на Як-9 сложнее, ввиду того что его орудия имеют больший калибр и меньшую скорострельность, но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Bf. 109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больше расход боезапаса.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Як-9 – самый массовый самолёт СССР,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Bf.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109 – самый массовый истребитель Германии и за всю историю авиации в целом.</a:t>
            </a:r>
            <a:endParaRPr lang="ru-RU" dirty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o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95" y="3645024"/>
            <a:ext cx="3992733" cy="2438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3624274"/>
            <a:ext cx="3912884" cy="2459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067944" y="6227970"/>
            <a:ext cx="414302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ME Bf.109-B-2</a:t>
            </a:r>
            <a:endParaRPr lang="ru-RU" sz="2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35696" y="6175065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-9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934734"/>
              </p:ext>
            </p:extLst>
          </p:nvPr>
        </p:nvGraphicFramePr>
        <p:xfrm>
          <a:off x="5580112" y="2377394"/>
          <a:ext cx="2914648" cy="3962071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57324"/>
                <a:gridCol w="1457324"/>
              </a:tblGrid>
              <a:tr h="56874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088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515км/ч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53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2-3чел.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088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71841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1х7,62мм оборонительный пулемёт</a:t>
                      </a:r>
                      <a:endParaRPr lang="ru-RU" sz="1400" dirty="0"/>
                    </a:p>
                  </a:txBody>
                  <a:tcPr anchor="ctr"/>
                </a:tc>
              </a:tr>
              <a:tr h="453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8900м</a:t>
                      </a:r>
                      <a:endParaRPr lang="ru-RU" sz="1400" dirty="0"/>
                    </a:p>
                  </a:txBody>
                  <a:tcPr anchor="ctr"/>
                </a:tc>
              </a:tr>
              <a:tr h="71841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0" y="4309066"/>
            <a:ext cx="5076056" cy="27860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разведчик-бомбардировщик. Всего выпущено 111 единиц. Государственный план на 1941 г. предусматривал выпуск 1300 двухмоторных бомбардировщиков Яковлева. В соответствии с распоряжением HКАП яковлевские машины также получили новые наименования: ББ-22 с моторами М-103 стал называться Як-2, а ББ-22бис с моторами М-105 - Як-4.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yak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74" y="1556792"/>
            <a:ext cx="4513396" cy="2588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роцесс 7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100354" y="575459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-2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30725"/>
              </p:ext>
            </p:extLst>
          </p:nvPr>
        </p:nvGraphicFramePr>
        <p:xfrm>
          <a:off x="535076" y="2509104"/>
          <a:ext cx="2817432" cy="404449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8716"/>
                <a:gridCol w="1408716"/>
              </a:tblGrid>
              <a:tr h="50881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16931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355км/ч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16931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750км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0793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2х20мм пушки, 2х7,9мм пулемёта, 2х50кг бомбы</a:t>
                      </a:r>
                      <a:endParaRPr lang="ru-RU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  <a:tr h="24060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r>
                        <a:rPr lang="ru-RU" sz="1400" dirty="0" smtClean="0"/>
                        <a:t>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 descr="0236-01-1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625" y="2035810"/>
            <a:ext cx="5105371" cy="1794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419872" y="4249519"/>
            <a:ext cx="5407124" cy="328612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r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одноместный двухмоторный специализированный штурмовик. Главный конструктор самолета - Фридрих Николаус. В ВВС Германии штурмовик имел прозвище «Консервный нож». Использовался в основном на Восточном фронте с 1942 года по 1945 год. Всего построено 865 самолётов.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03848" y="678335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s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-129b-0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627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444209" y="826627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493" y="332656"/>
            <a:ext cx="8526979" cy="374441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Як-2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Hs 129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– бомбардировщики,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Hs 129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также можно отнести к штурмовикам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Летные характеристики Як-2 были лучше во всех отношениях: скорость – выше, дальность полёта – выше и практический потолок – также выше. Это могло дать некоторое преимущества.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В плане вооружения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Hs 129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был оснащен куда лучше, имел 2 пушки и столько же пулемётов, 100 кг бомб. У Як-2 был только один оборонительный пулемёт и 900 кг бомб. Як-2 можно было использовать только для поражения наземных целей, так как из вооружения, как сказано выше, у него был один лишь оборонительный пулемёт, который нужен только для защиты, в атаке его использовать довольно сложно.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Hs 129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можно использовать для атаки вражеских бомбардировщиков и бомбардировки легких или средних укреплений врага. </a:t>
            </a:r>
          </a:p>
        </p:txBody>
      </p:sp>
      <p:pic>
        <p:nvPicPr>
          <p:cNvPr id="5" name="Рисунок 4" descr="yak-2.jpg"/>
          <p:cNvPicPr>
            <a:picLocks noChangeAspect="1"/>
          </p:cNvPicPr>
          <p:nvPr/>
        </p:nvPicPr>
        <p:blipFill rotWithShape="1">
          <a:blip r:embed="rId3"/>
          <a:srcRect t="13614" b="9332"/>
          <a:stretch/>
        </p:blipFill>
        <p:spPr>
          <a:xfrm>
            <a:off x="361045" y="4221088"/>
            <a:ext cx="3578292" cy="1842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236-01-1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078" y="4221088"/>
            <a:ext cx="4629321" cy="1842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635896" y="6227100"/>
            <a:ext cx="414302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Hs-129b-0</a:t>
            </a:r>
            <a:endParaRPr lang="ru-RU" sz="2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19672" y="6207270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-2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409247"/>
              </p:ext>
            </p:extLst>
          </p:nvPr>
        </p:nvGraphicFramePr>
        <p:xfrm>
          <a:off x="5580112" y="2410361"/>
          <a:ext cx="2956888" cy="4008507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78444"/>
                <a:gridCol w="1478444"/>
              </a:tblGrid>
              <a:tr h="617451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634км/ч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930км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r>
                        <a:rPr lang="en-US" sz="1400" dirty="0" smtClean="0"/>
                        <a:t>x</a:t>
                      </a:r>
                      <a:r>
                        <a:rPr lang="ru-RU" sz="1400" dirty="0" smtClean="0"/>
                        <a:t>20мм пушки</a:t>
                      </a:r>
                      <a:endParaRPr lang="ru-RU" sz="14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10750м</a:t>
                      </a:r>
                      <a:endParaRPr lang="ru-RU" sz="1400" dirty="0"/>
                    </a:p>
                  </a:txBody>
                  <a:tcPr anchor="ctr"/>
                </a:tc>
              </a:tr>
              <a:tr h="56517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3290кг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 descr="C:\Users\Сильвестр\Desktop\la5f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705" y="1700808"/>
            <a:ext cx="4633887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79512" y="4554491"/>
            <a:ext cx="4968552" cy="24288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700" dirty="0" smtClean="0">
                <a:solidFill>
                  <a:schemeClr val="bg1"/>
                </a:solidFill>
                <a:latin typeface="B52" panose="040B0500000000000000" pitchFamily="81" charset="0"/>
              </a:rPr>
              <a:t>Одномоторный истребитель-моноплан, созданный в 1942 году. Самолёт представлял собой одноместный моноплан цельнодеревянной конструкции с убирающимся шасси и закрытой кабиной. Первоначальное название - ЛаГГ-5.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32055" y="589818"/>
            <a:ext cx="247975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Ла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- 5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930462"/>
              </p:ext>
            </p:extLst>
          </p:nvPr>
        </p:nvGraphicFramePr>
        <p:xfrm>
          <a:off x="714913" y="2636912"/>
          <a:ext cx="2814582" cy="378341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7291"/>
                <a:gridCol w="1407291"/>
              </a:tblGrid>
              <a:tr h="557633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506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855км/ч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245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506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1040км</a:t>
                      </a:r>
                      <a:endParaRPr lang="ru-RU" sz="1400" dirty="0"/>
                    </a:p>
                  </a:txBody>
                  <a:tcPr anchor="ctr"/>
                </a:tc>
              </a:tr>
              <a:tr h="84834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4х30мм пушки, 12 ракет </a:t>
                      </a:r>
                      <a:r>
                        <a:rPr lang="en-US" sz="1400" dirty="0" smtClean="0"/>
                        <a:t>PC R-4M</a:t>
                      </a:r>
                      <a:endParaRPr lang="ru-RU" sz="1400" dirty="0"/>
                    </a:p>
                  </a:txBody>
                  <a:tcPr anchor="ctr"/>
                </a:tc>
              </a:tr>
              <a:tr h="2245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11000м</a:t>
                      </a:r>
                      <a:endParaRPr lang="ru-RU" sz="1400" dirty="0"/>
                    </a:p>
                  </a:txBody>
                  <a:tcPr anchor="ctr"/>
                </a:tc>
              </a:tr>
              <a:tr h="3506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7140кг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779912" y="4968968"/>
            <a:ext cx="4968552" cy="27146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4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турбореактивный истребитель, бомбардировщик и самолёт-разведчик времён Второй мировой войны. Является первым в мире серийным турбореактивным самолётом и первым в мире турбореактивным самолётом, участвовавшим в боевых действиях.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79" y="1717440"/>
            <a:ext cx="4572032" cy="2986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M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E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 262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"/>
            <a:ext cx="9144000" cy="6857308"/>
          </a:xfrm>
          <a:prstGeom prst="rect">
            <a:avLst/>
          </a:prstGeom>
          <a:effectLst>
            <a:outerShdw sx="59000" sy="59000" algn="ctr" rotWithShape="0">
              <a:schemeClr val="bg1">
                <a:alpha val="79000"/>
              </a:scheme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8" y="2160590"/>
            <a:ext cx="7274770" cy="3932706"/>
          </a:xfrm>
          <a:effectLst>
            <a:outerShdw blurRad="50800" dist="25400" dir="5400000" algn="ctr" rotWithShape="0">
              <a:srgbClr val="000000">
                <a:alpha val="96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b="1" spc="300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ИСТРЕБИТЕЛИ</a:t>
            </a:r>
            <a:r>
              <a:rPr lang="ru-RU" dirty="0" smtClean="0">
                <a:solidFill>
                  <a:schemeClr val="bg1"/>
                </a:solidFill>
                <a:latin typeface="B52" panose="040B0500000000000000" pitchFamily="81" charset="0"/>
              </a:rPr>
              <a:t> – военные самолёты, использующиеся для уничтожения воздушных целей, захвата господства в небе и эскорта союзных бомбардировщиков</a:t>
            </a:r>
          </a:p>
          <a:p>
            <a:endParaRPr lang="ru-RU" dirty="0" smtClean="0">
              <a:solidFill>
                <a:schemeClr val="bg1"/>
              </a:solidFill>
              <a:latin typeface="B52" panose="040B0500000000000000" pitchFamily="81" charset="0"/>
            </a:endParaRPr>
          </a:p>
          <a:p>
            <a:r>
              <a:rPr lang="ru-RU" b="1" spc="300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ШТУРМОВИКИ</a:t>
            </a:r>
            <a:r>
              <a:rPr lang="ru-RU" b="1" dirty="0" smtClean="0">
                <a:solidFill>
                  <a:schemeClr val="bg1"/>
                </a:solidFill>
                <a:latin typeface="B52" panose="040B0500000000000000" pitchFamily="81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52" panose="040B0500000000000000" pitchFamily="81" charset="0"/>
              </a:rPr>
              <a:t>– военные самолёты, использующиеся для поддержки союзных наземных войск и прицельного поражения наземных/морских целей</a:t>
            </a:r>
          </a:p>
          <a:p>
            <a:endParaRPr lang="ru-RU" dirty="0" smtClean="0">
              <a:solidFill>
                <a:schemeClr val="bg1"/>
              </a:solidFill>
              <a:latin typeface="B52" panose="040B0500000000000000" pitchFamily="81" charset="0"/>
            </a:endParaRPr>
          </a:p>
          <a:p>
            <a:r>
              <a:rPr lang="ru-RU" b="1" spc="300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БОМБАРДИРОВЩИКИ</a:t>
            </a:r>
            <a:r>
              <a:rPr lang="ru-RU" dirty="0" smtClean="0">
                <a:solidFill>
                  <a:schemeClr val="bg1"/>
                </a:solidFill>
                <a:latin typeface="B52" panose="040B0500000000000000" pitchFamily="81" charset="0"/>
              </a:rPr>
              <a:t> – военные самолёты,  предназначенные для поражения наземных, подземных, надводных, подводных целей бомбами или ракетами</a:t>
            </a:r>
            <a:endParaRPr lang="ru-RU" dirty="0">
              <a:solidFill>
                <a:schemeClr val="bg1"/>
              </a:solidFill>
              <a:latin typeface="B52" panose="040B0500000000000000" pitchFamily="8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8" y="476672"/>
            <a:ext cx="4536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cmpd="dbl">
                  <a:solidFill>
                    <a:schemeClr val="bg1"/>
                  </a:solidFill>
                </a:ln>
                <a:solidFill>
                  <a:srgbClr val="A5300F"/>
                </a:solidFill>
                <a:latin typeface="a_OldTyperNr" panose="02090506030505020304" pitchFamily="18" charset="-52"/>
              </a:rPr>
              <a:t>Основные классы</a:t>
            </a:r>
            <a:r>
              <a:rPr lang="en-US" sz="4000" dirty="0">
                <a:ln cmpd="dbl">
                  <a:solidFill>
                    <a:schemeClr val="bg1"/>
                  </a:solidFill>
                </a:ln>
                <a:solidFill>
                  <a:srgbClr val="A5300F"/>
                </a:solidFill>
              </a:rPr>
              <a:t> </a:t>
            </a:r>
            <a:endParaRPr lang="ru-RU" sz="4000" dirty="0" smtClean="0">
              <a:ln cmpd="dbl">
                <a:solidFill>
                  <a:schemeClr val="bg1"/>
                </a:solidFill>
              </a:ln>
              <a:solidFill>
                <a:srgbClr val="A5300F"/>
              </a:solidFill>
              <a:latin typeface="a_OldTyperNr" panose="02090506030505020304" pitchFamily="18" charset="-52"/>
            </a:endParaRPr>
          </a:p>
          <a:p>
            <a:r>
              <a:rPr lang="ru-RU" sz="4000" dirty="0" smtClean="0">
                <a:ln cmpd="dbl">
                  <a:solidFill>
                    <a:schemeClr val="bg1"/>
                  </a:solidFill>
                </a:ln>
                <a:solidFill>
                  <a:srgbClr val="A5300F"/>
                </a:solidFill>
                <a:latin typeface="a_OldTyperNr" panose="02090506030505020304" pitchFamily="18" charset="-52"/>
              </a:rPr>
              <a:t>боевой </a:t>
            </a:r>
            <a:r>
              <a:rPr lang="ru-RU" sz="4000" dirty="0">
                <a:ln cmpd="dbl">
                  <a:solidFill>
                    <a:schemeClr val="bg1"/>
                  </a:solidFill>
                </a:ln>
                <a:solidFill>
                  <a:srgbClr val="A5300F"/>
                </a:solidFill>
                <a:latin typeface="a_OldTyperNr" panose="02090506030505020304" pitchFamily="18" charset="-52"/>
              </a:rPr>
              <a:t>авиации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3"/>
            <a:ext cx="8392446" cy="343003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Ла-5 и Ме-262 – скоростные истребители-монопланы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У обоих самолётов довольно высокая максимальная скорость относительно скоростей других самолётов своего времени. Но Ме-262 был быстрее, так как на нём установлены два реактивных двигателя, а на Ла-5 – один винтовой. Да и дальность полёта также больше у Ме-262, несмотря на то, что расход топлива у него гораздо выше. Практический потолок у них был примерно одинаковый.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У Ме-262 в два раза больше пушек чем у Ла-5, также он нёс собой 12 ракет. Этот немецкий самолёт – гордость люфтваффе. Ла-5 также довольно продвинутый самолёт. Хотя бы из-за своей скорости при одном винтовом двигателе.</a:t>
            </a:r>
            <a:endParaRPr lang="ru-RU" dirty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2" descr="C:\Users\Сильвестр\Desktop\la5f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282" y="3989599"/>
            <a:ext cx="3816424" cy="211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b="8539"/>
          <a:stretch/>
        </p:blipFill>
        <p:spPr>
          <a:xfrm>
            <a:off x="4746548" y="3989598"/>
            <a:ext cx="4000528" cy="211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96136" y="6262580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ME 262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622175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Ла - 5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373292"/>
              </p:ext>
            </p:extLst>
          </p:nvPr>
        </p:nvGraphicFramePr>
        <p:xfrm>
          <a:off x="5863152" y="2564905"/>
          <a:ext cx="2850680" cy="3947951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25340"/>
                <a:gridCol w="1425340"/>
              </a:tblGrid>
              <a:tr h="511747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90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680км/ч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6842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90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635км</a:t>
                      </a:r>
                      <a:endParaRPr lang="ru-RU" sz="1400" dirty="0"/>
                    </a:p>
                  </a:txBody>
                  <a:tcPr anchor="ctr"/>
                </a:tc>
              </a:tr>
              <a:tr h="69302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2-3х20мм пушки, до</a:t>
                      </a:r>
                      <a:r>
                        <a:rPr lang="ru-RU" sz="1400" baseline="0" dirty="0" smtClean="0"/>
                        <a:t> 200кг бомб.</a:t>
                      </a:r>
                      <a:endParaRPr lang="ru-RU" sz="1400" dirty="0"/>
                    </a:p>
                  </a:txBody>
                  <a:tcPr anchor="ctr"/>
                </a:tc>
              </a:tr>
              <a:tr h="46842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10750м</a:t>
                      </a:r>
                      <a:endParaRPr lang="ru-RU" sz="1400" dirty="0"/>
                    </a:p>
                  </a:txBody>
                  <a:tcPr anchor="ctr"/>
                </a:tc>
              </a:tr>
              <a:tr h="69302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3400кг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186749" y="4853278"/>
            <a:ext cx="5489654" cy="207170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одномоторный одноместный истребитель-моноплан. Ла-7 является дальнейшим развитием самолёта Ла-5ФН.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6" name="Рисунок 5" descr="original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86" y="1728471"/>
            <a:ext cx="4929190" cy="2815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роцесс 8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32055" y="589818"/>
            <a:ext cx="247975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Ла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- 7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664011"/>
              </p:ext>
            </p:extLst>
          </p:nvPr>
        </p:nvGraphicFramePr>
        <p:xfrm>
          <a:off x="524101" y="2852936"/>
          <a:ext cx="2952328" cy="347166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14371"/>
                <a:gridCol w="1437957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3026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870км/ч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9388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027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975км</a:t>
                      </a:r>
                      <a:endParaRPr lang="ru-RU" sz="1400" dirty="0"/>
                    </a:p>
                  </a:txBody>
                  <a:tcPr anchor="ctr"/>
                </a:tc>
              </a:tr>
              <a:tr h="55775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2х30мм пушки,</a:t>
                      </a:r>
                      <a:r>
                        <a:rPr lang="ru-RU" sz="1400" baseline="0" dirty="0" smtClean="0"/>
                        <a:t> 2х20мм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19388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12000м</a:t>
                      </a:r>
                      <a:endParaRPr lang="ru-RU" sz="1400" dirty="0"/>
                    </a:p>
                  </a:txBody>
                  <a:tcPr anchor="ctr"/>
                </a:tc>
              </a:tr>
              <a:tr h="43026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90710" y="4447698"/>
            <a:ext cx="5079541" cy="19777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одномоторный реактивный истребитель, стоявший на вооружении люфтваффе во время Второй мировой войны. Сконструирован построен и испытан был в самые кротчайшие сроки – за 90 дней. Является самым быстрым  боевым самолётом эпохи ВОВ.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16" y="1644090"/>
            <a:ext cx="4872853" cy="2570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514526" y="677988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 162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3"/>
            <a:ext cx="8392446" cy="3430035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50800" dist="50800" algn="ctr" rotWithShape="0">
                    <a:srgbClr val="000000"/>
                  </a:outerShdw>
                </a:effectLst>
              </a:rPr>
              <a:t>Ла-7 </a:t>
            </a:r>
            <a:r>
              <a:rPr lang="ru-RU" dirty="0">
                <a:effectLst>
                  <a:outerShdw blurRad="50800" dist="50800" algn="ctr" rotWithShape="0">
                    <a:srgbClr val="000000"/>
                  </a:outerShdw>
                </a:effectLst>
              </a:rPr>
              <a:t>и He-162 — скоростные одноместные истребители времен Великой Отечественной Войны.</a:t>
            </a:r>
          </a:p>
          <a:p>
            <a:r>
              <a:rPr lang="ru-RU" dirty="0" smtClean="0"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</a:t>
            </a:r>
            <a:r>
              <a:rPr lang="ru-RU" dirty="0">
                <a:effectLst>
                  <a:outerShdw blurRad="50800" dist="50800" algn="ctr" rotWithShape="0">
                    <a:srgbClr val="000000"/>
                  </a:outerShdw>
                </a:effectLst>
              </a:rPr>
              <a:t>немецкого истребителя была выше, что не удивительно, так как тот обладал реактивным двигателем, в то время как советский — винтовым. Дальность полета также была выше у He-162. Практический потолок был довольно высокий у обоих истребителей, но, однако, у немецкого он был немного выше.</a:t>
            </a:r>
          </a:p>
          <a:p>
            <a:r>
              <a:rPr lang="ru-RU" dirty="0" smtClean="0">
                <a:effectLst>
                  <a:outerShdw blurRad="50800" dist="50800" algn="ctr" rotWithShape="0">
                    <a:srgbClr val="000000"/>
                  </a:outerShdw>
                </a:effectLst>
              </a:rPr>
              <a:t>У </a:t>
            </a:r>
            <a:r>
              <a:rPr lang="ru-RU" dirty="0">
                <a:effectLst>
                  <a:outerShdw blurRad="50800" dist="50800" algn="ctr" rotWithShape="0">
                    <a:srgbClr val="000000"/>
                  </a:outerShdw>
                </a:effectLst>
              </a:rPr>
              <a:t>Ла-7 было две пушки, у He-162 было две пушки и два пулемета. Но у Ла-7 также были бомбы, что расширяло его спектр применения.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96136" y="6262580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H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E 162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6262580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Ла - </a:t>
            </a:r>
            <a:r>
              <a:rPr lang="en-US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7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9" name="Рисунок 8" descr="original (1).jpg"/>
          <p:cNvPicPr>
            <a:picLocks noChangeAspect="1"/>
          </p:cNvPicPr>
          <p:nvPr/>
        </p:nvPicPr>
        <p:blipFill rotWithShape="1">
          <a:blip r:embed="rId3"/>
          <a:srcRect l="8274" t="2807"/>
          <a:stretch/>
        </p:blipFill>
        <p:spPr>
          <a:xfrm>
            <a:off x="392568" y="3875285"/>
            <a:ext cx="3810520" cy="2305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3"/>
          <a:stretch/>
        </p:blipFill>
        <p:spPr>
          <a:xfrm>
            <a:off x="4611248" y="3875285"/>
            <a:ext cx="4176464" cy="2301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3281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771491"/>
              </p:ext>
            </p:extLst>
          </p:nvPr>
        </p:nvGraphicFramePr>
        <p:xfrm>
          <a:off x="5609312" y="2492896"/>
          <a:ext cx="3028456" cy="393264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14228"/>
                <a:gridCol w="1514228"/>
              </a:tblGrid>
              <a:tr h="562813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9836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414км/ч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</a:tr>
              <a:tr h="31331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2 чел.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</a:tr>
              <a:tr h="39836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720км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</a:tr>
              <a:tr h="104232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</a:rPr>
                        <a:t>2х22мм пушки, 2х7,62 пулемёта, 400-600 кг бомб, 1х12,7мм</a:t>
                      </a:r>
                      <a:r>
                        <a:rPr lang="ru-RU" sz="1200" baseline="0" dirty="0" smtClean="0">
                          <a:effectLst/>
                        </a:rPr>
                        <a:t> оборонительный пулемёт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</a:tr>
              <a:tr h="31331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5500м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</a:tr>
              <a:tr h="47699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6380 кг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447202" y="4189679"/>
            <a:ext cx="4714908" cy="25717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штурмовик времён Великой Отечественной войны. Является самым массовым боевым самолётом в истории, было выпущено более 36 тысяч штук.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Конструкторы называли разработанный ими самолёт «летающим танком». Пилоты истребителей  Германии прозвали Ил-2 «бетонным самолетом», так как его было сложно сбить ввиду прочности его корпуса.</a:t>
            </a:r>
          </a:p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IL-2-shturmov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32" y="1700808"/>
            <a:ext cx="4598249" cy="2311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Блок-схема: процесс 8"/>
          <p:cNvSpPr/>
          <p:nvPr/>
        </p:nvSpPr>
        <p:spPr>
          <a:xfrm>
            <a:off x="1" y="802969"/>
            <a:ext cx="197971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Штурмовик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11760" y="588493"/>
            <a:ext cx="327497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Ил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- 2М3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76979" y="4643874"/>
            <a:ext cx="5707008" cy="203721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 smtClean="0">
                <a:latin typeface="B52" panose="040B0500000000000000" pitchFamily="81" charset="0"/>
              </a:rPr>
              <a:t>Одномоторный двухместный пикирующий бомбардировщик и штурмовик. Главными отличительными чертами самолёта стали крылья типа «перевёрнутая чайка», фиксированное неубирающиеся шасси и рёв сирены при пикировании, из-за чего в СССР получил прозвище «певун», а из-за обтекателей над колёсами – «</a:t>
            </a:r>
            <a:r>
              <a:rPr lang="ru-RU" dirty="0" err="1" smtClean="0">
                <a:latin typeface="B52" panose="040B0500000000000000" pitchFamily="81" charset="0"/>
              </a:rPr>
              <a:t>лаптёжник</a:t>
            </a:r>
            <a:r>
              <a:rPr lang="ru-RU" dirty="0" smtClean="0">
                <a:latin typeface="B52" panose="040B0500000000000000" pitchFamily="81" charset="0"/>
              </a:rPr>
              <a:t>». Также в </a:t>
            </a:r>
            <a:r>
              <a:rPr lang="en-US" dirty="0" smtClean="0">
                <a:latin typeface="B52" panose="040B0500000000000000" pitchFamily="81" charset="0"/>
              </a:rPr>
              <a:t>Ju 87B </a:t>
            </a:r>
            <a:r>
              <a:rPr lang="ru-RU" dirty="0" smtClean="0">
                <a:latin typeface="B52" panose="040B0500000000000000" pitchFamily="81" charset="0"/>
              </a:rPr>
              <a:t>воплощены несколько инновационных идей, например, воздушные тормоза.   </a:t>
            </a:r>
            <a:endParaRPr lang="ru-RU" dirty="0"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316550"/>
              </p:ext>
            </p:extLst>
          </p:nvPr>
        </p:nvGraphicFramePr>
        <p:xfrm>
          <a:off x="536313" y="2526342"/>
          <a:ext cx="2673986" cy="400105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336993"/>
                <a:gridCol w="1336993"/>
              </a:tblGrid>
              <a:tr h="465379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904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383км/ч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8600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904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87104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2х7,92мм</a:t>
                      </a:r>
                      <a:r>
                        <a:rPr lang="ru-RU" sz="1400" baseline="0" dirty="0" smtClean="0"/>
                        <a:t> пулемёта, 1х7,92мм оборонительный пулемёт</a:t>
                      </a:r>
                      <a:endParaRPr lang="ru-RU" sz="1400" dirty="0"/>
                    </a:p>
                  </a:txBody>
                  <a:tcPr anchor="ctr"/>
                </a:tc>
              </a:tr>
              <a:tr h="18600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8000м</a:t>
                      </a:r>
                      <a:endParaRPr lang="ru-RU" sz="1400" dirty="0"/>
                    </a:p>
                  </a:txBody>
                  <a:tcPr anchor="ctr"/>
                </a:tc>
              </a:tr>
              <a:tr h="4125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4400</a:t>
                      </a:r>
                      <a:r>
                        <a:rPr lang="ru-RU" sz="1400" dirty="0" smtClean="0"/>
                        <a:t>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80" y="1843581"/>
            <a:ext cx="5197690" cy="2595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j</a:t>
            </a:r>
            <a:r>
              <a:rPr lang="en-US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u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-87b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308304" y="826280"/>
            <a:ext cx="1835696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Штурмовик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399952"/>
            <a:ext cx="8712968" cy="363284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Ил-2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– одни из самых известных самолётов СССР и Германии, многие называют как Ил-2, так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«лицами» авиации своей страны.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Ил-2 – штурмовик,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– пикирующий бомбардировщик, также использовался в роли штурмовика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у двух этих самолётов немного отличается в пользу Ил-2, дальность полёта также выше у советского штурмовика. Но высота полёта намного выше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, поэтому, если  два этих самолёта столкнутся на поле боя, превосходство будет на стороне немецкого самолёта, так как он сможет и внезапно напасть с высоты, и с легкостью оторваться от своего соперника набрав высоту. Но легко Ил-2 сбить не удастся, у него довольно прочная броня.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Что касается вооружения, у Ил-2 в два раза больше курсовых орудий чем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, также у обоих самолётов имеется по одному оборонительному пулемёту, бомбовая нагрузка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примерно в два раза выше.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Эти самолёты получили разные прозвища. Ил-2 называли «летающим танком» из-за мощной брони, а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Ju-87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– «певуном» из-за сирены, которая включалась при пикировании, и «лаптёжником», из-за формы защитных надкрылков над неубирающимся шасси</a:t>
            </a: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IL-2-shturmovik.jpg"/>
          <p:cNvPicPr>
            <a:picLocks noChangeAspect="1"/>
          </p:cNvPicPr>
          <p:nvPr/>
        </p:nvPicPr>
        <p:blipFill rotWithShape="1">
          <a:blip r:embed="rId3"/>
          <a:srcRect l="9042" t="4325" r="4096" b="4381"/>
          <a:stretch/>
        </p:blipFill>
        <p:spPr>
          <a:xfrm>
            <a:off x="402754" y="4149080"/>
            <a:ext cx="381642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71173"/>
            <a:ext cx="4039636" cy="2017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94914" y="6228205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ju-87b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6260421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ИЛ – 2М3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64428"/>
              </p:ext>
            </p:extLst>
          </p:nvPr>
        </p:nvGraphicFramePr>
        <p:xfrm>
          <a:off x="5916251" y="2333248"/>
          <a:ext cx="2926184" cy="4242677"/>
        </p:xfrm>
        <a:graphic>
          <a:graphicData uri="http://schemas.openxmlformats.org/drawingml/2006/table">
            <a:tbl>
              <a:tblPr firstRow="1" bandRow="1">
                <a:effectLst>
                  <a:outerShdw blurRad="3810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63092"/>
                <a:gridCol w="1463092"/>
              </a:tblGrid>
              <a:tr h="479480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/>
                </a:tc>
              </a:tr>
              <a:tr h="4794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400км/ч</a:t>
                      </a:r>
                      <a:endParaRPr lang="ru-RU" sz="1400" dirty="0"/>
                    </a:p>
                  </a:txBody>
                  <a:tcPr/>
                </a:tc>
              </a:tr>
              <a:tr h="4794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чел.</a:t>
                      </a:r>
                      <a:endParaRPr lang="ru-RU" sz="1400" dirty="0"/>
                    </a:p>
                  </a:txBody>
                  <a:tcPr/>
                </a:tc>
              </a:tr>
              <a:tr h="4794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3100км</a:t>
                      </a:r>
                      <a:endParaRPr lang="ru-RU" sz="1400" dirty="0"/>
                    </a:p>
                  </a:txBody>
                  <a:tcPr/>
                </a:tc>
              </a:tr>
              <a:tr h="108387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2х7.62мм пулемёта, 1х7.62мм</a:t>
                      </a:r>
                      <a:r>
                        <a:rPr lang="ru-RU" sz="1400" baseline="0" dirty="0" smtClean="0"/>
                        <a:t> оборон. пулемёт</a:t>
                      </a:r>
                      <a:endParaRPr lang="ru-RU" sz="1400" dirty="0"/>
                    </a:p>
                  </a:txBody>
                  <a:tcPr/>
                </a:tc>
              </a:tr>
              <a:tr h="4794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8400м</a:t>
                      </a:r>
                      <a:endParaRPr lang="ru-RU" sz="1400" dirty="0"/>
                    </a:p>
                  </a:txBody>
                  <a:tcPr/>
                </a:tc>
              </a:tr>
              <a:tr h="6096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9000кг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363174" y="5340891"/>
            <a:ext cx="5211980" cy="12144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solidFill>
                  <a:schemeClr val="bg1"/>
                </a:solidFill>
                <a:latin typeface="B52" panose="040B0500000000000000" pitchFamily="81" charset="0"/>
              </a:rPr>
              <a:t>Дальний бомбардировщик. Первый полёт опытной машины выполнен летом 1935 года лётчиком-испытателем В. К. Коккинаки.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20" y="1620726"/>
            <a:ext cx="5171211" cy="341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Блок-схема: процесс 9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00354" y="575459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ДБ -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3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4412632"/>
            <a:ext cx="5256583" cy="21847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>
              <a:latin typeface="B52" panose="040B0500000000000000" pitchFamily="81" charset="0"/>
            </a:endParaRPr>
          </a:p>
          <a:p>
            <a:r>
              <a:rPr lang="ru-RU" dirty="0" smtClean="0">
                <a:latin typeface="B52" panose="040B0500000000000000" pitchFamily="81" charset="0"/>
              </a:rPr>
              <a:t>Немецкий трёхместный поплавковый бомбардировщик, торпедоносец и разведчик периода Второй </a:t>
            </a:r>
            <a:r>
              <a:rPr lang="ru-RU" dirty="0">
                <a:latin typeface="B52" panose="040B0500000000000000" pitchFamily="81" charset="0"/>
              </a:rPr>
              <a:t>м</a:t>
            </a:r>
            <a:r>
              <a:rPr lang="ru-RU" dirty="0" smtClean="0">
                <a:latin typeface="B52" panose="040B0500000000000000" pitchFamily="81" charset="0"/>
              </a:rPr>
              <a:t>ировой войны. Собой он представлял двухмоторный цельнометаллический моноплан на двух поплавках. Первый полет совершён в августе1937 года. </a:t>
            </a:r>
            <a:endParaRPr lang="ru-RU" dirty="0"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13048"/>
              </p:ext>
            </p:extLst>
          </p:nvPr>
        </p:nvGraphicFramePr>
        <p:xfrm>
          <a:off x="591381" y="2564904"/>
          <a:ext cx="2852660" cy="389838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26330"/>
                <a:gridCol w="1426330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3667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3667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3667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2800км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80257">
                <a:tc>
                  <a:txBody>
                    <a:bodyPr/>
                    <a:lstStyle/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2х7.69</a:t>
                      </a:r>
                      <a:r>
                        <a:rPr lang="ru-RU" sz="1400" baseline="0" dirty="0" smtClean="0"/>
                        <a:t>мм оборонительных пулемёта, до 750кг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23667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5200м</a:t>
                      </a:r>
                      <a:endParaRPr lang="ru-RU" sz="1400" dirty="0"/>
                    </a:p>
                  </a:txBody>
                  <a:tcPr anchor="ctr"/>
                </a:tc>
              </a:tr>
              <a:tr h="30294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10690кг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09" y="1998065"/>
            <a:ext cx="4729024" cy="2276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440644" y="705073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 115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42918"/>
            <a:ext cx="8784976" cy="62150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ДБ-3 и Хе-115 – бомбардировщики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Дальность полёта относительно немного выше, скорость и практический потолок также выше. Однако, максимальная взлетная масса выше у Хе-115, также тот мог садиться на воду.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ДБ-3 мог нести 1000кг бомб, то есть больше, чем количество бомб у Хе-115. У советского бомбардировщика были два курсовых пулемёта и один оборонительный, а у немецкого – 2 оборонительных, так что для уничтожения воздушных целей больше подходил ДБ-3</a:t>
            </a:r>
          </a:p>
          <a:p>
            <a:endParaRPr lang="ru-RU" dirty="0" smtClean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1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771991"/>
            <a:ext cx="3352456" cy="2215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27" y="3761305"/>
            <a:ext cx="4646890" cy="2237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08104" y="6191822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H</a:t>
            </a:r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E 1</a:t>
            </a:r>
            <a:r>
              <a:rPr lang="ru-RU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15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01946" y="619182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ДБ – 3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22085"/>
            <a:ext cx="2065016" cy="970622"/>
          </a:xfr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И-5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180240"/>
              </p:ext>
            </p:extLst>
          </p:nvPr>
        </p:nvGraphicFramePr>
        <p:xfrm>
          <a:off x="5580226" y="2420888"/>
          <a:ext cx="2823630" cy="3617883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0000"/>
                    </a:srgbClr>
                  </a:outerShdw>
                </a:effectLst>
                <a:tableStyleId>{5C22544A-7EE6-4342-B048-85BDC9FD1C3A}</a:tableStyleId>
              </a:tblPr>
              <a:tblGrid>
                <a:gridCol w="1411815"/>
                <a:gridCol w="1411815"/>
              </a:tblGrid>
              <a:tr h="408257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3508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278 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0825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</a:t>
                      </a:r>
                      <a:endParaRPr lang="ru-RU" sz="1400" dirty="0"/>
                    </a:p>
                  </a:txBody>
                  <a:tcPr anchor="ctr"/>
                </a:tc>
              </a:tr>
              <a:tr h="53508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560 км</a:t>
                      </a:r>
                      <a:endParaRPr lang="ru-RU" sz="1400" dirty="0"/>
                    </a:p>
                  </a:txBody>
                  <a:tcPr anchor="ctr"/>
                </a:tc>
              </a:tr>
              <a:tr h="5914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2-4 х 7.62</a:t>
                      </a:r>
                      <a:r>
                        <a:rPr lang="ru-RU" sz="1400" baseline="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40825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7500 м</a:t>
                      </a:r>
                      <a:endParaRPr lang="ru-RU" sz="1400" dirty="0"/>
                    </a:p>
                  </a:txBody>
                  <a:tcPr anchor="ctr"/>
                </a:tc>
              </a:tr>
              <a:tr h="53508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1355 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251520" y="4571952"/>
            <a:ext cx="4657304" cy="242889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Легкий истребитель полутораплан, смешанной конструкции. Спроектирован и построен в 1929 году коллективом заключенных инженеров и конструкторов в Центральном конструкторском бюро – 39 в Бутырской тюрьме в Москве.</a:t>
            </a:r>
          </a:p>
        </p:txBody>
      </p:sp>
      <p:pic>
        <p:nvPicPr>
          <p:cNvPr id="6" name="Рисунок 5" descr="fc5eac52972d69e3e212967de846e2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0" y="1862411"/>
            <a:ext cx="4173962" cy="2458402"/>
          </a:xfrm>
          <a:prstGeom prst="rect">
            <a:avLst/>
          </a:prstGeom>
          <a:ln w="38100" cap="sq">
            <a:gradFill>
              <a:gsLst>
                <a:gs pos="1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glow rad="63500">
              <a:schemeClr val="accent1"/>
            </a:glow>
            <a:outerShdw blurRad="127000" dist="38100" dir="2700000" algn="tl" rotWithShape="0">
              <a:srgbClr val="000000">
                <a:alpha val="78000"/>
              </a:srgbClr>
            </a:outerShd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1" name="Блок-схема: процесс 10"/>
          <p:cNvSpPr/>
          <p:nvPr/>
        </p:nvSpPr>
        <p:spPr>
          <a:xfrm>
            <a:off x="0" y="739754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388" y="4297377"/>
            <a:ext cx="5177579" cy="243857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лёгкий бомбардировщик времён Второй мировой войны. От других советских самолётов данного класса СУ-2 отличался в первую очередь передовой технологией изготовления и хорошим обзором из кабины, что позволяло успешно использовать этот самолёт также в роли артиллерийского корректировщика.  </a:t>
            </a:r>
            <a:endParaRPr lang="ru-RU" sz="1600" dirty="0">
              <a:solidFill>
                <a:schemeClr val="bg1"/>
              </a:solidFill>
              <a:latin typeface="B52" panose="040B0500000000000000" pitchFamily="81" charset="0"/>
            </a:endParaRPr>
          </a:p>
        </p:txBody>
      </p:sp>
      <p:pic>
        <p:nvPicPr>
          <p:cNvPr id="4" name="Рисунок 3" descr="1384940522_su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58" y="1694470"/>
            <a:ext cx="4643438" cy="2230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529342"/>
              </p:ext>
            </p:extLst>
          </p:nvPr>
        </p:nvGraphicFramePr>
        <p:xfrm>
          <a:off x="5707153" y="2505751"/>
          <a:ext cx="3026298" cy="396226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13149"/>
                <a:gridCol w="1513149"/>
              </a:tblGrid>
              <a:tr h="563209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Значение</a:t>
                      </a:r>
                    </a:p>
                  </a:txBody>
                  <a:tcPr anchor="ctr"/>
                </a:tc>
              </a:tr>
              <a:tr h="47895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486км/ч</a:t>
                      </a:r>
                      <a:endParaRPr lang="ru-RU" sz="1400" dirty="0"/>
                    </a:p>
                  </a:txBody>
                  <a:tcPr/>
                </a:tc>
              </a:tr>
              <a:tr h="37749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</a:t>
                      </a:r>
                      <a:endParaRPr lang="ru-RU" sz="1400" dirty="0"/>
                    </a:p>
                  </a:txBody>
                  <a:tcPr/>
                </a:tc>
              </a:tr>
              <a:tr h="47895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910км</a:t>
                      </a:r>
                      <a:endParaRPr lang="ru-RU" sz="1400" dirty="0"/>
                    </a:p>
                  </a:txBody>
                  <a:tcPr/>
                </a:tc>
              </a:tr>
              <a:tr h="100986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4х7,62</a:t>
                      </a:r>
                      <a:r>
                        <a:rPr lang="ru-RU" sz="1200" baseline="0" dirty="0" smtClean="0"/>
                        <a:t> пулемёта,  2х7,62 оборонительных пулемёта</a:t>
                      </a:r>
                      <a:endParaRPr lang="ru-RU" sz="1200" dirty="0"/>
                    </a:p>
                  </a:txBody>
                  <a:tcPr/>
                </a:tc>
              </a:tr>
              <a:tr h="37749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8400м</a:t>
                      </a:r>
                      <a:endParaRPr lang="ru-RU" sz="1400" dirty="0"/>
                    </a:p>
                  </a:txBody>
                  <a:tcPr/>
                </a:tc>
              </a:tr>
              <a:tr h="59788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Блок-схема: процесс 6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49304" y="587687"/>
            <a:ext cx="1766712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СУ-2</a:t>
            </a:r>
            <a:endParaRPr lang="ru-RU" sz="32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2175" y="4941168"/>
            <a:ext cx="5184576" cy="17859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бомбардировщик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цельнометаллической конструкции. Первый прототип взлетел 4 октября 1938 года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.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Применялся в качестве фоторазведчиков,  бомбардировщиков и наземных истребителей.</a:t>
            </a:r>
            <a:endParaRPr lang="ru-RU" sz="1600" dirty="0"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81729"/>
              </p:ext>
            </p:extLst>
          </p:nvPr>
        </p:nvGraphicFramePr>
        <p:xfrm>
          <a:off x="395536" y="2459658"/>
          <a:ext cx="3056168" cy="411261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28084"/>
                <a:gridCol w="1528084"/>
              </a:tblGrid>
              <a:tr h="50662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8739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557км/ч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8670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8739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2145км</a:t>
                      </a:r>
                      <a:endParaRPr lang="ru-RU" sz="1400" dirty="0"/>
                    </a:p>
                  </a:txBody>
                  <a:tcPr anchor="ctr"/>
                </a:tc>
              </a:tr>
              <a:tr h="122854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4х7.92мм пулемёта в носовой и боковой точках, 2х13мм пулемёта в задней и нижней точках</a:t>
                      </a:r>
                      <a:endParaRPr lang="ru-RU" sz="1200" dirty="0"/>
                    </a:p>
                  </a:txBody>
                  <a:tcPr anchor="ctr"/>
                </a:tc>
              </a:tr>
              <a:tr h="28670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7370м</a:t>
                      </a:r>
                      <a:endParaRPr lang="ru-RU" sz="1400" dirty="0"/>
                    </a:p>
                  </a:txBody>
                  <a:tcPr anchor="ctr"/>
                </a:tc>
              </a:tr>
              <a:tr h="48739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16700кг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 descr="Dornier_Do_217.jpeg"/>
          <p:cNvPicPr>
            <a:picLocks noChangeAspect="1"/>
          </p:cNvPicPr>
          <p:nvPr/>
        </p:nvPicPr>
        <p:blipFill rotWithShape="1">
          <a:blip r:embed="rId3" cstate="print"/>
          <a:srcRect r="6026"/>
          <a:stretch/>
        </p:blipFill>
        <p:spPr>
          <a:xfrm>
            <a:off x="3847240" y="2020773"/>
            <a:ext cx="4968000" cy="244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04542" y="713611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do-217</a:t>
            </a:r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215370" cy="62150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Су-2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Do-217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– легкие бомбардировщики.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и дальность полёта Су-2  значительно ниже, однако практический потолок был слегка выше.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Do-217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было 5 оборонительных пулемётов, один из которых (носовой) спаренный. Су-2 имел 4 курсовых пулемёта и спаренный оборонительный пулемёт, располагавшийся сзади.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На Су-2 был совершен единственный воздушный таран, совершённый женщиной. Лейтенант Е. Зеленко протаранила Ме-109, отрезав ему крыло. Но она была сбита вторым Ме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Bf.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109, когда пыталась посадить самолёт.</a:t>
            </a: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1384940522_su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118559"/>
            <a:ext cx="3888432" cy="1908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Dornier_Do_217.jpeg"/>
          <p:cNvPicPr>
            <a:picLocks noChangeAspect="1"/>
          </p:cNvPicPr>
          <p:nvPr/>
        </p:nvPicPr>
        <p:blipFill rotWithShape="1">
          <a:blip r:embed="rId4" cstate="print"/>
          <a:srcRect r="6026"/>
          <a:stretch/>
        </p:blipFill>
        <p:spPr>
          <a:xfrm>
            <a:off x="4855440" y="4118558"/>
            <a:ext cx="3911556" cy="19224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63841" y="6191822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DO-217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619182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СУ - 2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813" y="4524660"/>
            <a:ext cx="5251958" cy="228601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пикирующий бомбардировщик времён Второй мировой войны. Основной фронтовой бомбардировщик ВВС РККА. Является самым массовым бомбардировщиком советского производства, всего выпущено 11500 ед. Также назывался «Пекка-Емеля». В строевых частях Пе-2 полностью заменили собой бомбардировщики СБ.</a:t>
            </a:r>
            <a:endParaRPr lang="ru-RU" sz="1600" dirty="0">
              <a:solidFill>
                <a:schemeClr val="bg1"/>
              </a:solidFill>
              <a:latin typeface="B52" panose="040B0500000000000000" pitchFamily="81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10182"/>
              </p:ext>
            </p:extLst>
          </p:nvPr>
        </p:nvGraphicFramePr>
        <p:xfrm>
          <a:off x="5770167" y="2591811"/>
          <a:ext cx="2963128" cy="3865697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81564"/>
                <a:gridCol w="1481564"/>
              </a:tblGrid>
              <a:tr h="536093">
                <a:tc>
                  <a:txBody>
                    <a:bodyPr/>
                    <a:lstStyle/>
                    <a:p>
                      <a:pPr algn="r"/>
                      <a:r>
                        <a:rPr lang="ru-RU" sz="1500" dirty="0" smtClean="0"/>
                        <a:t>Показатель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/>
                        <a:t>Значение</a:t>
                      </a:r>
                    </a:p>
                  </a:txBody>
                  <a:tcPr anchor="ctr"/>
                </a:tc>
              </a:tr>
              <a:tr h="46560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540км/ч</a:t>
                      </a:r>
                      <a:endParaRPr lang="ru-RU" sz="1400" dirty="0"/>
                    </a:p>
                  </a:txBody>
                  <a:tcPr/>
                </a:tc>
              </a:tr>
              <a:tr h="3166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 чел.</a:t>
                      </a:r>
                      <a:endParaRPr lang="ru-RU" sz="1400" dirty="0"/>
                    </a:p>
                  </a:txBody>
                  <a:tcPr/>
                </a:tc>
              </a:tr>
              <a:tr h="46560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1200км</a:t>
                      </a:r>
                      <a:endParaRPr lang="ru-RU" sz="1400" dirty="0"/>
                    </a:p>
                  </a:txBody>
                  <a:tcPr/>
                </a:tc>
              </a:tr>
              <a:tr h="114177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2х7.62мм пулемёта, 2х7.62мм оборон. пулемёта, </a:t>
                      </a:r>
                    </a:p>
                    <a:p>
                      <a:r>
                        <a:rPr lang="ru-RU" sz="1200" dirty="0" smtClean="0"/>
                        <a:t>до 1т бомб </a:t>
                      </a:r>
                      <a:endParaRPr lang="ru-RU" sz="1200" dirty="0"/>
                    </a:p>
                  </a:txBody>
                  <a:tcPr/>
                </a:tc>
              </a:tr>
              <a:tr h="3166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8700м</a:t>
                      </a:r>
                      <a:endParaRPr lang="ru-RU" sz="1400" dirty="0"/>
                    </a:p>
                  </a:txBody>
                  <a:tcPr/>
                </a:tc>
              </a:tr>
              <a:tr h="50156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8500кг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00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1" y="1558308"/>
            <a:ext cx="4796279" cy="2817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роцесс 7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49304" y="587687"/>
            <a:ext cx="2054744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ПЕ - 2</a:t>
            </a:r>
            <a:endParaRPr lang="ru-RU" sz="32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771472" y="4437112"/>
            <a:ext cx="5086575" cy="2253693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Heinkel</a:t>
            </a:r>
            <a:r>
              <a:rPr lang="ru-RU" sz="1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He</a:t>
            </a:r>
            <a:r>
              <a:rPr lang="ru-RU" sz="1400" b="1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111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–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средний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бомбардировщик,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один 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из основных бомбардировщиков люфтваффе (существовали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также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модификации 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торпедоносцев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и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 штурмовиков). Всего  построено более 7600 He 111 всех модификаций, поэтому этот самолёт можно назвать вторым по массовости бомбардировщиком Германии во Второй Мировой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войне.</a:t>
            </a:r>
            <a: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</a:br>
            <a:endParaRPr lang="ru-RU" sz="1400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497336"/>
              </p:ext>
            </p:extLst>
          </p:nvPr>
        </p:nvGraphicFramePr>
        <p:xfrm>
          <a:off x="427493" y="2913257"/>
          <a:ext cx="3058028" cy="358372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29014"/>
                <a:gridCol w="1529014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6730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370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31511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6730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</a:t>
                      </a:r>
                      <a:r>
                        <a:rPr lang="ru-RU" sz="1400" dirty="0" smtClean="0"/>
                        <a:t>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772559">
                <a:tc>
                  <a:txBody>
                    <a:bodyPr/>
                    <a:lstStyle/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 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3x7.92</a:t>
                      </a:r>
                      <a:r>
                        <a:rPr lang="ru-RU" sz="1200" dirty="0" smtClean="0"/>
                        <a:t>-мм оборонительных</a:t>
                      </a:r>
                      <a:r>
                        <a:rPr lang="ru-RU" sz="1200" baseline="0" dirty="0" smtClean="0"/>
                        <a:t> пулемёта, 1.5т бомб</a:t>
                      </a:r>
                      <a:endParaRPr lang="ru-RU" sz="1200" dirty="0"/>
                    </a:p>
                  </a:txBody>
                  <a:tcPr anchor="ctr"/>
                </a:tc>
              </a:tr>
              <a:tr h="31511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r>
                        <a:rPr lang="ru-RU" sz="1400" dirty="0" smtClean="0"/>
                        <a:t>000м</a:t>
                      </a:r>
                      <a:endParaRPr lang="ru-RU" sz="1400" dirty="0"/>
                    </a:p>
                  </a:txBody>
                  <a:tcPr anchor="ctr"/>
                </a:tc>
              </a:tr>
              <a:tr h="47618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r>
                        <a:rPr lang="ru-RU" sz="1400" dirty="0" smtClean="0"/>
                        <a:t>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3210227" y="719153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000" dirty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HE</a:t>
            </a:r>
            <a:r>
              <a:rPr lang="en-US" dirty="0" smtClean="0">
                <a:latin typeface="Stencil Std" panose="04020904080802020404" pitchFamily="82" charset="0"/>
              </a:rPr>
              <a:t> </a:t>
            </a:r>
            <a:r>
              <a:rPr lang="en-US" sz="4000" dirty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111</a:t>
            </a:r>
            <a:endParaRPr lang="ru-RU" sz="4000" dirty="0">
              <a:ln>
                <a:solidFill>
                  <a:schemeClr val="bg1"/>
                </a:solidFill>
              </a:ln>
              <a:latin typeface="Stencil Std" panose="04020904080802020404" pitchFamily="82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2" name="Рисунок 11" descr="1780034.jpg"/>
          <p:cNvPicPr>
            <a:picLocks noChangeAspect="1"/>
          </p:cNvPicPr>
          <p:nvPr/>
        </p:nvPicPr>
        <p:blipFill>
          <a:blip r:embed="rId3" cstate="print"/>
          <a:srcRect b="1483"/>
          <a:stretch>
            <a:fillRect/>
          </a:stretch>
        </p:blipFill>
        <p:spPr>
          <a:xfrm>
            <a:off x="4143372" y="1643050"/>
            <a:ext cx="4143404" cy="2500330"/>
          </a:xfrm>
          <a:prstGeom prst="rect">
            <a:avLst/>
          </a:prstGeom>
          <a:ln w="88900" cap="sq" cmpd="thickThin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215370" cy="62150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Пе-2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He-111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– Пикирующий и Средний бомбардировщики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Скорость полёта заметно выше у Пе-2. Также вертикальный потолок у него выше, но дальность полёта немного меньше. Также максимальная взлётная масса Хе-111 выше, значит он мог нести больший боезапас.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Пе-2 имел 2 курсовых пулемёта и две оборонительные турели, а Хе-111 имел 3 оборонительные турели. Бомбовая нагрузка в полтора раза выше у Хе-111.</a:t>
            </a:r>
          </a:p>
          <a:p>
            <a:endParaRPr lang="ru-RU" dirty="0" smtClean="0">
              <a:solidFill>
                <a:schemeClr val="tx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0023.jpg"/>
          <p:cNvPicPr>
            <a:picLocks noChangeAspect="1"/>
          </p:cNvPicPr>
          <p:nvPr/>
        </p:nvPicPr>
        <p:blipFill rotWithShape="1">
          <a:blip r:embed="rId3"/>
          <a:srcRect t="4165"/>
          <a:stretch/>
        </p:blipFill>
        <p:spPr>
          <a:xfrm>
            <a:off x="393540" y="3549133"/>
            <a:ext cx="4021530" cy="2263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1780034.jpg"/>
          <p:cNvPicPr>
            <a:picLocks noChangeAspect="1"/>
          </p:cNvPicPr>
          <p:nvPr/>
        </p:nvPicPr>
        <p:blipFill rotWithShape="1">
          <a:blip r:embed="rId4" cstate="print"/>
          <a:srcRect t="5778" b="1484"/>
          <a:stretch/>
        </p:blipFill>
        <p:spPr>
          <a:xfrm>
            <a:off x="4772228" y="3573016"/>
            <a:ext cx="3943176" cy="2239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63841" y="6191822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HE-111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619182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ПЕ - 2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312412"/>
            <a:ext cx="5173690" cy="28575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четырёхмоторный тяжёлый бомбардировщик дальнего действия периода Второй мировой войны. Также самолёт мог быть использован в военно-транспортных целях, ввиду большого количества бортовых орудий также относился к самолётам категории «Летающая крепость».</a:t>
            </a:r>
            <a:endParaRPr lang="ru-RU" sz="1600" dirty="0">
              <a:solidFill>
                <a:schemeClr val="bg1"/>
              </a:solidFill>
              <a:latin typeface="B52" panose="040B0500000000000000" pitchFamily="81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88758"/>
              </p:ext>
            </p:extLst>
          </p:nvPr>
        </p:nvGraphicFramePr>
        <p:xfrm>
          <a:off x="5814303" y="2420888"/>
          <a:ext cx="3044554" cy="416263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22277"/>
                <a:gridCol w="1522277"/>
              </a:tblGrid>
              <a:tr h="433325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Значение</a:t>
                      </a:r>
                    </a:p>
                  </a:txBody>
                  <a:tcPr/>
                </a:tc>
              </a:tr>
              <a:tr h="529441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Максимальная Скорость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443км/ч</a:t>
                      </a:r>
                      <a:endParaRPr lang="ru-RU" sz="1300" dirty="0"/>
                    </a:p>
                  </a:txBody>
                  <a:tcPr/>
                </a:tc>
              </a:tr>
              <a:tr h="433325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Экипаж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8-12 чел.</a:t>
                      </a:r>
                      <a:endParaRPr lang="ru-RU" sz="1300" dirty="0"/>
                    </a:p>
                  </a:txBody>
                  <a:tcPr/>
                </a:tc>
              </a:tr>
              <a:tr h="445376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Дальность</a:t>
                      </a:r>
                      <a:r>
                        <a:rPr lang="ru-RU" sz="1300" baseline="0" dirty="0" smtClean="0">
                          <a:effectLst/>
                        </a:rPr>
                        <a:t> Полёта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3600км</a:t>
                      </a:r>
                      <a:endParaRPr lang="ru-RU" sz="1300" dirty="0"/>
                    </a:p>
                  </a:txBody>
                  <a:tcPr/>
                </a:tc>
              </a:tr>
              <a:tr h="1159229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Оборонительное</a:t>
                      </a:r>
                      <a:r>
                        <a:rPr lang="ru-RU" sz="1300" baseline="0" dirty="0" smtClean="0">
                          <a:effectLst/>
                        </a:rPr>
                        <a:t> в</a:t>
                      </a:r>
                      <a:r>
                        <a:rPr lang="ru-RU" sz="1300" dirty="0" smtClean="0">
                          <a:effectLst/>
                        </a:rPr>
                        <a:t>ооружение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2х20мм пушки, 2х12.7мм пулемёта, 2х7.62мм пулемёта</a:t>
                      </a:r>
                      <a:endParaRPr lang="ru-RU" sz="1300" dirty="0"/>
                    </a:p>
                  </a:txBody>
                  <a:tcPr/>
                </a:tc>
              </a:tr>
              <a:tr h="433325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Потолок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9300м</a:t>
                      </a:r>
                      <a:endParaRPr lang="ru-RU" sz="1300" dirty="0"/>
                    </a:p>
                  </a:txBody>
                  <a:tcPr/>
                </a:tc>
              </a:tr>
              <a:tr h="686313"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300" baseline="0" dirty="0" smtClean="0">
                          <a:effectLst/>
                        </a:rPr>
                        <a:t> масса</a:t>
                      </a:r>
                      <a:endParaRPr lang="ru-RU" sz="13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35000кг</a:t>
                      </a:r>
                      <a:endParaRPr lang="ru-RU" sz="13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P_2845_3_177_33_1.jpg"/>
          <p:cNvPicPr>
            <a:picLocks noChangeAspect="1"/>
          </p:cNvPicPr>
          <p:nvPr/>
        </p:nvPicPr>
        <p:blipFill rotWithShape="1">
          <a:blip r:embed="rId3"/>
          <a:srcRect l="13037" r="1053"/>
          <a:stretch/>
        </p:blipFill>
        <p:spPr>
          <a:xfrm>
            <a:off x="545406" y="1936086"/>
            <a:ext cx="4807796" cy="2051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Блок-схема: процесс 9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949304" y="587687"/>
            <a:ext cx="2054744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ПЕ - 8</a:t>
            </a:r>
            <a:endParaRPr lang="ru-RU" sz="32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63888" y="4581128"/>
            <a:ext cx="5219919" cy="201929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latin typeface="B52" panose="040B0500000000000000" pitchFamily="81" charset="0"/>
              </a:rPr>
              <a:t>Немецкий реактивный бомбардировщик времён Второй мировой войны. Является первым в мире реактивным бомбардировщиком и первым реактивным бомбардировщиком, участвовавшим в боевых действиях.</a:t>
            </a:r>
            <a:endParaRPr lang="ru-RU" dirty="0"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213120"/>
              </p:ext>
            </p:extLst>
          </p:nvPr>
        </p:nvGraphicFramePr>
        <p:xfrm>
          <a:off x="589312" y="2420888"/>
          <a:ext cx="2816862" cy="408776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8431"/>
                <a:gridCol w="1408431"/>
              </a:tblGrid>
              <a:tr h="70448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13493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742км/ч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13493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1859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2х20мм пушки (стреляющие назад), 2х20мм пушки в носу, до 1500кг бомб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10000м</a:t>
                      </a:r>
                      <a:endParaRPr lang="ru-RU" sz="1400" dirty="0"/>
                    </a:p>
                  </a:txBody>
                  <a:tcPr anchor="ctr"/>
                </a:tc>
              </a:tr>
              <a:tr h="18669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9850кг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68" y="1808608"/>
            <a:ext cx="4909950" cy="2394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143373" y="672286"/>
            <a:ext cx="217274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234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61860"/>
            <a:ext cx="8215370" cy="343606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Пе-8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Ar-234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– бомбардировщики, причем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Ar-234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– реактивный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Максимальная скорость и потолок, что не удивительно, выше у немецкого бомбардировщика, ведь на нем установлены не винтовые двигатели, а реактивные, но при этом дальность полёта куда выше у Пе-8. Да, скорость полета у реактивного самолёта выше, но и расход топлива тоже выше.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Пе-8 можно отнести к «Летающим крепостям», так как он был сильно бронирован и имел целых 6 оборонительных турелей.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Ar 234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имел по две курсовых пушки спереди и сзади. Бомб также было больше у Пе-8.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Казалось бы, что практически во всех параметрах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Ar-234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уступает. Но Пе-8 – очень неманёвренный и большой, его куда проще сбить чем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Ar 234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, хотя бы потому, что немецкий бомбардировщик быстрее многих истребителей.</a:t>
            </a: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63841" y="6191822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AR 234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35696" y="619182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ПЕ - </a:t>
            </a:r>
            <a:r>
              <a:rPr lang="en-US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8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75" y="4187734"/>
            <a:ext cx="3711682" cy="1809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P_2845_3_177_33_1.jpg"/>
          <p:cNvPicPr>
            <a:picLocks noChangeAspect="1"/>
          </p:cNvPicPr>
          <p:nvPr/>
        </p:nvPicPr>
        <p:blipFill rotWithShape="1">
          <a:blip r:embed="rId4"/>
          <a:srcRect l="13037" r="1053"/>
          <a:stretch/>
        </p:blipFill>
        <p:spPr>
          <a:xfrm>
            <a:off x="395536" y="4202716"/>
            <a:ext cx="4173702" cy="1781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828510"/>
            <a:ext cx="5796136" cy="27146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   Ту-2, также известный как АНТ 58 и самолёт «103» ( «Летучая мышь» в кодификации НАТО)— двухмоторный советский высокоскоростной дневной бомбардировщик / фронтовой бомбардировщик.</a:t>
            </a:r>
            <a:endParaRPr lang="ru-RU" sz="1600" dirty="0">
              <a:solidFill>
                <a:schemeClr val="bg1"/>
              </a:solidFill>
              <a:latin typeface="B52" panose="040B0500000000000000" pitchFamily="81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91502"/>
              </p:ext>
            </p:extLst>
          </p:nvPr>
        </p:nvGraphicFramePr>
        <p:xfrm>
          <a:off x="5580112" y="2564904"/>
          <a:ext cx="3175192" cy="399214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87596"/>
                <a:gridCol w="1587596"/>
              </a:tblGrid>
              <a:tr h="526885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Значение</a:t>
                      </a:r>
                    </a:p>
                  </a:txBody>
                  <a:tcPr anchor="ctr"/>
                </a:tc>
              </a:tr>
              <a:tr h="44360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547км/ч</a:t>
                      </a:r>
                      <a:endParaRPr lang="ru-RU" sz="1400" dirty="0"/>
                    </a:p>
                  </a:txBody>
                  <a:tcPr/>
                </a:tc>
              </a:tr>
              <a:tr h="36307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r>
                        <a:rPr lang="ru-RU" sz="1400" baseline="0" dirty="0" smtClean="0"/>
                        <a:t> чел.</a:t>
                      </a:r>
                      <a:endParaRPr lang="ru-RU" sz="1400" dirty="0"/>
                    </a:p>
                  </a:txBody>
                  <a:tcPr/>
                </a:tc>
              </a:tr>
              <a:tr h="39649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2100км</a:t>
                      </a:r>
                      <a:endParaRPr lang="ru-RU" sz="1400" dirty="0"/>
                    </a:p>
                  </a:txBody>
                  <a:tcPr/>
                </a:tc>
              </a:tr>
              <a:tr h="97128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Оборонительное</a:t>
                      </a:r>
                      <a:r>
                        <a:rPr lang="ru-RU" sz="1400" baseline="0" dirty="0" smtClean="0">
                          <a:effectLst/>
                        </a:rPr>
                        <a:t> в</a:t>
                      </a:r>
                      <a:r>
                        <a:rPr lang="ru-RU" sz="1400" dirty="0" smtClean="0">
                          <a:effectLst/>
                        </a:rPr>
                        <a:t>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2х20мм пушки, 3х12.7мм пулемёта, до</a:t>
                      </a:r>
                      <a:r>
                        <a:rPr lang="ru-RU" sz="1400" baseline="0" dirty="0" smtClean="0"/>
                        <a:t> 3т бомб</a:t>
                      </a:r>
                      <a:endParaRPr lang="ru-RU" sz="1400" dirty="0"/>
                    </a:p>
                  </a:txBody>
                  <a:tcPr/>
                </a:tc>
              </a:tr>
              <a:tr h="36307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9500м</a:t>
                      </a:r>
                      <a:endParaRPr lang="ru-RU" sz="1400" dirty="0"/>
                    </a:p>
                  </a:txBody>
                  <a:tcPr/>
                </a:tc>
              </a:tr>
              <a:tr h="57504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11600кг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tu-2.jpg"/>
          <p:cNvPicPr>
            <a:picLocks noChangeAspect="1"/>
          </p:cNvPicPr>
          <p:nvPr/>
        </p:nvPicPr>
        <p:blipFill>
          <a:blip r:embed="rId3"/>
          <a:srcRect l="1449" r="2899"/>
          <a:stretch>
            <a:fillRect/>
          </a:stretch>
        </p:blipFill>
        <p:spPr>
          <a:xfrm>
            <a:off x="342338" y="1779913"/>
            <a:ext cx="4714908" cy="2626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роцесс 7"/>
          <p:cNvSpPr/>
          <p:nvPr/>
        </p:nvSpPr>
        <p:spPr>
          <a:xfrm>
            <a:off x="0" y="802969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49304" y="587687"/>
            <a:ext cx="2054744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ТУ - 2</a:t>
            </a:r>
            <a:endParaRPr lang="ru-RU" sz="32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4721" y="672286"/>
            <a:ext cx="1841395" cy="11430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Ar 64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399809"/>
              </p:ext>
            </p:extLst>
          </p:nvPr>
        </p:nvGraphicFramePr>
        <p:xfrm>
          <a:off x="551438" y="2708920"/>
          <a:ext cx="3096344" cy="380369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48172"/>
                <a:gridCol w="1548172"/>
              </a:tblGrid>
              <a:tr h="515662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65536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250</a:t>
                      </a:r>
                      <a:r>
                        <a:rPr lang="ru-RU" sz="1400" dirty="0" smtClean="0"/>
                        <a:t>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9532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7911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  <a:tr h="84954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2х7.62мм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29532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5400м</a:t>
                      </a:r>
                      <a:endParaRPr lang="ru-RU" sz="1400" dirty="0"/>
                    </a:p>
                  </a:txBody>
                  <a:tcPr anchor="ctr"/>
                </a:tc>
              </a:tr>
              <a:tr h="65536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1670кг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58662" y="4727381"/>
            <a:ext cx="4714908" cy="24288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одноместный истребитель-биплан смешанной конструкции с неубирающимся шасси. Первое испытание Arado Ar 64 прошло в 1929 году.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9" name="Рисунок 8" descr="ar64-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09" y="1806720"/>
            <a:ext cx="4508500" cy="25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процесс 10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2480" y="4832614"/>
            <a:ext cx="5328592" cy="2000264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Многоцелевой самолёт, один из самых универсальных самолётов Германии, использовался в самых разных амплуа, таких как бомбардировщик, разведчик, торпедоносец, ночной истребитель, также использовался как часть проекта «Мистель».</a:t>
            </a:r>
            <a:endParaRPr lang="ru-RU" sz="1600" dirty="0"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479574"/>
              </p:ext>
            </p:extLst>
          </p:nvPr>
        </p:nvGraphicFramePr>
        <p:xfrm>
          <a:off x="411552" y="2769801"/>
          <a:ext cx="2818002" cy="374328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9001"/>
                <a:gridCol w="1409001"/>
              </a:tblGrid>
              <a:tr h="568128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65577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450км/ч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990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0832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1700км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4458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3-4х7.92</a:t>
                      </a:r>
                      <a:r>
                        <a:rPr lang="ru-RU" sz="1400" baseline="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2990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9800м</a:t>
                      </a:r>
                      <a:endParaRPr lang="ru-RU" sz="1400" dirty="0"/>
                    </a:p>
                  </a:txBody>
                  <a:tcPr anchor="ctr"/>
                </a:tc>
              </a:tr>
              <a:tr h="84704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10360кг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 descr="ad3b8610fa241a06fd5618be683b65fc.jpg"/>
          <p:cNvPicPr>
            <a:picLocks noChangeAspect="1"/>
          </p:cNvPicPr>
          <p:nvPr/>
        </p:nvPicPr>
        <p:blipFill rotWithShape="1">
          <a:blip r:embed="rId3" cstate="print"/>
          <a:srcRect t="16896" b="-1699"/>
          <a:stretch/>
        </p:blipFill>
        <p:spPr>
          <a:xfrm>
            <a:off x="3857636" y="1872000"/>
            <a:ext cx="4929190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ju-88</a:t>
            </a:r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6429" y="642918"/>
            <a:ext cx="8578059" cy="62150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Ту-2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88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– многоцелевые бомбардировщики,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88 также использовался как тяжёлый истребитель.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Максимальная скорость и дальность полёта выше у  Ту-2, максимальная взлётная масса также немного выше у Ту-2, однако вертикальный потолок немного выше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 88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И курсовых орудий, и бомб немного больше у Ту-2.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Хоть большинство параметров Ту-2 выше чем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Ju 88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, немецкий бомбардировщик был довольно универсален и мог использоваться в других амплуа.</a:t>
            </a: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27736" y="6191822"/>
            <a:ext cx="1694754" cy="73029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800" dirty="0" smtClean="0">
                <a:ln>
                  <a:solidFill>
                    <a:srgbClr val="000000"/>
                  </a:solidFill>
                </a:ln>
                <a:latin typeface="Stencil Std" panose="04020904080802020404" pitchFamily="82" charset="0"/>
              </a:rPr>
              <a:t>JU-88</a:t>
            </a:r>
            <a:endParaRPr lang="ru-RU" sz="2800" dirty="0">
              <a:ln>
                <a:solidFill>
                  <a:srgbClr val="000000"/>
                </a:solidFill>
              </a:ln>
            </a:endParaRPr>
          </a:p>
          <a:p>
            <a:pPr algn="r"/>
            <a:endParaRPr lang="ru-RU" sz="28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35696" y="6191822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pc="-300" dirty="0" smtClean="0">
                <a:ln>
                  <a:solidFill>
                    <a:schemeClr val="tx1"/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ТУ - 2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7" name="Рисунок 6" descr="ad3b8610fa241a06fd5618be683b65fc.jpg"/>
          <p:cNvPicPr>
            <a:picLocks noChangeAspect="1"/>
          </p:cNvPicPr>
          <p:nvPr/>
        </p:nvPicPr>
        <p:blipFill rotWithShape="1">
          <a:blip r:embed="rId3" cstate="print"/>
          <a:srcRect t="16896" b="-1699"/>
          <a:stretch/>
        </p:blipFill>
        <p:spPr>
          <a:xfrm>
            <a:off x="4661290" y="3835420"/>
            <a:ext cx="4069679" cy="2199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tu-2.jpg"/>
          <p:cNvPicPr>
            <a:picLocks noChangeAspect="1"/>
          </p:cNvPicPr>
          <p:nvPr/>
        </p:nvPicPr>
        <p:blipFill>
          <a:blip r:embed="rId4"/>
          <a:srcRect l="1449" r="2899"/>
          <a:stretch>
            <a:fillRect/>
          </a:stretch>
        </p:blipFill>
        <p:spPr>
          <a:xfrm>
            <a:off x="386429" y="3868916"/>
            <a:ext cx="3888432" cy="2165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132856"/>
            <a:ext cx="69444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Конечно, самолетов было намного больше,    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чем количество сопоставленных   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данной энциклопедии.</a:t>
            </a:r>
          </a:p>
          <a:p>
            <a:pPr algn="r"/>
            <a:endParaRPr lang="ru-RU" sz="24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следующих страницах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вы увидите еще несколько самолетов   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времен ВОВ.      </a:t>
            </a:r>
            <a:endParaRPr lang="ru-RU" sz="24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980792"/>
              </p:ext>
            </p:extLst>
          </p:nvPr>
        </p:nvGraphicFramePr>
        <p:xfrm>
          <a:off x="5436096" y="2492896"/>
          <a:ext cx="3028896" cy="402343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14448"/>
                <a:gridCol w="1514448"/>
              </a:tblGrid>
              <a:tr h="528892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Значение</a:t>
                      </a:r>
                      <a:endParaRPr lang="ru-RU" dirty="0"/>
                    </a:p>
                  </a:txBody>
                  <a:tcPr anchor="ctr"/>
                </a:tc>
              </a:tr>
              <a:tr h="528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578км</a:t>
                      </a:r>
                      <a:r>
                        <a:rPr lang="en-US" sz="1400" dirty="0" smtClean="0"/>
                        <a:t>/</a:t>
                      </a:r>
                      <a:r>
                        <a:rPr lang="ru-RU" sz="1400" dirty="0" smtClean="0"/>
                        <a:t>ч</a:t>
                      </a:r>
                      <a:endParaRPr lang="ru-RU" sz="1400" dirty="0"/>
                    </a:p>
                  </a:txBody>
                  <a:tcPr anchor="ctr"/>
                </a:tc>
              </a:tr>
              <a:tr h="528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28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69391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r>
                        <a:rPr lang="en-US" sz="1400" dirty="0" smtClean="0"/>
                        <a:t>x</a:t>
                      </a:r>
                      <a:r>
                        <a:rPr lang="ru-RU" sz="1400" dirty="0" smtClean="0"/>
                        <a:t>7.62мм пулемёта, 20мм пушка</a:t>
                      </a:r>
                      <a:endParaRPr lang="ru-RU" sz="1400" dirty="0"/>
                    </a:p>
                  </a:txBody>
                  <a:tcPr anchor="ctr"/>
                </a:tc>
              </a:tr>
              <a:tr h="52889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10000м</a:t>
                      </a:r>
                      <a:endParaRPr lang="ru-RU" sz="1400" dirty="0"/>
                    </a:p>
                  </a:txBody>
                  <a:tcPr anchor="ctr"/>
                </a:tc>
              </a:tr>
              <a:tr h="64745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2850кг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Сильвестр\Desktop\166528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762" y="1591310"/>
            <a:ext cx="4214810" cy="2414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4188" y="3869542"/>
            <a:ext cx="4714908" cy="25003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lang="ru-RU" sz="1500" dirty="0" smtClean="0">
              <a:solidFill>
                <a:schemeClr val="bg1"/>
              </a:solidFill>
              <a:latin typeface="B52" panose="040B0500000000000000" pitchFamily="81" charset="0"/>
            </a:endParaRPr>
          </a:p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одномоторный самолёт-истребитель. Первый боевой самолёт, разработанный заводом № 115 под управлением Александра Сергеевича Яковлева как опытный истребитель И-26. После того, как самолёт прошёл испытания, он был принят на вооружение и производился с 1940 по 1944 годы под маркой Як-1, всего было построено 8734 самолёта разный модификаций.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43808" y="620688"/>
            <a:ext cx="2065016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ЯК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-1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89966"/>
              </p:ext>
            </p:extLst>
          </p:nvPr>
        </p:nvGraphicFramePr>
        <p:xfrm>
          <a:off x="5370854" y="2509029"/>
          <a:ext cx="3296900" cy="3988157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648450"/>
                <a:gridCol w="1648450"/>
              </a:tblGrid>
              <a:tr h="440075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475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657км/ч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0281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75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580км</a:t>
                      </a:r>
                      <a:endParaRPr lang="ru-RU" sz="1400" dirty="0"/>
                    </a:p>
                  </a:txBody>
                  <a:tcPr anchor="ctr"/>
                </a:tc>
              </a:tr>
              <a:tr h="118796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1х12.7мм пулемёт, 2х7.62 пулемёта, бомбы 2х50кг или 2х100кг</a:t>
                      </a:r>
                      <a:endParaRPr lang="ru-RU" sz="1400" dirty="0"/>
                    </a:p>
                  </a:txBody>
                  <a:tcPr anchor="ctr"/>
                </a:tc>
              </a:tr>
              <a:tr h="40281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12000м</a:t>
                      </a:r>
                      <a:endParaRPr lang="ru-RU" sz="1400" dirty="0"/>
                    </a:p>
                  </a:txBody>
                  <a:tcPr anchor="ctr"/>
                </a:tc>
              </a:tr>
              <a:tr h="475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00748" y="4916408"/>
            <a:ext cx="4991104" cy="138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52" panose="040B0500000000000000" pitchFamily="81" charset="0"/>
              </a:rPr>
              <a:t>Советский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52" panose="040B0500000000000000" pitchFamily="81" charset="0"/>
              </a:rPr>
              <a:t> скоростной малосерийный истребитель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8" name="Рисунок 7" descr="1339144517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5" y="1887457"/>
            <a:ext cx="4452945" cy="2508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процесс 10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32055" y="589818"/>
            <a:ext cx="247975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МиГ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- 1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721523"/>
              </p:ext>
            </p:extLst>
          </p:nvPr>
        </p:nvGraphicFramePr>
        <p:xfrm>
          <a:off x="5426594" y="2276872"/>
          <a:ext cx="3261720" cy="4242451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630860"/>
                <a:gridCol w="1630860"/>
              </a:tblGrid>
              <a:tr h="470801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1199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43094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1199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857км</a:t>
                      </a:r>
                      <a:endParaRPr lang="ru-RU" sz="1400" dirty="0"/>
                    </a:p>
                  </a:txBody>
                  <a:tcPr anchor="ctr"/>
                </a:tc>
              </a:tr>
              <a:tr h="135528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3х12.7мм</a:t>
                      </a:r>
                      <a:r>
                        <a:rPr lang="ru-RU" sz="1400" baseline="0" dirty="0" smtClean="0"/>
                        <a:t> пулемёта, 2х7.62 пулемёта, до 100кг бомб, 6 ракет </a:t>
                      </a:r>
                      <a:r>
                        <a:rPr lang="en-US" sz="1400" baseline="0" dirty="0" smtClean="0"/>
                        <a:t>PC-82</a:t>
                      </a:r>
                      <a:endParaRPr lang="ru-RU" sz="1400" dirty="0"/>
                    </a:p>
                  </a:txBody>
                  <a:tcPr anchor="ctr"/>
                </a:tc>
              </a:tr>
              <a:tr h="43094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11500м</a:t>
                      </a:r>
                      <a:endParaRPr lang="ru-RU" sz="1400" dirty="0"/>
                    </a:p>
                  </a:txBody>
                  <a:tcPr anchor="ctr"/>
                </a:tc>
              </a:tr>
              <a:tr h="51199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56000" y="4782014"/>
            <a:ext cx="4714908" cy="28670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высотный истребитель времён Второй мировой войны, основной ночной истребитель ВВС СССР.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9" name="Рисунок 8" descr="photo_27_13121257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3" y="2156013"/>
            <a:ext cx="4481364" cy="2047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процесс 10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32055" y="589818"/>
            <a:ext cx="247975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МиГ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- 3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06407"/>
              </p:ext>
            </p:extLst>
          </p:nvPr>
        </p:nvGraphicFramePr>
        <p:xfrm>
          <a:off x="5854234" y="2487274"/>
          <a:ext cx="2966238" cy="401145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83119"/>
                <a:gridCol w="1483119"/>
              </a:tblGrid>
              <a:tr h="297771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/>
                </a:tc>
              </a:tr>
              <a:tr h="46019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551км/ч</a:t>
                      </a:r>
                      <a:endParaRPr lang="ru-RU" sz="1400" dirty="0"/>
                    </a:p>
                  </a:txBody>
                  <a:tcPr/>
                </a:tc>
              </a:tr>
              <a:tr h="27070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</a:t>
                      </a:r>
                      <a:endParaRPr lang="ru-RU" sz="1400" dirty="0"/>
                    </a:p>
                  </a:txBody>
                  <a:tcPr/>
                </a:tc>
              </a:tr>
              <a:tr h="46019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800км</a:t>
                      </a:r>
                      <a:endParaRPr lang="ru-RU" sz="1400" dirty="0"/>
                    </a:p>
                  </a:txBody>
                  <a:tcPr/>
                </a:tc>
              </a:tr>
              <a:tr h="138057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2х23мм пушки, 2х7,62 пулемёта,</a:t>
                      </a:r>
                      <a:r>
                        <a:rPr lang="ru-RU" sz="1200" baseline="0" dirty="0" smtClean="0"/>
                        <a:t> до 600кг бомб,  1х20мм оборонительная пушка или 1х12,7 пулемёт</a:t>
                      </a:r>
                      <a:endParaRPr lang="ru-RU" sz="1200" dirty="0"/>
                    </a:p>
                  </a:txBody>
                  <a:tcPr/>
                </a:tc>
              </a:tr>
              <a:tr h="27070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7250м</a:t>
                      </a:r>
                      <a:endParaRPr lang="ru-RU" sz="1400" dirty="0"/>
                    </a:p>
                  </a:txBody>
                  <a:tcPr/>
                </a:tc>
              </a:tr>
              <a:tr h="64968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6537кг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4657368"/>
            <a:ext cx="5256584" cy="23574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solidFill>
                  <a:schemeClr val="bg1"/>
                </a:solidFill>
                <a:latin typeface="B52" panose="040B0500000000000000" pitchFamily="81" charset="0"/>
              </a:rPr>
              <a:t>Советский штурмовик конструкции КБ Ильюшина заключительного периода Великой Отечественной войны. Создан в 1944 году путём глубокой модернизации самолёта Ил-2. Первый полёт состоялся 18 апреля 1944 год.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4" y="1661213"/>
            <a:ext cx="4998619" cy="2733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процесс 7"/>
          <p:cNvSpPr/>
          <p:nvPr/>
        </p:nvSpPr>
        <p:spPr>
          <a:xfrm>
            <a:off x="1" y="802969"/>
            <a:ext cx="197971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Штурмовик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11760" y="588493"/>
            <a:ext cx="327497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spc="-3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Ил </a:t>
            </a:r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- 10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804308"/>
              </p:ext>
            </p:extLst>
          </p:nvPr>
        </p:nvGraphicFramePr>
        <p:xfrm>
          <a:off x="568028" y="2708920"/>
          <a:ext cx="2889440" cy="370692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4720"/>
                <a:gridCol w="1444720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5114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210км/ч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5992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5114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716км</a:t>
                      </a:r>
                      <a:endParaRPr lang="ru-RU" sz="1400" dirty="0"/>
                    </a:p>
                  </a:txBody>
                  <a:tcPr anchor="ctr"/>
                </a:tc>
              </a:tr>
              <a:tr h="75342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2-4кг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15992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4500м</a:t>
                      </a:r>
                      <a:endParaRPr lang="ru-RU" sz="1400" dirty="0"/>
                    </a:p>
                  </a:txBody>
                  <a:tcPr anchor="ctr"/>
                </a:tc>
              </a:tr>
              <a:tr h="35688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845518" y="4656053"/>
            <a:ext cx="4675356" cy="1879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одномоторный двухместный учебно-тренировочный самолёт. Биплан, разработанный в 1933 г.. Также данная модель использовалась для нанесения ночных атак по наземным целям в ходе сражений немецкой армии на восточном фронте.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ar66_aeroklub_prelouc_1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49" y="1652473"/>
            <a:ext cx="4500594" cy="2832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74721" y="672286"/>
            <a:ext cx="18413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Ar</a:t>
            </a:r>
            <a:r>
              <a:rPr lang="en-US" dirty="0"/>
              <a:t> 6</a:t>
            </a:r>
            <a:r>
              <a:rPr lang="ru-RU" dirty="0"/>
              <a:t>6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Тренировочный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66" y="1823634"/>
            <a:ext cx="4605010" cy="2223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705986"/>
              </p:ext>
            </p:extLst>
          </p:nvPr>
        </p:nvGraphicFramePr>
        <p:xfrm>
          <a:off x="556554" y="2564904"/>
          <a:ext cx="2816862" cy="3959344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8431"/>
                <a:gridCol w="1408431"/>
              </a:tblGrid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13482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342км/ч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13482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  <a:tr h="35049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1х7.9мм пулемёт,</a:t>
                      </a:r>
                      <a:r>
                        <a:rPr lang="ru-RU" sz="1200" baseline="0" dirty="0" smtClean="0"/>
                        <a:t>  1х7.9мм оборонительный пулемёт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7700м</a:t>
                      </a:r>
                      <a:endParaRPr lang="ru-RU" sz="1400" dirty="0"/>
                    </a:p>
                  </a:txBody>
                  <a:tcPr anchor="ctr"/>
                </a:tc>
              </a:tr>
              <a:tr h="17633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3072кг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3563888" y="4437112"/>
            <a:ext cx="5112568" cy="23574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двухместный пикирующий бомбардировщик цельнометаллической конструкции с неубираемым шасси. Оборудован сдвижным фонарём, которым может закрываться пилот, стрелок частично закрыт неподвижной частью фонаря.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74721" y="672286"/>
            <a:ext cx="18413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81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1" y="692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260613"/>
              </p:ext>
            </p:extLst>
          </p:nvPr>
        </p:nvGraphicFramePr>
        <p:xfrm>
          <a:off x="560557" y="2924944"/>
          <a:ext cx="2902966" cy="348012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51483"/>
                <a:gridCol w="1451483"/>
              </a:tblGrid>
              <a:tr h="584522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1966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290</a:t>
                      </a:r>
                      <a:r>
                        <a:rPr lang="ru-RU" sz="1400" dirty="0" smtClean="0"/>
                        <a:t>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292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1966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2х7.9мм</a:t>
                      </a:r>
                      <a:r>
                        <a:rPr lang="ru-RU" sz="1400" baseline="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1292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5500м</a:t>
                      </a:r>
                      <a:endParaRPr lang="ru-RU" sz="1400" dirty="0"/>
                    </a:p>
                  </a:txBody>
                  <a:tcPr anchor="ctr"/>
                </a:tc>
              </a:tr>
              <a:tr h="3101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4214810" y="3500438"/>
            <a:ext cx="4143404" cy="335756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63948" y="4612693"/>
            <a:ext cx="5228531" cy="155153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latin typeface="B52" panose="040B0500000000000000" pitchFamily="81" charset="0"/>
              </a:rPr>
              <a:t>Немецкий ближний разведчик и лёгкий бомбардировщик периода Второй </a:t>
            </a:r>
            <a:r>
              <a:rPr lang="ru-RU" dirty="0" smtClean="0">
                <a:latin typeface="B52" panose="040B0500000000000000" pitchFamily="81" charset="0"/>
              </a:rPr>
              <a:t>мировой</a:t>
            </a:r>
            <a:r>
              <a:rPr lang="ru-RU" sz="1600" dirty="0" smtClean="0">
                <a:latin typeface="B52" panose="040B0500000000000000" pitchFamily="81" charset="0"/>
              </a:rPr>
              <a:t> войны. Представлял собой одномоторный биплан смешанной конструкции с неубирающимся шасси</a:t>
            </a:r>
            <a:r>
              <a:rPr lang="en-US" sz="1600" dirty="0" smtClean="0">
                <a:latin typeface="B52" panose="040B0500000000000000" pitchFamily="81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9" name="Рисунок 8" descr="he45c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559" y="1634549"/>
            <a:ext cx="4972406" cy="2663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14526" y="677988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HE 45</a:t>
            </a:r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46672"/>
            <a:ext cx="8143932" cy="3146122"/>
          </a:xfrm>
          <a:noFill/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И-5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64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– бипланы, разработанные ещё до войны.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Летные характеристики у И-5 были заметно выше, он был быстрее и вертикальный потолок был выше чем у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64.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Несмотря на такое различие в летных характеристиках, на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64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был установлен более мощный мотор, так как бронирование на нём было мощнее чем на И-5, поэтому и максимальная взлётная масса у него выше.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Пулемётов на И-5 было либо столько же, либо больше, зависело от модификации.</a:t>
            </a:r>
          </a:p>
          <a:p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fc5eac52972d69e3e212967de846e2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0" y="3596191"/>
            <a:ext cx="3819411" cy="2370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ar64-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596191"/>
            <a:ext cx="3993515" cy="2370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63688" y="6205660"/>
            <a:ext cx="1634920" cy="768463"/>
          </a:xfrm>
          <a:noFill/>
          <a:ln>
            <a:noFill/>
          </a:ln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chemeClr val="tx1">
                      <a:alpha val="88000"/>
                    </a:schemeClr>
                  </a:solidFill>
                </a:ln>
                <a:solidFill>
                  <a:srgbClr val="A5300F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И-5</a:t>
            </a:r>
            <a:endParaRPr lang="ru-RU" sz="3200" dirty="0">
              <a:ln>
                <a:solidFill>
                  <a:schemeClr val="tx1">
                    <a:alpha val="88000"/>
                  </a:schemeClr>
                </a:solidFill>
              </a:ln>
              <a:solidFill>
                <a:srgbClr val="A5300F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56176" y="6159955"/>
            <a:ext cx="18413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AR 64</a:t>
            </a:r>
            <a:endParaRPr lang="ru-RU" sz="32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899363"/>
              </p:ext>
            </p:extLst>
          </p:nvPr>
        </p:nvGraphicFramePr>
        <p:xfrm>
          <a:off x="611559" y="2564904"/>
          <a:ext cx="2921994" cy="385685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60997"/>
                <a:gridCol w="1460997"/>
              </a:tblGrid>
              <a:tr h="50405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5794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234км/ч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6291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</a:t>
                      </a:r>
                      <a:r>
                        <a:rPr lang="ru-RU" sz="1400" dirty="0" smtClean="0"/>
                        <a:t>2чел.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5794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101819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1х7.9мм пулемёт, до 500кг бомб </a:t>
                      </a:r>
                    </a:p>
                    <a:p>
                      <a:r>
                        <a:rPr lang="ru-RU" sz="1200" dirty="0" smtClean="0"/>
                        <a:t>(у некоторых модификаций +1 оборон. пулемёт</a:t>
                      </a:r>
                      <a:r>
                        <a:rPr lang="ru-RU" sz="1200" baseline="0" dirty="0" smtClean="0"/>
                        <a:t> и + 250кг бомб)</a:t>
                      </a:r>
                      <a:endParaRPr lang="ru-RU" sz="1200" dirty="0"/>
                    </a:p>
                  </a:txBody>
                  <a:tcPr anchor="ctr"/>
                </a:tc>
              </a:tr>
              <a:tr h="16291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6400м</a:t>
                      </a:r>
                      <a:endParaRPr lang="ru-RU" sz="1400" dirty="0"/>
                    </a:p>
                  </a:txBody>
                  <a:tcPr anchor="ctr"/>
                </a:tc>
              </a:tr>
              <a:tr h="27763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4214810" y="3500438"/>
            <a:ext cx="4143404" cy="335756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29187" y="4632092"/>
            <a:ext cx="5040560" cy="221457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dirty="0" smtClean="0">
                <a:latin typeface="B52" panose="040B0500000000000000" pitchFamily="81" charset="0"/>
              </a:rPr>
              <a:t>Немецкий разведчик-бомбардировщик. He 50 представлял собой одномоторный двухместный биплан с неубирающимся шасси. Строился данный самолёт по заказу японского Императорского флота.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he-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97" y="1823535"/>
            <a:ext cx="4639029" cy="2535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14526" y="677988"/>
            <a:ext cx="28242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HE 50</a:t>
            </a:r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080857"/>
              </p:ext>
            </p:extLst>
          </p:nvPr>
        </p:nvGraphicFramePr>
        <p:xfrm>
          <a:off x="539552" y="2996952"/>
          <a:ext cx="2880320" cy="333031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40160"/>
                <a:gridCol w="1440160"/>
              </a:tblGrid>
              <a:tr h="648072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177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315км/ч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0344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177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21391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--------</a:t>
                      </a:r>
                      <a:endParaRPr lang="ru-RU" sz="1400" dirty="0"/>
                    </a:p>
                  </a:txBody>
                  <a:tcPr anchor="ctr"/>
                </a:tc>
              </a:tr>
              <a:tr h="20344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6200м</a:t>
                      </a:r>
                      <a:endParaRPr lang="ru-RU" sz="1400" dirty="0"/>
                    </a:p>
                  </a:txBody>
                  <a:tcPr anchor="ctr"/>
                </a:tc>
              </a:tr>
              <a:tr h="3177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</a:t>
                      </a:r>
                      <a:r>
                        <a:rPr lang="ru-RU" sz="1400" dirty="0" smtClean="0"/>
                        <a:t>1500кг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635896" y="4864366"/>
            <a:ext cx="5112568" cy="278605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Представляет из себя цельнометаллический одномоторный моноплан, многое из этого самолёта было взято при проектировании 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Bf 109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, использовался как тренировочный самолёт. На нём первая женщина в мире совершила кругосветный полёт</a:t>
            </a:r>
          </a:p>
        </p:txBody>
      </p:sp>
      <p:pic>
        <p:nvPicPr>
          <p:cNvPr id="7" name="Рисунок 6" descr="ac8e6340e80460b0887d1b253cb5da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410" y="2035463"/>
            <a:ext cx="4660704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 Bf.108</a:t>
            </a:r>
            <a:endParaRPr lang="ru-RU" dirty="0"/>
          </a:p>
          <a:p>
            <a:r>
              <a:rPr lang="ru-RU" dirty="0"/>
              <a:t>«Тайфун»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Тренировочный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828922"/>
              </p:ext>
            </p:extLst>
          </p:nvPr>
        </p:nvGraphicFramePr>
        <p:xfrm>
          <a:off x="486162" y="2636912"/>
          <a:ext cx="3312370" cy="388548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656185"/>
                <a:gridCol w="1656185"/>
              </a:tblGrid>
              <a:tr h="532680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024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560км/ч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2962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r>
                        <a:rPr lang="ru-RU" sz="1400" dirty="0" smtClean="0"/>
                        <a:t>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024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775км</a:t>
                      </a:r>
                      <a:endParaRPr lang="ru-RU" sz="1400" dirty="0"/>
                    </a:p>
                  </a:txBody>
                  <a:tcPr anchor="ctr"/>
                </a:tc>
              </a:tr>
              <a:tr h="48971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4х7.92мм пулемёта, 2х20мм пушки, до 500кг бомб, 1х7.92мм</a:t>
                      </a:r>
                      <a:r>
                        <a:rPr lang="ru-RU" sz="1200" baseline="0" dirty="0" smtClean="0"/>
                        <a:t> оборонительный пулемёт</a:t>
                      </a:r>
                      <a:endParaRPr lang="ru-RU" sz="1200" dirty="0"/>
                    </a:p>
                  </a:txBody>
                  <a:tcPr anchor="ctr"/>
                </a:tc>
              </a:tr>
              <a:tr h="12962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10000м</a:t>
                      </a:r>
                      <a:endParaRPr lang="ru-RU" sz="1400" dirty="0"/>
                    </a:p>
                  </a:txBody>
                  <a:tcPr anchor="ctr"/>
                </a:tc>
              </a:tr>
              <a:tr h="2024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6750кг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888653" y="4814327"/>
            <a:ext cx="4983180" cy="1874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Двухмоторный тяжелый истребитель на службе Люфтваффе во время Второй </a:t>
            </a:r>
            <a:r>
              <a:rPr lang="ru-RU" sz="1600" dirty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м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ировой войны. Из-за  того, что его не могли использовать по прямому назначению, самолёт был переквалифицирован в истребитель-бомбардировщик и ночной истребитель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09" y="1572695"/>
            <a:ext cx="4607637" cy="3069715"/>
          </a:xfrm>
          <a:prstGeom prst="rect">
            <a:avLst/>
          </a:prstGeom>
          <a:effectLst>
            <a:glow rad="76200">
              <a:schemeClr val="accent1">
                <a:alpha val="94000"/>
              </a:schemeClr>
            </a:glo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 Bf.110</a:t>
            </a:r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092891"/>
              </p:ext>
            </p:extLst>
          </p:nvPr>
        </p:nvGraphicFramePr>
        <p:xfrm>
          <a:off x="611560" y="2791681"/>
          <a:ext cx="2848848" cy="363771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24424"/>
                <a:gridCol w="1424424"/>
              </a:tblGrid>
              <a:tr h="5671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8650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960км/ч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8346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</a:p>
                  </a:txBody>
                  <a:tcPr anchor="ctr"/>
                </a:tc>
              </a:tr>
              <a:tr h="28650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69311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2х30мм пушки</a:t>
                      </a:r>
                      <a:endParaRPr lang="ru-RU" sz="1400" dirty="0"/>
                    </a:p>
                  </a:txBody>
                  <a:tcPr anchor="ctr"/>
                </a:tc>
              </a:tr>
              <a:tr h="18346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12000м</a:t>
                      </a:r>
                      <a:endParaRPr lang="ru-RU" sz="1400" dirty="0"/>
                    </a:p>
                  </a:txBody>
                  <a:tcPr anchor="ctr"/>
                </a:tc>
              </a:tr>
              <a:tr h="28650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4110кг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707904" y="5085184"/>
            <a:ext cx="5040560" cy="122691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5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ракетный истребитель-перехватчик времён Второй мировой войны. Первый полёт совершил 1 сентября 1941 года.  Выпускался небольшой серией, всего выпущено 470 самолётов, первый боевой вылет был совершён в мае 1944 года.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8" name="Рисунок 7" descr="Wunderwaffe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67" y="1702600"/>
            <a:ext cx="4474333" cy="3272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ME </a:t>
            </a:r>
            <a:r>
              <a:rPr lang="en-US" dirty="0"/>
              <a:t>163</a:t>
            </a:r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984290"/>
              </p:ext>
            </p:extLst>
          </p:nvPr>
        </p:nvGraphicFramePr>
        <p:xfrm>
          <a:off x="714913" y="2708920"/>
          <a:ext cx="2814582" cy="378930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7291"/>
                <a:gridCol w="1407291"/>
              </a:tblGrid>
              <a:tr h="507157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857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Скорость</a:t>
                      </a:r>
                      <a:r>
                        <a:rPr lang="ru-RU" sz="1400" baseline="0" dirty="0" smtClean="0"/>
                        <a:t> буксировки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220</a:t>
                      </a:r>
                      <a:r>
                        <a:rPr lang="ru-RU" sz="1400" baseline="0" dirty="0" smtClean="0"/>
                        <a:t> км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ru-RU" sz="1400" baseline="0" dirty="0" smtClean="0"/>
                        <a:t>ч</a:t>
                      </a:r>
                      <a:endParaRPr lang="ru-RU" sz="1400" dirty="0"/>
                    </a:p>
                  </a:txBody>
                  <a:tcPr anchor="ctr"/>
                </a:tc>
              </a:tr>
              <a:tr h="23053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r>
                        <a:rPr lang="ru-RU" sz="1400" dirty="0" smtClean="0"/>
                        <a:t> чел.</a:t>
                      </a:r>
                      <a:r>
                        <a:rPr lang="en-US" sz="1400" dirty="0" smtClean="0"/>
                        <a:t> + ~</a:t>
                      </a:r>
                      <a:r>
                        <a:rPr lang="ru-RU" sz="1400" dirty="0" smtClean="0"/>
                        <a:t>150</a:t>
                      </a:r>
                      <a:r>
                        <a:rPr lang="ru-RU" sz="1400" baseline="0" dirty="0" smtClean="0"/>
                        <a:t> десантников</a:t>
                      </a:r>
                      <a:endParaRPr lang="ru-RU" sz="1400" dirty="0"/>
                    </a:p>
                  </a:txBody>
                  <a:tcPr anchor="ctr"/>
                </a:tc>
              </a:tr>
              <a:tr h="2857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  <a:tr h="69134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2-4</a:t>
                      </a:r>
                      <a:r>
                        <a:rPr lang="en-US" sz="1400" dirty="0" smtClean="0"/>
                        <a:t>x7.92</a:t>
                      </a:r>
                      <a:r>
                        <a:rPr lang="ru-RU" sz="1400" dirty="0" smtClean="0"/>
                        <a:t>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1829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  <a:tr h="2857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39400кг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673525" y="4851905"/>
            <a:ext cx="5184576" cy="307181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B52" panose="040B0500000000000000" pitchFamily="81" charset="0"/>
              </a:rPr>
              <a:t>Тяжёлый немецкий транспортный планёр. Первый полёт был совершён в 1941 году. Так как самолёт не имел двигателей, появилась проблема с отсутствием необходимого буксировщика, решением этой проблемы стал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B52" panose="040B0500000000000000" pitchFamily="81" charset="0"/>
              </a:rPr>
              <a:t>He 111Z-1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me321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405" y="1898107"/>
            <a:ext cx="4973696" cy="2676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 321</a:t>
            </a:r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452320" y="826280"/>
            <a:ext cx="1691680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Планер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294495"/>
              </p:ext>
            </p:extLst>
          </p:nvPr>
        </p:nvGraphicFramePr>
        <p:xfrm>
          <a:off x="395536" y="2486681"/>
          <a:ext cx="2992322" cy="4137035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96161"/>
                <a:gridCol w="1496161"/>
              </a:tblGrid>
              <a:tr h="42048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3113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341км/ч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7450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6665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860км</a:t>
                      </a:r>
                      <a:endParaRPr lang="ru-RU" sz="1400" dirty="0"/>
                    </a:p>
                  </a:txBody>
                  <a:tcPr anchor="ctr"/>
                </a:tc>
              </a:tr>
              <a:tr h="126145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2х7.9мм пулемёта, до 200кг бомб/2х20мм</a:t>
                      </a:r>
                      <a:r>
                        <a:rPr lang="ru-RU" sz="1200" baseline="0" dirty="0" smtClean="0"/>
                        <a:t> пушки на крыльевых держателях</a:t>
                      </a:r>
                      <a:endParaRPr lang="ru-RU" sz="1200" dirty="0"/>
                    </a:p>
                  </a:txBody>
                  <a:tcPr anchor="ctr"/>
                </a:tc>
              </a:tr>
              <a:tr h="27450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9000м</a:t>
                      </a:r>
                      <a:endParaRPr lang="ru-RU" sz="1400" dirty="0"/>
                    </a:p>
                  </a:txBody>
                  <a:tcPr anchor="ctr"/>
                </a:tc>
              </a:tr>
              <a:tr h="68605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491880" y="4397104"/>
            <a:ext cx="5400600" cy="27146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r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Один из первых немецких пикирующих бомбардировщиков, в основном использовался как штурмовик, с развитием авиации его уже использовали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как штурмовик.  Предусматривалось создание относительно простого одноместного биплана. Самолёт был спроектирован как временный пикировщик</a:t>
            </a:r>
            <a:r>
              <a:rPr lang="en-US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.</a:t>
            </a: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 Имел крайне большой запас боевой живучести, так как был полностью металлическим.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7" name="Рисунок 6" descr="cveta-voennogo-neba-hensheli-pikirovshhiki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88" y="1717670"/>
            <a:ext cx="5047447" cy="242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Hs-123</a:t>
            </a:r>
            <a:endParaRPr lang="ru-RU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308304" y="826280"/>
            <a:ext cx="1835696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>
                <a:latin typeface="a_OldTyperNr" panose="02090506030505020304" pitchFamily="18" charset="-52"/>
              </a:rPr>
              <a:t>Штурмовик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11541" y="5052805"/>
            <a:ext cx="5610200" cy="142876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двухмоторный средний бомбардировщик фирмы Dornier времён Второй мировой войны. Являлся одним из основных бомбардировщиков люфтваффе. Выпускался с 1937 по 1940 годы.</a:t>
            </a:r>
            <a:endParaRPr lang="ru-RU" sz="1600" dirty="0"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latin typeface="B52" panose="040B0500000000000000" pitchFamily="81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5880"/>
              </p:ext>
            </p:extLst>
          </p:nvPr>
        </p:nvGraphicFramePr>
        <p:xfrm>
          <a:off x="490227" y="2662960"/>
          <a:ext cx="2930598" cy="381809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65299"/>
                <a:gridCol w="1465299"/>
              </a:tblGrid>
              <a:tr h="49577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211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355км/ч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1261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211977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68686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4х7.92мм оборонительных пулемёта, до 750кг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126156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5100м</a:t>
                      </a:r>
                      <a:endParaRPr lang="ru-RU" sz="1400" dirty="0"/>
                    </a:p>
                  </a:txBody>
                  <a:tcPr anchor="ctr"/>
                </a:tc>
              </a:tr>
              <a:tr h="28385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r"/>
                      <a:r>
                        <a:rPr lang="ru-RU" sz="1400" baseline="0" dirty="0" smtClean="0">
                          <a:effectLst/>
                        </a:rPr>
                        <a:t>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7040кг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03" y="1676322"/>
            <a:ext cx="5134217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do-17</a:t>
            </a:r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444209" y="826280"/>
            <a:ext cx="2699792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/>
              <a:t>Бомбардировщик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pic>
        <p:nvPicPr>
          <p:cNvPr id="6" name="Содержимое 5" descr="ju52-22-Junkers-Ju-52-1m-ju521m_ABJ_590_J52_1m_002-960x66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9694" y="1884482"/>
            <a:ext cx="4969782" cy="341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912022"/>
              </p:ext>
            </p:extLst>
          </p:nvPr>
        </p:nvGraphicFramePr>
        <p:xfrm>
          <a:off x="385846" y="2526342"/>
          <a:ext cx="2818002" cy="4073067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409001"/>
                <a:gridCol w="1409001"/>
              </a:tblGrid>
              <a:tr h="537387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3250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Скорость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285км/ч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0812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Экипаж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2-3чел.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3250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Дальность</a:t>
                      </a:r>
                      <a:r>
                        <a:rPr lang="ru-RU" sz="1400" baseline="0" dirty="0" smtClean="0">
                          <a:effectLst/>
                        </a:rPr>
                        <a:t> Полёта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1090км</a:t>
                      </a:r>
                      <a:endParaRPr lang="ru-RU" sz="1400" dirty="0"/>
                    </a:p>
                  </a:txBody>
                  <a:tcPr anchor="ctr"/>
                </a:tc>
              </a:tr>
              <a:tr h="97460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Вооружение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2х7,92мм</a:t>
                      </a:r>
                      <a:r>
                        <a:rPr lang="ru-RU" sz="1400" baseline="0" dirty="0" smtClean="0"/>
                        <a:t> пулемёта, 1х7,92мм оборонительный пулемёт</a:t>
                      </a:r>
                      <a:endParaRPr lang="ru-RU" sz="1400" dirty="0"/>
                    </a:p>
                  </a:txBody>
                  <a:tcPr anchor="ctr"/>
                </a:tc>
              </a:tr>
              <a:tr h="20812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Потолок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5900м</a:t>
                      </a:r>
                      <a:endParaRPr lang="ru-RU" sz="1400" dirty="0"/>
                    </a:p>
                  </a:txBody>
                  <a:tcPr anchor="ctr"/>
                </a:tc>
              </a:tr>
              <a:tr h="46165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effectLst/>
                        </a:rPr>
                        <a:t>Максимальная взлётная</a:t>
                      </a:r>
                      <a:r>
                        <a:rPr lang="ru-RU" sz="1400" baseline="0" dirty="0" smtClean="0">
                          <a:effectLst/>
                        </a:rPr>
                        <a:t> масса</a:t>
                      </a:r>
                      <a:endParaRPr lang="ru-RU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11000кг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74285" y="5617245"/>
            <a:ext cx="540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52" panose="040B0500000000000000" pitchFamily="81" charset="0"/>
              </a:rPr>
              <a:t>Германский военно-транспортный самолёт, изначально использовавшийся как пассажирский.</a:t>
            </a:r>
            <a:endParaRPr lang="ru-RU" dirty="0">
              <a:latin typeface="B52" panose="040B0500000000000000" pitchFamily="81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03848" y="677988"/>
            <a:ext cx="313491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ju-52</a:t>
            </a:r>
            <a:endParaRPr lang="ru-RU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latin typeface="a_OldTyperNr" panose="02090506030505020304" pitchFamily="18" charset="-52"/>
              </a:rPr>
              <a:t>Транспортный</a:t>
            </a:r>
            <a:endParaRPr lang="ru-RU" spc="300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157" y="2613688"/>
            <a:ext cx="3528391" cy="38807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Проект «Папа и сын» – два соединённых самолёта (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изна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-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чально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Ju-88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и 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Bf-109)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. В 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Ju-88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вместо кабины пилотов помещали большое количество взрывчатки, на носовой части фюзеляжа располагался 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детона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-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тор, самолёт-бомба (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Ju-88)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отсоединялся от самолёта-носителя (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Bf-109)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так что самолёт-носитель мог вернуть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-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ся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на базу. Более поздние модели оснащались кабиной с 3-мя лётчиками и 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оборонитель</a:t>
            </a:r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-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ным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52" panose="040B0500000000000000" pitchFamily="81" charset="0"/>
              </a:rPr>
              <a:t> пулемётом на самолёте-бомбе, но они так и не были использованы.</a:t>
            </a:r>
            <a:endParaRPr lang="ru-RU" sz="1600" dirty="0">
              <a:solidFill>
                <a:schemeClr val="bg1">
                  <a:lumMod val="95000"/>
                  <a:lumOff val="5000"/>
                </a:schemeClr>
              </a:solidFill>
              <a:latin typeface="B52" panose="040B0500000000000000" pitchFamily="81" charset="0"/>
            </a:endParaRPr>
          </a:p>
        </p:txBody>
      </p:sp>
      <p:pic>
        <p:nvPicPr>
          <p:cNvPr id="4" name="Рисунок 3" descr="mistel-07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1725" y="1556792"/>
            <a:ext cx="4062695" cy="2568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24" y="4404741"/>
            <a:ext cx="4757760" cy="21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620688"/>
            <a:ext cx="669674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r" defTabSz="457200">
              <a:spcBef>
                <a:spcPct val="0"/>
              </a:spcBef>
              <a:buNone/>
              <a:defRPr sz="400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tencil Std" panose="04020904080802020404" pitchFamily="82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latin typeface="Book Antiqua" panose="02040602050305030304" pitchFamily="18" charset="0"/>
              </a:rPr>
              <a:t>Мистель (Папа и Сын)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539552" y="2348880"/>
            <a:ext cx="7704856" cy="3024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Таким образом, сложно сказать, самолеты какой стороны</a:t>
            </a:r>
            <a:endParaRPr lang="en-US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конфликта были лучше. Но можно точно сказать, что 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                       боевая </a:t>
            </a:r>
            <a:r>
              <a:rPr lang="ru-RU" dirty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авиация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СССР внесла значительный вклад </a:t>
            </a:r>
          </a:p>
          <a:p>
            <a:pPr algn="l"/>
            <a:r>
              <a:rPr lang="ru-RU" dirty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                 в </a:t>
            </a:r>
            <a:r>
              <a:rPr lang="ru-RU" dirty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ход боевых действий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времен </a:t>
            </a:r>
            <a:r>
              <a:rPr lang="ru-RU" dirty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ВОВ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против немецких 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</a:rPr>
              <a:t>             захватчиков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в победу над нацизмом, вне зависимости 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от класса и боевой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мощи.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80112" y="1772816"/>
            <a:ext cx="1844278" cy="681073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Вывод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70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954003"/>
              </p:ext>
            </p:extLst>
          </p:nvPr>
        </p:nvGraphicFramePr>
        <p:xfrm>
          <a:off x="5387767" y="2636912"/>
          <a:ext cx="3089576" cy="3884276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0000"/>
                    </a:srgbClr>
                  </a:outerShdw>
                </a:effectLst>
                <a:tableStyleId>{5C22544A-7EE6-4342-B048-85BDC9FD1C3A}</a:tableStyleId>
              </a:tblPr>
              <a:tblGrid>
                <a:gridCol w="1544788"/>
                <a:gridCol w="1544788"/>
              </a:tblGrid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291км/ч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 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700км</a:t>
                      </a:r>
                      <a:endParaRPr lang="ru-RU" sz="1400" dirty="0"/>
                    </a:p>
                  </a:txBody>
                  <a:tcPr anchor="ctr"/>
                </a:tc>
              </a:tr>
              <a:tr h="575078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2х7.62мм пулемёта</a:t>
                      </a:r>
                      <a:endParaRPr lang="ru-RU" sz="1400" dirty="0"/>
                    </a:p>
                  </a:txBody>
                  <a:tcPr anchor="ctr"/>
                </a:tc>
              </a:tr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7200м</a:t>
                      </a:r>
                      <a:endParaRPr lang="ru-RU" sz="1400" dirty="0"/>
                    </a:p>
                  </a:txBody>
                  <a:tcPr anchor="ctr"/>
                </a:tc>
              </a:tr>
              <a:tr h="55153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4295794"/>
            <a:ext cx="4570198" cy="192882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И-7 спроектирован в Германии с изначальным названием </a:t>
            </a:r>
            <a:r>
              <a:rPr lang="en-US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HD-37</a:t>
            </a:r>
            <a:r>
              <a:rPr lang="ru-RU" sz="1500" dirty="0" smtClean="0">
                <a:solidFill>
                  <a:schemeClr val="bg1"/>
                </a:solidFill>
                <a:latin typeface="B52" panose="040B0500000000000000" pitchFamily="81" charset="0"/>
              </a:rPr>
              <a:t>с. СССР приобрел лицензию на его стройку и производился с 1931 до 1934 года ещё до начала войны. Всего построено 131 И-7. Во время войны он был принят на вооружение только потому, что в СССР были проблемы с собственными проектами.</a:t>
            </a:r>
          </a:p>
        </p:txBody>
      </p:sp>
      <p:pic>
        <p:nvPicPr>
          <p:cNvPr id="8" name="Рисунок 7" descr="Fighter_I7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52" y="1802227"/>
            <a:ext cx="4181558" cy="2219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alpha val="9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роцесс 8"/>
          <p:cNvSpPr/>
          <p:nvPr/>
        </p:nvSpPr>
        <p:spPr>
          <a:xfrm>
            <a:off x="0" y="802969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2065016" cy="970622"/>
          </a:xfr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И-7</a:t>
            </a:r>
            <a:endParaRPr lang="ru-RU" sz="4800" dirty="0"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4067944" y="3717032"/>
            <a:ext cx="3960440" cy="3024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arenR"/>
            </a:pP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www.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а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iraces.ru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  <a:p>
            <a:pPr marL="514350" indent="-514350" algn="l">
              <a:buAutoNum type="arabicParenR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www. 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military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а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rms.ru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  <a:p>
            <a:pPr marL="514350" indent="-514350" algn="l">
              <a:buAutoNum type="arabicParenR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www. 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armedman.ru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  <a:p>
            <a:pPr marL="514350" indent="-514350" algn="l">
              <a:buAutoNum type="arabicParenR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www. 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airwar.ru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80000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  <a:p>
            <a:pPr algn="l"/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 smtClean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50800" dist="50800" algn="ctr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effectLst>
                <a:outerShdw blurRad="50800" dist="50800" algn="ctr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2991276"/>
            <a:ext cx="5444678" cy="970622"/>
          </a:xfrm>
          <a:prstGeom prst="rect">
            <a:avLst/>
          </a:prstGeom>
          <a:noFill/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Использованная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 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литература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61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4000" cy="685730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6021288"/>
            <a:ext cx="2306217" cy="54833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effectLst>
                  <a:outerShdw blurRad="25400" dist="50800" dir="5400000" algn="ctr" rotWithShape="0">
                    <a:srgbClr val="000000">
                      <a:alpha val="91000"/>
                    </a:srgbClr>
                  </a:outerShdw>
                </a:effectLst>
              </a:rPr>
              <a:t>© </a:t>
            </a:r>
            <a:r>
              <a:rPr lang="ru-RU" dirty="0" smtClean="0">
                <a:solidFill>
                  <a:srgbClr val="C00000"/>
                </a:solidFill>
                <a:effectLst>
                  <a:outerShdw blurRad="254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a_StamperBrk" panose="040409050D0802020404" pitchFamily="82" charset="-52"/>
              </a:rPr>
              <a:t>2019</a:t>
            </a:r>
            <a:endParaRPr lang="ru-RU" dirty="0">
              <a:solidFill>
                <a:srgbClr val="C00000"/>
              </a:solidFill>
              <a:effectLst>
                <a:outerShdw blurRad="25400" dist="50800" dir="5400000" algn="ctr" rotWithShape="0">
                  <a:srgbClr val="000000">
                    <a:alpha val="91000"/>
                  </a:srgbClr>
                </a:outerShdw>
              </a:effectLst>
              <a:latin typeface="a_StamperBrk" panose="040409050D08020204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303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9143999" cy="6857308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999029"/>
              </p:ext>
            </p:extLst>
          </p:nvPr>
        </p:nvGraphicFramePr>
        <p:xfrm>
          <a:off x="540123" y="2924944"/>
          <a:ext cx="3174622" cy="3561368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96000"/>
                    </a:srgbClr>
                  </a:outerShdw>
                </a:effectLst>
                <a:tableStyleId>{5C22544A-7EE6-4342-B048-85BDC9FD1C3A}</a:tableStyleId>
              </a:tblPr>
              <a:tblGrid>
                <a:gridCol w="1587311"/>
                <a:gridCol w="1587311"/>
              </a:tblGrid>
              <a:tr h="468964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Значение</a:t>
                      </a:r>
                      <a:endParaRPr lang="ru-RU" sz="1600" dirty="0"/>
                    </a:p>
                  </a:txBody>
                  <a:tcPr anchor="ctr"/>
                </a:tc>
              </a:tr>
              <a:tr h="5960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Скорость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335км/ч</a:t>
                      </a:r>
                      <a:endParaRPr lang="ru-RU" sz="1400" dirty="0"/>
                    </a:p>
                  </a:txBody>
                  <a:tcPr anchor="ctr"/>
                </a:tc>
              </a:tr>
              <a:tr h="27082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Экипаж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 anchor="ctr"/>
                </a:tc>
              </a:tr>
              <a:tr h="46039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Дальность</a:t>
                      </a:r>
                      <a:r>
                        <a:rPr lang="ru-RU" sz="1400" baseline="0" dirty="0" smtClean="0"/>
                        <a:t> Полёта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415км</a:t>
                      </a:r>
                      <a:endParaRPr lang="ru-RU" sz="1400" dirty="0"/>
                    </a:p>
                  </a:txBody>
                  <a:tcPr anchor="ctr"/>
                </a:tc>
              </a:tr>
              <a:tr h="77261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Вооружение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2х7.9мм пулемёта, 6х10кг бомб</a:t>
                      </a:r>
                      <a:endParaRPr lang="ru-RU" sz="1400" dirty="0"/>
                    </a:p>
                  </a:txBody>
                  <a:tcPr anchor="ctr"/>
                </a:tc>
              </a:tr>
              <a:tr h="270821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Потолок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8100м</a:t>
                      </a:r>
                      <a:endParaRPr lang="ru-RU" sz="1400" dirty="0"/>
                    </a:p>
                  </a:txBody>
                  <a:tcPr anchor="ctr"/>
                </a:tc>
              </a:tr>
              <a:tr h="5960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Максимальная взлётная</a:t>
                      </a:r>
                      <a:r>
                        <a:rPr lang="ru-RU" sz="1400" baseline="0" dirty="0" smtClean="0"/>
                        <a:t> масса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н/д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3143248"/>
            <a:ext cx="4714908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58662" y="4581128"/>
            <a:ext cx="4714908" cy="28574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ru-RU" sz="1600" dirty="0" smtClean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B52" panose="040B0500000000000000" pitchFamily="81" charset="0"/>
              </a:rPr>
              <a:t>Немецкий истребитель-биплан 30-х годов, созданный в 1933 году. Всего выпущено 511 экземпляров самолёта, применявшихся во время гражданской войны в Испании и в начале Второй мировой.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B52" panose="040B0500000000000000" pitchFamily="81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91" y="1864717"/>
            <a:ext cx="4455097" cy="2289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">
              <a:schemeClr val="accent1">
                <a:alpha val="94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474721" y="672286"/>
            <a:ext cx="18413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Ar 6</a:t>
            </a:r>
            <a:r>
              <a:rPr lang="ru-RU" sz="4000" dirty="0" smtClean="0">
                <a:ln>
                  <a:solidFill>
                    <a:schemeClr val="bg1"/>
                  </a:solidFill>
                </a:ln>
                <a:latin typeface="Stencil Std" panose="04020904080802020404" pitchFamily="82" charset="0"/>
              </a:rPr>
              <a:t>8</a:t>
            </a:r>
            <a:endParaRPr lang="ru-RU" sz="4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660233" y="826280"/>
            <a:ext cx="2483767" cy="3832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_OldTyperNr" panose="02090506030505020304" pitchFamily="18" charset="-52"/>
              </a:rPr>
              <a:t>И с т р е б и т е л ь</a:t>
            </a:r>
            <a:endParaRPr lang="ru-RU" dirty="0">
              <a:solidFill>
                <a:schemeClr val="tx1"/>
              </a:solidFill>
              <a:latin typeface="a_OldTyperNr" panose="02090506030505020304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1"/>
            <a:ext cx="9144000" cy="685730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05797"/>
            <a:ext cx="8725943" cy="386620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И-7 и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68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– довоенные полуторапланы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Немецкий полутораплан был быстрее и потолок у него был выше, чем у И-5, что давало ему превосходство в бою, но дальность полёта И-7 заметно выше, поэтому он мог дольше находиться в бою и победить, просто уклоняясь от выстрелов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68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На И-7 было установлено 2 пулемёта, на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Ar 68 </a:t>
            </a:r>
            <a:r>
              <a:rPr lang="ru-RU" dirty="0" smtClean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установлено также 2 пулемёта большего калибра, самолёт нёс с собой 6 противопехотных бомб</a:t>
            </a:r>
            <a:endParaRPr lang="ru-RU" dirty="0">
              <a:solidFill>
                <a:schemeClr val="tx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Fighter_I7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8" y="3478516"/>
            <a:ext cx="3845675" cy="2236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43" y="3478516"/>
            <a:ext cx="4098216" cy="2236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84168" y="5949280"/>
            <a:ext cx="184139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AR 6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8</a:t>
            </a:r>
            <a:endParaRPr lang="ru-RU" sz="3200" dirty="0">
              <a:ln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91680" y="6067919"/>
            <a:ext cx="1634920" cy="768463"/>
          </a:xfrm>
          <a:noFill/>
          <a:ln>
            <a:noFill/>
          </a:ln>
          <a:effectLst>
            <a:innerShdw blurRad="63500" dist="50800" dir="8100000">
              <a:schemeClr val="bg1">
                <a:alpha val="50000"/>
              </a:schemeClr>
            </a:innerShdw>
            <a:reflection blurRad="101600" endPos="0" dist="2159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chemeClr val="tx1">
                      <a:alpha val="88000"/>
                    </a:schemeClr>
                  </a:solidFill>
                </a:ln>
                <a:solidFill>
                  <a:srgbClr val="A530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Gothic Std B" panose="020B0800000000000000" pitchFamily="34" charset="-128"/>
              </a:rPr>
              <a:t>И-7</a:t>
            </a:r>
            <a:endParaRPr lang="ru-RU" sz="3200" dirty="0">
              <a:ln>
                <a:solidFill>
                  <a:schemeClr val="tx1">
                    <a:alpha val="88000"/>
                  </a:schemeClr>
                </a:solidFill>
              </a:ln>
              <a:solidFill>
                <a:srgbClr val="A530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3453</TotalTime>
  <Words>5209</Words>
  <Application>Microsoft Office PowerPoint</Application>
  <PresentationFormat>Экран (4:3)</PresentationFormat>
  <Paragraphs>966</Paragraphs>
  <Slides>71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85" baseType="lpstr">
      <vt:lpstr>Adobe Gothic Std B</vt:lpstr>
      <vt:lpstr>a_OldTyperNr</vt:lpstr>
      <vt:lpstr>a_StamperBrk</vt:lpstr>
      <vt:lpstr>Arial</vt:lpstr>
      <vt:lpstr>Arial Black</vt:lpstr>
      <vt:lpstr>B52</vt:lpstr>
      <vt:lpstr>Book Antiqua</vt:lpstr>
      <vt:lpstr>Calibri</vt:lpstr>
      <vt:lpstr>Stencil Std</vt:lpstr>
      <vt:lpstr>Trebuchet MS</vt:lpstr>
      <vt:lpstr>Wingdings 2</vt:lpstr>
      <vt:lpstr>Wingdings 3</vt:lpstr>
      <vt:lpstr>Грань</vt:lpstr>
      <vt:lpstr>1_Грань</vt:lpstr>
      <vt:lpstr>Авиация времён  Великой Отечественной Войны</vt:lpstr>
      <vt:lpstr>Презентация PowerPoint</vt:lpstr>
      <vt:lpstr>Презентация PowerPoint</vt:lpstr>
      <vt:lpstr>И-5</vt:lpstr>
      <vt:lpstr>Ar 64</vt:lpstr>
      <vt:lpstr>И-5</vt:lpstr>
      <vt:lpstr>И-7</vt:lpstr>
      <vt:lpstr>Презентация PowerPoint</vt:lpstr>
      <vt:lpstr>И-7</vt:lpstr>
      <vt:lpstr>И-14</vt:lpstr>
      <vt:lpstr>Презентация PowerPoint</vt:lpstr>
      <vt:lpstr>И-14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Heinkel He 111 – немецкий средний бомбардировщик, один из основных бомбардировщиков люфтваффе (существовали также модификации торпедоносцев и штурмовиков). Всего  построено более 7600 He 111 всех модификаций, поэтому этот самолёт можно назвать вторым по массовости бомбардировщиком Германии во Второй Мировой войне.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Авиация времён Великой Отечественной Войны.</dc:title>
  <dc:creator>Сильвестр</dc:creator>
  <cp:lastModifiedBy>User</cp:lastModifiedBy>
  <cp:revision>323</cp:revision>
  <cp:lastPrinted>2019-02-18T18:20:42Z</cp:lastPrinted>
  <dcterms:created xsi:type="dcterms:W3CDTF">2017-10-19T15:44:15Z</dcterms:created>
  <dcterms:modified xsi:type="dcterms:W3CDTF">2019-02-21T20:14:37Z</dcterms:modified>
</cp:coreProperties>
</file>