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8" r:id="rId3"/>
    <p:sldId id="257" r:id="rId4"/>
    <p:sldId id="261" r:id="rId5"/>
    <p:sldId id="262" r:id="rId6"/>
    <p:sldId id="263" r:id="rId7"/>
    <p:sldId id="260" r:id="rId8"/>
    <p:sldId id="265" r:id="rId9"/>
    <p:sldId id="266" r:id="rId10"/>
    <p:sldId id="267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F2FD-DAEC-4B24-A8D8-4FC89401CC9B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0BCB6D-A340-4BD6-8098-23E4D04E0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F2FD-DAEC-4B24-A8D8-4FC89401CC9B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B6D-A340-4BD6-8098-23E4D04E0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F2FD-DAEC-4B24-A8D8-4FC89401CC9B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B6D-A340-4BD6-8098-23E4D04E0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F2FD-DAEC-4B24-A8D8-4FC89401CC9B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0BCB6D-A340-4BD6-8098-23E4D04E0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F2FD-DAEC-4B24-A8D8-4FC89401CC9B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B6D-A340-4BD6-8098-23E4D04E0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F2FD-DAEC-4B24-A8D8-4FC89401CC9B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B6D-A340-4BD6-8098-23E4D04E0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F2FD-DAEC-4B24-A8D8-4FC89401CC9B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0BCB6D-A340-4BD6-8098-23E4D04E0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F2FD-DAEC-4B24-A8D8-4FC89401CC9B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B6D-A340-4BD6-8098-23E4D04E0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F2FD-DAEC-4B24-A8D8-4FC89401CC9B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B6D-A340-4BD6-8098-23E4D04E0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F2FD-DAEC-4B24-A8D8-4FC89401CC9B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B6D-A340-4BD6-8098-23E4D04E0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F2FD-DAEC-4B24-A8D8-4FC89401CC9B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B6D-A340-4BD6-8098-23E4D04E0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48F2FD-DAEC-4B24-A8D8-4FC89401CC9B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0BCB6D-A340-4BD6-8098-23E4D04E0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Первая помощь при травмах на природе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643314"/>
            <a:ext cx="7929618" cy="21431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b="1" dirty="0" smtClean="0"/>
              <a:t>Консультант </a:t>
            </a:r>
            <a:r>
              <a:rPr lang="ru-RU" sz="3600" b="1" dirty="0" smtClean="0"/>
              <a:t>проекта </a:t>
            </a:r>
            <a:r>
              <a:rPr lang="ru-RU" sz="3600" b="1" dirty="0" smtClean="0"/>
              <a:t>Кудряшова Е.Е.</a:t>
            </a:r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Проект </a:t>
            </a:r>
            <a:r>
              <a:rPr lang="ru-RU" sz="3600" b="1" dirty="0" smtClean="0"/>
              <a:t>выполнил ученик 8 </a:t>
            </a:r>
            <a:r>
              <a:rPr lang="ru-RU" sz="3600" b="1" dirty="0" smtClean="0"/>
              <a:t>«Б»</a:t>
            </a:r>
            <a:endParaRPr lang="ru-RU" sz="3200" b="1" dirty="0" smtClean="0"/>
          </a:p>
          <a:p>
            <a:pPr algn="ctr"/>
            <a:r>
              <a:rPr lang="ru-RU" sz="3600" b="1" dirty="0" smtClean="0"/>
              <a:t>Потоцкий Никита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Первая помощь при укусе змеи</a:t>
            </a:r>
            <a:endParaRPr lang="ru-RU" sz="4400" dirty="0"/>
          </a:p>
        </p:txBody>
      </p:sp>
      <p:pic>
        <p:nvPicPr>
          <p:cNvPr id="23554" name="Picture 2" descr="http://www.pervayapomosh.com/pics/1354619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071942"/>
            <a:ext cx="2466979" cy="2392598"/>
          </a:xfrm>
          <a:prstGeom prst="rect">
            <a:avLst/>
          </a:prstGeom>
          <a:noFill/>
        </p:spPr>
      </p:pic>
      <p:pic>
        <p:nvPicPr>
          <p:cNvPr id="23556" name="Picture 4" descr="Первые действия при укусе змеи"/>
          <p:cNvPicPr>
            <a:picLocks noChangeAspect="1" noChangeArrowheads="1"/>
          </p:cNvPicPr>
          <p:nvPr/>
        </p:nvPicPr>
        <p:blipFill>
          <a:blip r:embed="rId3" cstate="print"/>
          <a:srcRect r="38500"/>
          <a:stretch>
            <a:fillRect/>
          </a:stretch>
        </p:blipFill>
        <p:spPr bwMode="auto">
          <a:xfrm>
            <a:off x="0" y="1071546"/>
            <a:ext cx="2857520" cy="2720246"/>
          </a:xfrm>
          <a:prstGeom prst="rect">
            <a:avLst/>
          </a:prstGeom>
          <a:noFill/>
        </p:spPr>
      </p:pic>
      <p:pic>
        <p:nvPicPr>
          <p:cNvPr id="23558" name="Picture 6" descr="Первая помощ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357298"/>
            <a:ext cx="3132829" cy="2357454"/>
          </a:xfrm>
          <a:prstGeom prst="rect">
            <a:avLst/>
          </a:prstGeom>
          <a:noFill/>
        </p:spPr>
      </p:pic>
      <p:pic>
        <p:nvPicPr>
          <p:cNvPr id="23560" name="Picture 8" descr="Радикальный метод"/>
          <p:cNvPicPr>
            <a:picLocks noChangeAspect="1" noChangeArrowheads="1"/>
          </p:cNvPicPr>
          <p:nvPr/>
        </p:nvPicPr>
        <p:blipFill>
          <a:blip r:embed="rId5" cstate="print"/>
          <a:srcRect l="33465"/>
          <a:stretch>
            <a:fillRect/>
          </a:stretch>
        </p:blipFill>
        <p:spPr bwMode="auto">
          <a:xfrm>
            <a:off x="6643702" y="3907889"/>
            <a:ext cx="2500298" cy="2592945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 rot="2125157" flipV="1">
            <a:off x="1881550" y="3519129"/>
            <a:ext cx="925074" cy="378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138359">
            <a:off x="3900355" y="3703735"/>
            <a:ext cx="118837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597035">
            <a:off x="6391366" y="3821380"/>
            <a:ext cx="879383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Парад 9 мая в Новосибирске пройдет под аккомпанемент пуш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923" y="4429132"/>
            <a:ext cx="3829077" cy="2286016"/>
          </a:xfrm>
          <a:prstGeom prst="rect">
            <a:avLst/>
          </a:prstGeom>
          <a:noFill/>
        </p:spPr>
      </p:pic>
      <p:pic>
        <p:nvPicPr>
          <p:cNvPr id="24578" name="Picture 2" descr="Wall VK"/>
          <p:cNvPicPr>
            <a:picLocks noChangeAspect="1" noChangeArrowheads="1"/>
          </p:cNvPicPr>
          <p:nvPr/>
        </p:nvPicPr>
        <p:blipFill>
          <a:blip r:embed="rId3" cstate="print"/>
          <a:srcRect t="6946"/>
          <a:stretch>
            <a:fillRect/>
          </a:stretch>
        </p:blipFill>
        <p:spPr bwMode="auto">
          <a:xfrm>
            <a:off x="0" y="1643050"/>
            <a:ext cx="3786182" cy="2428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Отравление ядовитыми грибами или растениями </a:t>
            </a:r>
            <a:endParaRPr lang="ru-RU" sz="4400" b="1" dirty="0"/>
          </a:p>
        </p:txBody>
      </p:sp>
      <p:pic>
        <p:nvPicPr>
          <p:cNvPr id="24580" name="Picture 4" descr="Препараты от аллергии, обзор современных лекарст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3912" y="4357694"/>
            <a:ext cx="3271860" cy="2143140"/>
          </a:xfrm>
          <a:prstGeom prst="rect">
            <a:avLst/>
          </a:prstGeom>
          <a:noFill/>
        </p:spPr>
      </p:pic>
      <p:pic>
        <p:nvPicPr>
          <p:cNvPr id="24582" name="Picture 6" descr="https://im3-tub-ru.yandex.net/i?id=d96749bf8351a6aa9452f2b34b767c7e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16879"/>
            <a:ext cx="3143272" cy="2369301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 rot="1989162">
            <a:off x="2014947" y="4165753"/>
            <a:ext cx="1253988" cy="427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96201">
            <a:off x="7242312" y="3739907"/>
            <a:ext cx="1238229" cy="484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8231755">
            <a:off x="4201911" y="3980023"/>
            <a:ext cx="1105815" cy="366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1000132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27650" name="Picture 2" descr="Клещи. . Наносимый вред Многопрофильное биотехническое предприятие ООО &quot;ДДД-Адонис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3305175" cy="2619375"/>
          </a:xfrm>
          <a:prstGeom prst="rect">
            <a:avLst/>
          </a:prstGeom>
          <a:noFill/>
        </p:spPr>
      </p:pic>
      <p:pic>
        <p:nvPicPr>
          <p:cNvPr id="27652" name="Picture 4" descr="http://www.alarab.co.uk/empictures/slide/_16085_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14818"/>
            <a:ext cx="3143272" cy="2245194"/>
          </a:xfrm>
          <a:prstGeom prst="rect">
            <a:avLst/>
          </a:prstGeom>
          <a:noFill/>
        </p:spPr>
      </p:pic>
      <p:pic>
        <p:nvPicPr>
          <p:cNvPr id="27658" name="Picture 10" descr="Лучшее из лучшего 9 2011. . Пасхальные блю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428736"/>
            <a:ext cx="2952770" cy="2214578"/>
          </a:xfrm>
          <a:prstGeom prst="rect">
            <a:avLst/>
          </a:prstGeom>
          <a:noFill/>
        </p:spPr>
      </p:pic>
      <p:pic>
        <p:nvPicPr>
          <p:cNvPr id="27654" name="Picture 6" descr="В подотряде змей (Serpentes) отряда чешуйчатых насчитывается самые опасные змеи - Голова у змеи бывает обыкновенно небольшой - 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571744"/>
            <a:ext cx="2426975" cy="2000254"/>
          </a:xfrm>
          <a:prstGeom prst="rect">
            <a:avLst/>
          </a:prstGeom>
          <a:noFill/>
        </p:spPr>
      </p:pic>
      <p:pic>
        <p:nvPicPr>
          <p:cNvPr id="27656" name="Picture 8" descr="21 Регион - Информационно-развлекательный портал. . Чебоксары. . Чувашия &quot; Страница 32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286256"/>
            <a:ext cx="2928958" cy="2198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rson.ru/images/NachSchool_jpeg_big/omgrib11.jpg"/>
          <p:cNvPicPr>
            <a:picLocks noChangeAspect="1" noChangeArrowheads="1"/>
          </p:cNvPicPr>
          <p:nvPr/>
        </p:nvPicPr>
        <p:blipFill>
          <a:blip r:embed="rId2" cstate="print"/>
          <a:srcRect t="4286" b="5714"/>
          <a:stretch>
            <a:fillRect/>
          </a:stretch>
        </p:blipFill>
        <p:spPr bwMode="auto">
          <a:xfrm>
            <a:off x="214282" y="285728"/>
            <a:ext cx="2786082" cy="3553125"/>
          </a:xfrm>
          <a:prstGeom prst="rect">
            <a:avLst/>
          </a:prstGeom>
          <a:noFill/>
        </p:spPr>
      </p:pic>
      <p:pic>
        <p:nvPicPr>
          <p:cNvPr id="1042" name="Picture 18" descr="http://i.artfile.ru/2048x1431_693673_%5bwww.ArtFile.ru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143248"/>
            <a:ext cx="2357454" cy="1647225"/>
          </a:xfrm>
          <a:prstGeom prst="rect">
            <a:avLst/>
          </a:prstGeom>
          <a:noFill/>
        </p:spPr>
      </p:pic>
      <p:pic>
        <p:nvPicPr>
          <p:cNvPr id="1028" name="Picture 4" descr="http://cs622317.vk.me/v622317319/4748f/iFz2hh2FDq8.jpg"/>
          <p:cNvPicPr>
            <a:picLocks noChangeAspect="1" noChangeArrowheads="1"/>
          </p:cNvPicPr>
          <p:nvPr/>
        </p:nvPicPr>
        <p:blipFill>
          <a:blip r:embed="rId4" cstate="print"/>
          <a:srcRect l="25500" t="16086" r="20499" b="27613"/>
          <a:stretch>
            <a:fillRect/>
          </a:stretch>
        </p:blipFill>
        <p:spPr bwMode="auto">
          <a:xfrm>
            <a:off x="214282" y="3857628"/>
            <a:ext cx="2663617" cy="2071702"/>
          </a:xfrm>
          <a:prstGeom prst="rect">
            <a:avLst/>
          </a:prstGeom>
          <a:noFill/>
        </p:spPr>
      </p:pic>
      <p:pic>
        <p:nvPicPr>
          <p:cNvPr id="1030" name="Picture 6" descr="http://mediasubs.ru/group/uploads/kl/klub-zdorovya-dlya-teh-komu-za-sorok/image/1409166196-861348-91785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572140"/>
            <a:ext cx="2678876" cy="1285860"/>
          </a:xfrm>
          <a:prstGeom prst="rect">
            <a:avLst/>
          </a:prstGeom>
          <a:noFill/>
        </p:spPr>
      </p:pic>
      <p:pic>
        <p:nvPicPr>
          <p:cNvPr id="1034" name="Picture 10" descr="http://farm4.staticflickr.com/3113/2913108831_dc30933366_z.jpg"/>
          <p:cNvPicPr>
            <a:picLocks noChangeAspect="1" noChangeArrowheads="1"/>
          </p:cNvPicPr>
          <p:nvPr/>
        </p:nvPicPr>
        <p:blipFill>
          <a:blip r:embed="rId6" cstate="print"/>
          <a:srcRect t="8136" r="8696" b="7789"/>
          <a:stretch>
            <a:fillRect/>
          </a:stretch>
        </p:blipFill>
        <p:spPr bwMode="auto">
          <a:xfrm>
            <a:off x="3286116" y="642918"/>
            <a:ext cx="2571768" cy="1898210"/>
          </a:xfrm>
          <a:prstGeom prst="rect">
            <a:avLst/>
          </a:prstGeom>
          <a:noFill/>
        </p:spPr>
      </p:pic>
      <p:pic>
        <p:nvPicPr>
          <p:cNvPr id="1036" name="Picture 12" descr="http://static.headline.kz/assets/images/2013/09/371c8e7f24b2578e9b414d05979093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214950"/>
            <a:ext cx="2463371" cy="1643050"/>
          </a:xfrm>
          <a:prstGeom prst="rect">
            <a:avLst/>
          </a:prstGeom>
          <a:noFill/>
        </p:spPr>
      </p:pic>
      <p:pic>
        <p:nvPicPr>
          <p:cNvPr id="1038" name="Picture 14" descr="http://pbs.twimg.com/media/B2VdQhFIcAA6y--.jpg:large"/>
          <p:cNvPicPr>
            <a:picLocks noChangeAspect="1" noChangeArrowheads="1"/>
          </p:cNvPicPr>
          <p:nvPr/>
        </p:nvPicPr>
        <p:blipFill>
          <a:blip r:embed="rId8" cstate="print"/>
          <a:srcRect l="4894" t="7169" r="2120" b="6434"/>
          <a:stretch>
            <a:fillRect/>
          </a:stretch>
        </p:blipFill>
        <p:spPr bwMode="auto">
          <a:xfrm>
            <a:off x="6143636" y="642918"/>
            <a:ext cx="2714644" cy="335758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14282" y="142852"/>
            <a:ext cx="2357454" cy="3571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Ядовитые растения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3857628"/>
            <a:ext cx="2643206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Укусы насекомых, в том числе клещей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214290"/>
            <a:ext cx="2643206" cy="3571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Укусы ядовитых змей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4572008"/>
            <a:ext cx="3214710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Встречи с животными, зараженными бешенством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2643182"/>
            <a:ext cx="3143272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Встречи с крупными </a:t>
            </a:r>
            <a:r>
              <a:rPr lang="ru-RU" dirty="0" smtClean="0"/>
              <a:t>млекопитающими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072198" y="214290"/>
            <a:ext cx="2857520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Тепловой и солнечный удары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4071942"/>
            <a:ext cx="2857520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Солнечные ожоги</a:t>
            </a:r>
            <a:endParaRPr lang="ru-RU" dirty="0"/>
          </a:p>
        </p:txBody>
      </p:sp>
      <p:pic>
        <p:nvPicPr>
          <p:cNvPr id="8194" name="Picture 2" descr="http://www.playing-field.ru/img/2015/052204/080004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4714884"/>
            <a:ext cx="2143116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Солнце: польза и вред - 28 Мая 2012 - Айверсайт новос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00" y="3385279"/>
            <a:ext cx="3571900" cy="34727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Солнце  и  человек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857752" y="500042"/>
            <a:ext cx="4041775" cy="4214841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ОТРИЦАТЕЛЬНОЕ ВЛИЯНИЕ</a:t>
            </a:r>
            <a:r>
              <a:rPr lang="ru-RU" dirty="0" smtClean="0"/>
              <a:t>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1.При недостатке солнечного света у детей развивается рахит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2. При длительном пребывании на солнце развивается  солнечный ожог кожи</a:t>
            </a:r>
          </a:p>
          <a:p>
            <a:pPr marL="457200" indent="-457200"/>
            <a:r>
              <a:rPr lang="ru-RU" dirty="0" smtClean="0">
                <a:solidFill>
                  <a:srgbClr val="7030A0"/>
                </a:solidFill>
              </a:rPr>
              <a:t>3. При злоупотреблении  солнцем возможен солнечный или тепловой удар</a:t>
            </a:r>
          </a:p>
          <a:p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17412" name="Picture 4" descr="Что мне золото, светило бы солнышко. Что мне золото, светило…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142984"/>
            <a:ext cx="4497388" cy="4809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52.mchs.gov.ru/upload/site3/files/61d53c495d1d5af46e1f4c11858e5d48.png"/>
          <p:cNvPicPr>
            <a:picLocks noChangeAspect="1" noChangeArrowheads="1"/>
          </p:cNvPicPr>
          <p:nvPr/>
        </p:nvPicPr>
        <p:blipFill>
          <a:blip r:embed="rId2" cstate="print"/>
          <a:srcRect l="3446" t="6205" r="2803" b="58118"/>
          <a:stretch>
            <a:fillRect/>
          </a:stretch>
        </p:blipFill>
        <p:spPr bwMode="auto">
          <a:xfrm>
            <a:off x="0" y="285728"/>
            <a:ext cx="9144000" cy="6276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52.mchs.gov.ru/upload/site3/files/61d53c495d1d5af46e1f4c11858e5d48.png"/>
          <p:cNvPicPr>
            <a:picLocks noChangeAspect="1" noChangeArrowheads="1"/>
          </p:cNvPicPr>
          <p:nvPr/>
        </p:nvPicPr>
        <p:blipFill>
          <a:blip r:embed="rId2" cstate="print"/>
          <a:srcRect t="42166" b="8583"/>
          <a:stretch>
            <a:fillRect/>
          </a:stretch>
        </p:blipFill>
        <p:spPr bwMode="auto">
          <a:xfrm>
            <a:off x="0" y="109928"/>
            <a:ext cx="9144000" cy="6705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idanceproducts.com/blog/wp-content/uploads/2013/08/sunbu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750495" cy="25003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3857628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Наиболее </a:t>
            </a:r>
            <a:r>
              <a:rPr lang="ru-RU" sz="2400" dirty="0"/>
              <a:t>распространены солнечные ожоги </a:t>
            </a:r>
            <a:r>
              <a:rPr lang="ru-RU" sz="2400" b="1" dirty="0"/>
              <a:t>первой</a:t>
            </a:r>
            <a:r>
              <a:rPr lang="ru-RU" sz="2400" dirty="0"/>
              <a:t> </a:t>
            </a:r>
            <a:r>
              <a:rPr lang="ru-RU" sz="2400" b="1" dirty="0"/>
              <a:t>степени</a:t>
            </a:r>
            <a:r>
              <a:rPr lang="ru-RU" sz="2400" dirty="0"/>
              <a:t>. Для них характерно покраснение и болезненность кожи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0005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Более длительное воздействие солнечного излучения приводит к ожогам </a:t>
            </a:r>
            <a:r>
              <a:rPr lang="ru-RU" sz="2400" b="1" dirty="0"/>
              <a:t>второй</a:t>
            </a:r>
            <a:r>
              <a:rPr lang="ru-RU" sz="2400" dirty="0"/>
              <a:t> </a:t>
            </a:r>
            <a:r>
              <a:rPr lang="ru-RU" sz="2400" b="1" dirty="0"/>
              <a:t>степени</a:t>
            </a:r>
            <a:r>
              <a:rPr lang="ru-RU" sz="2400" dirty="0"/>
              <a:t> – с образованием волдырей, наполненных жидкостью</a:t>
            </a:r>
          </a:p>
        </p:txBody>
      </p:sp>
      <p:pic>
        <p:nvPicPr>
          <p:cNvPr id="20484" name="Picture 4" descr="http://rodinkam.net/wp-content/uploads/2015/08/1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3929090" cy="24860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tdata.ru/u25/photoA36C/20009250824-0/big.jpg"/>
          <p:cNvPicPr>
            <a:picLocks noChangeAspect="1" noChangeArrowheads="1"/>
          </p:cNvPicPr>
          <p:nvPr/>
        </p:nvPicPr>
        <p:blipFill>
          <a:blip r:embed="rId2" cstate="print"/>
          <a:srcRect l="8887" r="2251"/>
          <a:stretch>
            <a:fillRect/>
          </a:stretch>
        </p:blipFill>
        <p:spPr bwMode="auto">
          <a:xfrm>
            <a:off x="0" y="0"/>
            <a:ext cx="3571868" cy="3200401"/>
          </a:xfrm>
          <a:prstGeom prst="rect">
            <a:avLst/>
          </a:prstGeom>
          <a:noFill/>
        </p:spPr>
      </p:pic>
      <p:pic>
        <p:nvPicPr>
          <p:cNvPr id="17416" name="Picture 8" descr="http://images0.tcdn.nl/incoming/article22569270.ece/ALTERNATES/sectionImage1500x1500/zonnen147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928934"/>
            <a:ext cx="2160000" cy="216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214686"/>
            <a:ext cx="327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Немедленно спрячьтесь в тень.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564357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уменьшения воспаления и снижения боли существуют специальные средства, которые продаются в аптеках.</a:t>
            </a:r>
          </a:p>
        </p:txBody>
      </p:sp>
      <p:pic>
        <p:nvPicPr>
          <p:cNvPr id="17412" name="Picture 4" descr="http://irecommend.ru.q5.r-99.com/sites/default/files/product-images/324289/hC60dpBuHl4H6XbNWjN9BA.jpg"/>
          <p:cNvPicPr>
            <a:picLocks noChangeAspect="1" noChangeArrowheads="1"/>
          </p:cNvPicPr>
          <p:nvPr/>
        </p:nvPicPr>
        <p:blipFill>
          <a:blip r:embed="rId4" cstate="print"/>
          <a:srcRect l="19688" t="43715" r="4374" b="14071"/>
          <a:stretch>
            <a:fillRect/>
          </a:stretch>
        </p:blipFill>
        <p:spPr bwMode="auto">
          <a:xfrm>
            <a:off x="3857620" y="4643446"/>
            <a:ext cx="2600343" cy="963090"/>
          </a:xfrm>
          <a:prstGeom prst="rect">
            <a:avLst/>
          </a:prstGeom>
          <a:noFill/>
        </p:spPr>
      </p:pic>
      <p:pic>
        <p:nvPicPr>
          <p:cNvPr id="17414" name="Picture 6" descr="http://leninogorsk.eu/out/pictures/master/product/1/spas-1.jpg"/>
          <p:cNvPicPr>
            <a:picLocks noChangeAspect="1" noChangeArrowheads="1"/>
          </p:cNvPicPr>
          <p:nvPr/>
        </p:nvPicPr>
        <p:blipFill>
          <a:blip r:embed="rId5" cstate="print"/>
          <a:srcRect t="18443" b="5737"/>
          <a:stretch>
            <a:fillRect/>
          </a:stretch>
        </p:blipFill>
        <p:spPr bwMode="auto">
          <a:xfrm>
            <a:off x="1357290" y="4572008"/>
            <a:ext cx="2500330" cy="1064182"/>
          </a:xfrm>
          <a:prstGeom prst="rect">
            <a:avLst/>
          </a:prstGeom>
          <a:noFill/>
        </p:spPr>
      </p:pic>
      <p:pic>
        <p:nvPicPr>
          <p:cNvPr id="17420" name="Picture 12" descr="http://img1.liveinternet.ru/images/attach/c/0/121/508/121508653_getImage__2_.jpg"/>
          <p:cNvPicPr>
            <a:picLocks noChangeAspect="1" noChangeArrowheads="1"/>
          </p:cNvPicPr>
          <p:nvPr/>
        </p:nvPicPr>
        <p:blipFill>
          <a:blip r:embed="rId6" cstate="print"/>
          <a:srcRect l="9934" t="12743" r="8112" b="5339"/>
          <a:stretch>
            <a:fillRect/>
          </a:stretch>
        </p:blipFill>
        <p:spPr bwMode="auto">
          <a:xfrm>
            <a:off x="6072198" y="2071678"/>
            <a:ext cx="2828945" cy="1928826"/>
          </a:xfrm>
          <a:prstGeom prst="rect">
            <a:avLst/>
          </a:prstGeom>
          <a:noFill/>
        </p:spPr>
      </p:pic>
      <p:pic>
        <p:nvPicPr>
          <p:cNvPr id="17418" name="Picture 10" descr="http://odekolony.ru/image/cache/data/prod/troynoy-86-700x700.jpg"/>
          <p:cNvPicPr>
            <a:picLocks noChangeAspect="1" noChangeArrowheads="1"/>
          </p:cNvPicPr>
          <p:nvPr/>
        </p:nvPicPr>
        <p:blipFill>
          <a:blip r:embed="rId7" cstate="print"/>
          <a:srcRect l="27857" r="26071"/>
          <a:stretch>
            <a:fillRect/>
          </a:stretch>
        </p:blipFill>
        <p:spPr bwMode="auto">
          <a:xfrm flipH="1">
            <a:off x="5643570" y="0"/>
            <a:ext cx="1283597" cy="2786082"/>
          </a:xfrm>
          <a:prstGeom prst="rect">
            <a:avLst/>
          </a:prstGeom>
          <a:noFill/>
        </p:spPr>
      </p:pic>
      <p:pic>
        <p:nvPicPr>
          <p:cNvPr id="17422" name="Picture 14" descr="http://img3.imgbb.ru/1/6/0/16075b4989d8f1281c35d752ea76e2ba.jpg"/>
          <p:cNvPicPr>
            <a:picLocks noChangeAspect="1" noChangeArrowheads="1"/>
          </p:cNvPicPr>
          <p:nvPr/>
        </p:nvPicPr>
        <p:blipFill>
          <a:blip r:embed="rId8" cstate="print"/>
          <a:srcRect l="9320" t="7407" r="7556" b="9259"/>
          <a:stretch>
            <a:fillRect/>
          </a:stretch>
        </p:blipFill>
        <p:spPr bwMode="auto">
          <a:xfrm>
            <a:off x="7215206" y="500042"/>
            <a:ext cx="1714512" cy="1753478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5322111" y="392897"/>
            <a:ext cx="4000504" cy="32147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5429268" y="428616"/>
            <a:ext cx="4000504" cy="3143272"/>
          </a:xfrm>
          <a:prstGeom prst="line">
            <a:avLst/>
          </a:prstGeom>
          <a:ln w="508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429388" y="3857628"/>
            <a:ext cx="2571768" cy="26432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Нельзя мазать </a:t>
            </a:r>
            <a:r>
              <a:rPr lang="ru-RU" b="1" dirty="0">
                <a:solidFill>
                  <a:srgbClr val="FF0000"/>
                </a:solidFill>
              </a:rPr>
              <a:t>пораженные места маслом, </a:t>
            </a:r>
            <a:r>
              <a:rPr lang="ru-RU" b="1" dirty="0" smtClean="0">
                <a:solidFill>
                  <a:srgbClr val="FF0000"/>
                </a:solidFill>
              </a:rPr>
              <a:t>салом, </a:t>
            </a:r>
            <a:r>
              <a:rPr lang="ru-RU" b="1" dirty="0">
                <a:solidFill>
                  <a:srgbClr val="FF0000"/>
                </a:solidFill>
              </a:rPr>
              <a:t>спиртом, одеколоном и мазями, не предназначенными для лечения ожогов</a:t>
            </a:r>
          </a:p>
        </p:txBody>
      </p:sp>
      <p:pic>
        <p:nvPicPr>
          <p:cNvPr id="16" name="Picture 12" descr="Если вызываете милицию, скорую помощь или пожарных - врите в сторону преувеличения. . Если сломали ног. . Обсудим-ка."/>
          <p:cNvPicPr>
            <a:picLocks noChangeAspect="1" noChangeArrowheads="1"/>
          </p:cNvPicPr>
          <p:nvPr/>
        </p:nvPicPr>
        <p:blipFill>
          <a:blip r:embed="rId9" cstate="print"/>
          <a:srcRect l="13589" b="4907"/>
          <a:stretch>
            <a:fillRect/>
          </a:stretch>
        </p:blipFill>
        <p:spPr bwMode="auto">
          <a:xfrm>
            <a:off x="3500430" y="285728"/>
            <a:ext cx="2000232" cy="1589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Первая помощь при </a:t>
            </a:r>
            <a:r>
              <a:rPr lang="ru-RU" sz="4000" b="1" dirty="0" err="1" smtClean="0"/>
              <a:t>ужаливании</a:t>
            </a:r>
            <a:r>
              <a:rPr lang="ru-RU" sz="4000" b="1" dirty="0" smtClean="0"/>
              <a:t> насекомым</a:t>
            </a:r>
            <a:endParaRPr lang="ru-RU" sz="4000" b="1" dirty="0"/>
          </a:p>
        </p:txBody>
      </p:sp>
      <p:pic>
        <p:nvPicPr>
          <p:cNvPr id="21506" name="Picture 2" descr="Первые действия"/>
          <p:cNvPicPr>
            <a:picLocks noChangeAspect="1" noChangeArrowheads="1"/>
          </p:cNvPicPr>
          <p:nvPr/>
        </p:nvPicPr>
        <p:blipFill>
          <a:blip r:embed="rId2" cstate="print"/>
          <a:srcRect r="15625"/>
          <a:stretch>
            <a:fillRect/>
          </a:stretch>
        </p:blipFill>
        <p:spPr bwMode="auto">
          <a:xfrm>
            <a:off x="0" y="1571612"/>
            <a:ext cx="3013781" cy="2357454"/>
          </a:xfrm>
          <a:prstGeom prst="rect">
            <a:avLst/>
          </a:prstGeom>
          <a:noFill/>
        </p:spPr>
      </p:pic>
      <p:pic>
        <p:nvPicPr>
          <p:cNvPr id="21508" name="Picture 4" descr="Как обработать мокнущую рану . Жизненный справочник"/>
          <p:cNvPicPr>
            <a:picLocks noChangeAspect="1" noChangeArrowheads="1"/>
          </p:cNvPicPr>
          <p:nvPr/>
        </p:nvPicPr>
        <p:blipFill>
          <a:blip r:embed="rId3" cstate="print"/>
          <a:srcRect l="26624" t="11318" r="11666" b="9095"/>
          <a:stretch>
            <a:fillRect/>
          </a:stretch>
        </p:blipFill>
        <p:spPr bwMode="auto">
          <a:xfrm>
            <a:off x="2428860" y="4071942"/>
            <a:ext cx="2947330" cy="2500329"/>
          </a:xfrm>
          <a:prstGeom prst="rect">
            <a:avLst/>
          </a:prstGeom>
          <a:noFill/>
        </p:spPr>
      </p:pic>
      <p:pic>
        <p:nvPicPr>
          <p:cNvPr id="21510" name="Picture 6" descr="Болезни Народная медицина Страница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428736"/>
            <a:ext cx="2718719" cy="2643206"/>
          </a:xfrm>
          <a:prstGeom prst="rect">
            <a:avLst/>
          </a:prstGeom>
          <a:noFill/>
        </p:spPr>
      </p:pic>
      <p:sp>
        <p:nvSpPr>
          <p:cNvPr id="21512" name="AutoShape 8" descr="Если вызываете милицию, скорую помощь или пожарных - врите в сторону преувеличения. . Если сломали ног. . Обсудим-к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Если вызываете милицию, скорую помощь или пожарных - врите в сторону преувеличения. . Если сломали ног. . Обсудим-к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51996">
            <a:off x="1905146" y="3551232"/>
            <a:ext cx="92869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062066">
            <a:off x="5048682" y="3719947"/>
            <a:ext cx="92869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51996">
            <a:off x="7381616" y="3777234"/>
            <a:ext cx="1237835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2" descr="Если вызываете милицию, скорую помощь или пожарных - врите в сторону преувеличения. . Если сломали ног. . Обсудим-ка."/>
          <p:cNvPicPr>
            <a:picLocks noChangeAspect="1" noChangeArrowheads="1"/>
          </p:cNvPicPr>
          <p:nvPr/>
        </p:nvPicPr>
        <p:blipFill>
          <a:blip r:embed="rId5" cstate="print"/>
          <a:srcRect l="13589" b="4907"/>
          <a:stretch>
            <a:fillRect/>
          </a:stretch>
        </p:blipFill>
        <p:spPr bwMode="auto">
          <a:xfrm>
            <a:off x="6604529" y="4643446"/>
            <a:ext cx="2539471" cy="2018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6615130" cy="121444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Первая помощь при обнаружении клеща</a:t>
            </a:r>
            <a:endParaRPr lang="ru-RU" sz="4000" b="1" dirty="0"/>
          </a:p>
        </p:txBody>
      </p:sp>
      <p:pic>
        <p:nvPicPr>
          <p:cNvPr id="22532" name="Picture 4" descr="Клещ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357694"/>
            <a:ext cx="3429024" cy="2286016"/>
          </a:xfrm>
          <a:prstGeom prst="rect">
            <a:avLst/>
          </a:prstGeom>
          <a:noFill/>
        </p:spPr>
      </p:pic>
      <p:pic>
        <p:nvPicPr>
          <p:cNvPr id="22534" name="Picture 6" descr="Клещевой энцефал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43050"/>
            <a:ext cx="3703239" cy="2786082"/>
          </a:xfrm>
          <a:prstGeom prst="rect">
            <a:avLst/>
          </a:prstGeom>
          <a:noFill/>
        </p:spPr>
      </p:pic>
      <p:pic>
        <p:nvPicPr>
          <p:cNvPr id="22536" name="Picture 8" descr="Болезнь клещевой энцефалит: симптомы и осложнения. . Здоровая жизнь"/>
          <p:cNvPicPr>
            <a:picLocks noChangeAspect="1" noChangeArrowheads="1"/>
          </p:cNvPicPr>
          <p:nvPr/>
        </p:nvPicPr>
        <p:blipFill>
          <a:blip r:embed="rId4" cstate="print"/>
          <a:srcRect r="30456"/>
          <a:stretch>
            <a:fillRect/>
          </a:stretch>
        </p:blipFill>
        <p:spPr bwMode="auto">
          <a:xfrm>
            <a:off x="6366906" y="1571612"/>
            <a:ext cx="2777094" cy="2643206"/>
          </a:xfrm>
          <a:prstGeom prst="rect">
            <a:avLst/>
          </a:prstGeom>
          <a:noFill/>
        </p:spPr>
      </p:pic>
      <p:pic>
        <p:nvPicPr>
          <p:cNvPr id="22538" name="Picture 10" descr="Как правильно оказать первую помощь при укусе клеща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785886" cy="1339415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 rot="2081432">
            <a:off x="2793422" y="4087913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134907">
            <a:off x="5934237" y="3959353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215</TotalTime>
  <Words>158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Franklin Gothic Book</vt:lpstr>
      <vt:lpstr>Franklin Gothic Medium</vt:lpstr>
      <vt:lpstr>Wingdings 2</vt:lpstr>
      <vt:lpstr>Трек</vt:lpstr>
      <vt:lpstr>Первая помощь при травмах на природе</vt:lpstr>
      <vt:lpstr>Презентация PowerPoint</vt:lpstr>
      <vt:lpstr>Солнце  и 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помощь при ужаливании насекомым</vt:lpstr>
      <vt:lpstr>Первая помощь при обнаружении клеща</vt:lpstr>
      <vt:lpstr>Первая помощь при укусе змеи</vt:lpstr>
      <vt:lpstr>Отравление ядовитыми грибами или растениями 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BUSHA</dc:creator>
  <cp:lastModifiedBy>ssdf</cp:lastModifiedBy>
  <cp:revision>27</cp:revision>
  <dcterms:created xsi:type="dcterms:W3CDTF">2016-01-09T18:51:31Z</dcterms:created>
  <dcterms:modified xsi:type="dcterms:W3CDTF">2017-12-03T17:58:03Z</dcterms:modified>
</cp:coreProperties>
</file>