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CCE1"/>
    <a:srgbClr val="16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EAC7-8826-4566-AA58-624B8215B3C1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7F53-6A5C-4C81-90CE-9E5A6C315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55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EAC7-8826-4566-AA58-624B8215B3C1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7F53-6A5C-4C81-90CE-9E5A6C315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77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EAC7-8826-4566-AA58-624B8215B3C1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7F53-6A5C-4C81-90CE-9E5A6C315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22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EAC7-8826-4566-AA58-624B8215B3C1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7F53-6A5C-4C81-90CE-9E5A6C315CD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8507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EAC7-8826-4566-AA58-624B8215B3C1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7F53-6A5C-4C81-90CE-9E5A6C315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358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EAC7-8826-4566-AA58-624B8215B3C1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7F53-6A5C-4C81-90CE-9E5A6C315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982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EAC7-8826-4566-AA58-624B8215B3C1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7F53-6A5C-4C81-90CE-9E5A6C315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120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EAC7-8826-4566-AA58-624B8215B3C1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7F53-6A5C-4C81-90CE-9E5A6C315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150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EAC7-8826-4566-AA58-624B8215B3C1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7F53-6A5C-4C81-90CE-9E5A6C315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92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EAC7-8826-4566-AA58-624B8215B3C1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7F53-6A5C-4C81-90CE-9E5A6C315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878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EAC7-8826-4566-AA58-624B8215B3C1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7F53-6A5C-4C81-90CE-9E5A6C315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77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EAC7-8826-4566-AA58-624B8215B3C1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7F53-6A5C-4C81-90CE-9E5A6C315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38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EAC7-8826-4566-AA58-624B8215B3C1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7F53-6A5C-4C81-90CE-9E5A6C315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265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EAC7-8826-4566-AA58-624B8215B3C1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7F53-6A5C-4C81-90CE-9E5A6C315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62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EAC7-8826-4566-AA58-624B8215B3C1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7F53-6A5C-4C81-90CE-9E5A6C315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221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EAC7-8826-4566-AA58-624B8215B3C1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7F53-6A5C-4C81-90CE-9E5A6C315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02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EAC7-8826-4566-AA58-624B8215B3C1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7F53-6A5C-4C81-90CE-9E5A6C315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2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7D5EAC7-8826-4566-AA58-624B8215B3C1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E7F53-6A5C-4C81-90CE-9E5A6C315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863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bUjhHEKqhI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2514599"/>
            <a:ext cx="7244862" cy="2262781"/>
          </a:xfrm>
        </p:spPr>
        <p:txBody>
          <a:bodyPr/>
          <a:lstStyle/>
          <a:p>
            <a:r>
              <a:rPr lang="ru-RU" dirty="0" smtClean="0"/>
              <a:t>Спектральные классы звёзд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5503020" cy="99477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Работа выполнена</a:t>
            </a:r>
            <a:br>
              <a:rPr lang="ru-RU" dirty="0" smtClean="0"/>
            </a:br>
            <a:r>
              <a:rPr lang="ru-RU" dirty="0" smtClean="0"/>
              <a:t>ученицами 7Е и 6ж классов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Поволяевой Дарьей, Каримовой самирой и соловей анной</a:t>
            </a:r>
          </a:p>
        </p:txBody>
      </p:sp>
    </p:spTree>
    <p:extLst>
      <p:ext uri="{BB962C8B-B14F-4D97-AF65-F5344CB8AC3E}">
        <p14:creationId xmlns:p14="http://schemas.microsoft.com/office/powerpoint/2010/main" val="3497241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же это такое?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800" dirty="0" smtClean="0"/>
              <a:t>Определение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800" dirty="0" smtClean="0"/>
              <a:t>От чего зависит распределение по классам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800" dirty="0" smtClean="0"/>
              <a:t>Как определяют класс звезды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91852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8870"/>
          </a:xfrm>
        </p:spPr>
        <p:txBody>
          <a:bodyPr/>
          <a:lstStyle/>
          <a:p>
            <a:pPr algn="ctr"/>
            <a:r>
              <a:rPr lang="ru-RU" dirty="0" smtClean="0"/>
              <a:t>Классы Анджело Секки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292" y="1881189"/>
            <a:ext cx="9297007" cy="4976811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800" dirty="0" smtClean="0"/>
              <a:t>Первая классификация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800" dirty="0" smtClean="0"/>
              <a:t>1866 год – первые три класса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800" dirty="0" smtClean="0"/>
              <a:t>1868 год – открытие углеродных звезд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800" dirty="0" smtClean="0"/>
              <a:t>1877 год – пятый класс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800" dirty="0" smtClean="0"/>
              <a:t>Эдуард Пикеринг – горячие звезды и туманности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25946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893235"/>
              </p:ext>
            </p:extLst>
          </p:nvPr>
        </p:nvGraphicFramePr>
        <p:xfrm>
          <a:off x="1" y="1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4545"/>
                <a:gridCol w="1971709"/>
                <a:gridCol w="1640008"/>
                <a:gridCol w="1600712"/>
                <a:gridCol w="1223939"/>
                <a:gridCol w="1297906"/>
                <a:gridCol w="1851510"/>
                <a:gridCol w="1481671"/>
              </a:tblGrid>
              <a:tr h="11909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Класс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200025" marT="30480" marB="304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Температура,</a:t>
                      </a:r>
                      <a:b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</a:b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K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200025" marT="30480" marB="304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Истинный цвет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200025" marT="30480" marB="304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Видимый цвет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200025" marT="30480" marB="304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Масса,</a:t>
                      </a:r>
                      <a:b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</a:br>
                      <a:r>
                        <a:rPr lang="ru-RU" sz="180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М</a:t>
                      </a:r>
                      <a:endParaRPr lang="ru-RU" sz="180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200025" marT="30480" marB="304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Радиус,</a:t>
                      </a:r>
                      <a:b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</a:br>
                      <a:r>
                        <a:rPr lang="en-US" sz="180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R</a:t>
                      </a:r>
                      <a:endParaRPr lang="ru-RU" sz="180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200025" marT="30480" marB="304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Светимость,</a:t>
                      </a:r>
                      <a:b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</a:br>
                      <a:r>
                        <a:rPr lang="en-US" sz="180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</a:t>
                      </a:r>
                      <a:endParaRPr lang="ru-RU" sz="180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200025" marT="30480" marB="304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Линии водорода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200025" marT="30480" marB="30480" anchor="ctr">
                    <a:solidFill>
                      <a:srgbClr val="002060"/>
                    </a:solidFill>
                  </a:tcPr>
                </a:tc>
              </a:tr>
              <a:tr h="470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</a:t>
                      </a:r>
                      <a:endParaRPr lang="ru-RU" sz="20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rgbClr val="169C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30 000—60 000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rgbClr val="169C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голубой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rgbClr val="169C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голубой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rgbClr val="31C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60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rgbClr val="169C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15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rgbClr val="169C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1 400 000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rgbClr val="169C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слабые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rgbClr val="169CD8"/>
                    </a:solidFill>
                  </a:tcPr>
                </a:tc>
              </a:tr>
              <a:tr h="11912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  <a:endParaRPr lang="ru-RU" sz="20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rgbClr val="31C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10 000—30 000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rgbClr val="31C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бело-голубой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бело-голубой и белый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18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rgbClr val="31C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7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rgbClr val="31C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20 000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rgbClr val="31C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средние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rgbClr val="31CCE1"/>
                    </a:solidFill>
                  </a:tcPr>
                </a:tc>
              </a:tr>
              <a:tr h="470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</a:t>
                      </a:r>
                      <a:endParaRPr lang="ru-RU" sz="200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7500—10 000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белый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белый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3,1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2,1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80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сильные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8307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F</a:t>
                      </a:r>
                      <a:endParaRPr lang="ru-RU" sz="200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6000—7500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жёлто-белый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белый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1,7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1,3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6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средние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470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G</a:t>
                      </a:r>
                      <a:endParaRPr lang="ru-RU" sz="200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5000—6000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жёлтый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жёлтый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1,1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1,1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1,2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слабые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622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K</a:t>
                      </a:r>
                      <a:endParaRPr lang="ru-RU" sz="200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3500—5000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оранжевый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желтовато-оранжевый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0,8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0,9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0,4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очень слабые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72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</a:t>
                      </a:r>
                      <a:endParaRPr lang="ru-RU" sz="200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2000—3500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красный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оранжево-красный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0,3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0,4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0,04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очень слабые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621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Йеркская классификация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800" dirty="0" smtClean="0"/>
              <a:t>От чего зависит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800" dirty="0" smtClean="0"/>
              <a:t>МКК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800" dirty="0" smtClean="0"/>
              <a:t>7 классов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800" dirty="0" smtClean="0"/>
              <a:t>Диаграмма </a:t>
            </a:r>
            <a:r>
              <a:rPr lang="ru-RU" sz="2800" dirty="0"/>
              <a:t>Герцшпрунга — Рассела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87887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12464" cy="1400530"/>
          </a:xfrm>
        </p:spPr>
        <p:txBody>
          <a:bodyPr/>
          <a:lstStyle/>
          <a:p>
            <a:pPr algn="ctr"/>
            <a:r>
              <a:rPr lang="ru-RU" dirty="0" smtClean="0"/>
              <a:t>Дополнительные спектральные классы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4737" y="1643063"/>
            <a:ext cx="8946541" cy="5019674"/>
          </a:xfrm>
        </p:spPr>
        <p:txBody>
          <a:bodyPr>
            <a:normAutofit lnSpcReduction="10000"/>
          </a:bodyPr>
          <a:lstStyle/>
          <a:p>
            <a:pPr lvl="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800" b="1" dirty="0"/>
              <a:t>W</a:t>
            </a:r>
            <a:r>
              <a:rPr lang="ru-RU" sz="2800" dirty="0"/>
              <a:t> </a:t>
            </a:r>
            <a:r>
              <a:rPr lang="ru-RU" sz="2800" dirty="0" smtClean="0"/>
              <a:t>– </a:t>
            </a:r>
            <a:r>
              <a:rPr lang="ru-RU" sz="2800" u="sng" dirty="0" smtClean="0"/>
              <a:t>звёзды </a:t>
            </a:r>
            <a:r>
              <a:rPr lang="ru-RU" sz="2800" u="sng" dirty="0"/>
              <a:t>Вольфа — Райе</a:t>
            </a:r>
            <a:endParaRPr lang="ru-RU" sz="2800" dirty="0" smtClean="0"/>
          </a:p>
          <a:p>
            <a:pPr lvl="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/>
              <a:t>L</a:t>
            </a:r>
            <a:r>
              <a:rPr lang="ru-RU" sz="2800" dirty="0" smtClean="0"/>
              <a:t> </a:t>
            </a:r>
            <a:r>
              <a:rPr lang="en-US" sz="2800" dirty="0" smtClean="0"/>
              <a:t>– </a:t>
            </a:r>
            <a:r>
              <a:rPr lang="ru-RU" sz="2800" u="sng" dirty="0" smtClean="0"/>
              <a:t>коричневые </a:t>
            </a:r>
            <a:r>
              <a:rPr lang="ru-RU" sz="2800" u="sng" dirty="0"/>
              <a:t>карлики</a:t>
            </a:r>
            <a:r>
              <a:rPr lang="ru-RU" sz="2800" dirty="0"/>
              <a:t> </a:t>
            </a:r>
            <a:endParaRPr lang="ru-RU" sz="2800" dirty="0" smtClean="0"/>
          </a:p>
          <a:p>
            <a:pPr lvl="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/>
              <a:t>T </a:t>
            </a:r>
            <a:r>
              <a:rPr lang="ru-RU" sz="2800" dirty="0" smtClean="0"/>
              <a:t>–</a:t>
            </a:r>
            <a:r>
              <a:rPr lang="ru-RU" sz="2800" b="1" dirty="0" smtClean="0"/>
              <a:t> </a:t>
            </a:r>
            <a:r>
              <a:rPr lang="ru-RU" sz="2800" dirty="0"/>
              <a:t>метановые </a:t>
            </a:r>
            <a:r>
              <a:rPr lang="ru-RU" sz="2800" u="sng" dirty="0"/>
              <a:t>коричневые карлики</a:t>
            </a:r>
            <a:r>
              <a:rPr lang="ru-RU" sz="2800" dirty="0"/>
              <a:t> </a:t>
            </a:r>
          </a:p>
          <a:p>
            <a:pPr lvl="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800" b="1" dirty="0"/>
              <a:t>Y</a:t>
            </a:r>
            <a:r>
              <a:rPr lang="ru-RU" sz="2800" dirty="0"/>
              <a:t> </a:t>
            </a:r>
            <a:r>
              <a:rPr lang="ru-RU" sz="2800" dirty="0" smtClean="0"/>
              <a:t>– </a:t>
            </a:r>
            <a:r>
              <a:rPr lang="ru-RU" sz="2800" dirty="0"/>
              <a:t>очень холодные (</a:t>
            </a:r>
            <a:r>
              <a:rPr lang="ru-RU" sz="2800" dirty="0" err="1"/>
              <a:t>метано</a:t>
            </a:r>
            <a:r>
              <a:rPr lang="ru-RU" sz="2800" dirty="0"/>
              <a:t>-аммиачные) </a:t>
            </a:r>
            <a:r>
              <a:rPr lang="ru-RU" sz="2800" u="sng" dirty="0"/>
              <a:t>коричневые карлики</a:t>
            </a:r>
            <a:r>
              <a:rPr lang="ru-RU" sz="2800" dirty="0"/>
              <a:t> </a:t>
            </a:r>
            <a:endParaRPr lang="en-US" sz="2800" dirty="0"/>
          </a:p>
          <a:p>
            <a:pPr lvl="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/>
              <a:t>C</a:t>
            </a:r>
            <a:r>
              <a:rPr lang="ru-RU" sz="2800" dirty="0" smtClean="0"/>
              <a:t> – </a:t>
            </a:r>
            <a:r>
              <a:rPr lang="ru-RU" sz="2800" u="sng" dirty="0"/>
              <a:t>углеродные звёзды</a:t>
            </a:r>
            <a:endParaRPr lang="ru-RU" sz="2800" dirty="0" smtClean="0"/>
          </a:p>
          <a:p>
            <a:pPr lvl="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b="1" dirty="0" smtClean="0"/>
              <a:t>S</a:t>
            </a:r>
            <a:r>
              <a:rPr lang="ru-RU" sz="2800" b="1" dirty="0" smtClean="0"/>
              <a:t> </a:t>
            </a:r>
            <a:r>
              <a:rPr lang="ru-RU" sz="2800" dirty="0" smtClean="0"/>
              <a:t>– </a:t>
            </a:r>
            <a:r>
              <a:rPr lang="ru-RU" sz="2800" u="sng" dirty="0" smtClean="0"/>
              <a:t>циркониевые </a:t>
            </a:r>
            <a:r>
              <a:rPr lang="ru-RU" sz="2800" u="sng" dirty="0"/>
              <a:t>звёзды</a:t>
            </a:r>
            <a:endParaRPr lang="ru-RU" sz="2800" dirty="0" smtClean="0"/>
          </a:p>
          <a:p>
            <a:pPr lvl="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/>
              <a:t>D</a:t>
            </a:r>
            <a:r>
              <a:rPr lang="ru-RU" sz="2800" dirty="0" smtClean="0"/>
              <a:t> – </a:t>
            </a:r>
            <a:r>
              <a:rPr lang="ru-RU" sz="2800" u="sng" dirty="0"/>
              <a:t>белые </a:t>
            </a:r>
            <a:r>
              <a:rPr lang="ru-RU" sz="2800" u="sng" dirty="0" smtClean="0"/>
              <a:t>карлики</a:t>
            </a:r>
          </a:p>
          <a:p>
            <a:pPr lvl="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/>
              <a:t>Q </a:t>
            </a:r>
            <a:r>
              <a:rPr lang="ru-RU" sz="2800" dirty="0" smtClean="0"/>
              <a:t>–</a:t>
            </a:r>
            <a:r>
              <a:rPr lang="ru-RU" sz="2800" b="1" dirty="0" smtClean="0"/>
              <a:t> </a:t>
            </a:r>
            <a:r>
              <a:rPr lang="ru-RU" sz="2800" u="sng" dirty="0"/>
              <a:t>новые звёзды</a:t>
            </a:r>
            <a:endParaRPr lang="ru-RU" sz="2800" dirty="0"/>
          </a:p>
          <a:p>
            <a:pPr lvl="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/>
              <a:t>P </a:t>
            </a:r>
            <a:r>
              <a:rPr lang="ru-RU" sz="2800" dirty="0" smtClean="0"/>
              <a:t>– </a:t>
            </a:r>
            <a:r>
              <a:rPr lang="ru-RU" sz="2800" u="sng" dirty="0"/>
              <a:t>планетарные туманности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7496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6bUjhHEKqh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35928"/>
            <a:ext cx="12128129" cy="6822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1140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7624" y="2567267"/>
            <a:ext cx="9404723" cy="1400530"/>
          </a:xfrm>
        </p:spPr>
        <p:txBody>
          <a:bodyPr/>
          <a:lstStyle/>
          <a:p>
            <a:pPr algn="ctr"/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314796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196</Words>
  <Application>Microsoft Office PowerPoint</Application>
  <PresentationFormat>Широкоэкранный</PresentationFormat>
  <Paragraphs>92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</vt:lpstr>
      <vt:lpstr>Wingdings 3</vt:lpstr>
      <vt:lpstr>Ион</vt:lpstr>
      <vt:lpstr>Спектральные классы звёзд</vt:lpstr>
      <vt:lpstr>Что же это такое?</vt:lpstr>
      <vt:lpstr>Классы Анджело Секки</vt:lpstr>
      <vt:lpstr>Презентация PowerPoint</vt:lpstr>
      <vt:lpstr>Йеркская классификация</vt:lpstr>
      <vt:lpstr>Дополнительные спектральные классы</vt:lpstr>
      <vt:lpstr>Презентация PowerPoint</vt:lpstr>
      <vt:lpstr>Спасибо за внимание!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Спектральные классы звёзд</dc:title>
  <dc:creator>Дарья Поволяева</dc:creator>
  <cp:lastModifiedBy>Дарья Поволяева</cp:lastModifiedBy>
  <cp:revision>6</cp:revision>
  <dcterms:created xsi:type="dcterms:W3CDTF">2017-12-06T20:46:43Z</dcterms:created>
  <dcterms:modified xsi:type="dcterms:W3CDTF">2017-12-06T21:34:57Z</dcterms:modified>
</cp:coreProperties>
</file>