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B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03F4-AA36-49BF-A57A-51D465B103D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7BDD-9255-4551-8FCB-03B13D30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500042"/>
            <a:ext cx="80724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atin typeface="Monotype Corsiva" pitchFamily="66" charset="0"/>
              </a:rPr>
              <a:t>Роль</a:t>
            </a:r>
          </a:p>
          <a:p>
            <a:pPr algn="ctr"/>
            <a:r>
              <a:rPr lang="ru-RU" sz="8000" b="1" dirty="0" smtClean="0">
                <a:latin typeface="Monotype Corsiva" pitchFamily="66" charset="0"/>
              </a:rPr>
              <a:t>школьной формы</a:t>
            </a:r>
          </a:p>
          <a:p>
            <a:pPr algn="ctr"/>
            <a:r>
              <a:rPr lang="ru-RU" sz="8000" b="1" dirty="0" smtClean="0">
                <a:latin typeface="Monotype Corsiva" pitchFamily="66" charset="0"/>
              </a:rPr>
              <a:t>в обществе</a:t>
            </a:r>
            <a:endParaRPr lang="ru-RU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450057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Итоговый продукт проекта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57214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onotype Corsiva" pitchFamily="66" charset="0"/>
              </a:rPr>
              <a:t>Участник-руководитель проекта: Устюжанина Анна 8а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Консультант проекта: </a:t>
            </a:r>
            <a:r>
              <a:rPr lang="ru-RU" sz="2400" dirty="0" err="1" smtClean="0">
                <a:latin typeface="Monotype Corsiva" pitchFamily="66" charset="0"/>
              </a:rPr>
              <a:t>Колчугина</a:t>
            </a:r>
            <a:r>
              <a:rPr lang="ru-RU" sz="2400" dirty="0" smtClean="0">
                <a:latin typeface="Monotype Corsiva" pitchFamily="66" charset="0"/>
              </a:rPr>
              <a:t> Ольга Петровна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28572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Что такое школьная форма?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928670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Школьная форма </a:t>
            </a:r>
            <a:r>
              <a:rPr lang="ru-RU" sz="2000" dirty="0">
                <a:latin typeface="Monotype Corsiva" pitchFamily="66" charset="0"/>
              </a:rPr>
              <a:t>– это один из видов форменной одежды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Где встречается форменная одежда?</a:t>
            </a:r>
          </a:p>
          <a:p>
            <a:pPr algn="just"/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Форменная одежда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– это средство </a:t>
            </a:r>
            <a:r>
              <a:rPr lang="ru-RU" sz="2000" dirty="0">
                <a:latin typeface="Monotype Corsiva" pitchFamily="66" charset="0"/>
              </a:rPr>
              <a:t>показать свой статус, принадлежность к профессии или к социальной группе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algn="just"/>
            <a:endParaRPr lang="ru-RU" sz="2000" dirty="0">
              <a:latin typeface="Monotype Corsiva" pitchFamily="66" charset="0"/>
            </a:endParaRPr>
          </a:p>
          <a:p>
            <a:pPr algn="just"/>
            <a:r>
              <a:rPr lang="ru-RU" sz="2000" dirty="0">
                <a:latin typeface="Monotype Corsiva" pitchFamily="66" charset="0"/>
              </a:rPr>
              <a:t>Корпоративный этикет </a:t>
            </a:r>
            <a:r>
              <a:rPr lang="ru-RU" sz="2000" dirty="0" smtClean="0">
                <a:latin typeface="Monotype Corsiva" pitchFamily="66" charset="0"/>
              </a:rPr>
              <a:t>обязывает </a:t>
            </a:r>
            <a:r>
              <a:rPr lang="ru-RU" sz="2000" dirty="0">
                <a:latin typeface="Monotype Corsiva" pitchFamily="66" charset="0"/>
              </a:rPr>
              <a:t>сотрудников быть </a:t>
            </a:r>
            <a:r>
              <a:rPr lang="ru-RU" sz="2000" dirty="0" smtClean="0">
                <a:latin typeface="Monotype Corsiva" pitchFamily="66" charset="0"/>
              </a:rPr>
              <a:t>в </a:t>
            </a:r>
            <a:r>
              <a:rPr lang="ru-RU" sz="2000" dirty="0">
                <a:latin typeface="Monotype Corsiva" pitchFamily="66" charset="0"/>
              </a:rPr>
              <a:t>форменной </a:t>
            </a:r>
            <a:r>
              <a:rPr lang="ru-RU" sz="2000" dirty="0" smtClean="0">
                <a:latin typeface="Monotype Corsiva" pitchFamily="66" charset="0"/>
              </a:rPr>
              <a:t>одежде. Форменная </a:t>
            </a:r>
            <a:r>
              <a:rPr lang="ru-RU" sz="2000" dirty="0">
                <a:latin typeface="Monotype Corsiva" pitchFamily="66" charset="0"/>
              </a:rPr>
              <a:t>одежда не несет защитных </a:t>
            </a:r>
            <a:r>
              <a:rPr lang="ru-RU" sz="2000" dirty="0" smtClean="0">
                <a:latin typeface="Monotype Corsiva" pitchFamily="66" charset="0"/>
              </a:rPr>
              <a:t>функций, в отличие от спецодежды. Форменная </a:t>
            </a:r>
            <a:r>
              <a:rPr lang="ru-RU" sz="2000" dirty="0">
                <a:latin typeface="Monotype Corsiva" pitchFamily="66" charset="0"/>
              </a:rPr>
              <a:t>одежда объединяется единым </a:t>
            </a:r>
            <a:r>
              <a:rPr lang="ru-RU" sz="2000" dirty="0" smtClean="0">
                <a:latin typeface="Monotype Corsiva" pitchFamily="66" charset="0"/>
              </a:rPr>
              <a:t>цветом</a:t>
            </a:r>
            <a:r>
              <a:rPr lang="ru-RU" sz="2000" dirty="0">
                <a:latin typeface="Monotype Corsiva" pitchFamily="66" charset="0"/>
              </a:rPr>
              <a:t>, отделкой и </a:t>
            </a:r>
            <a:r>
              <a:rPr lang="ru-RU" sz="2000" dirty="0" smtClean="0">
                <a:latin typeface="Monotype Corsiva" pitchFamily="66" charset="0"/>
              </a:rPr>
              <a:t>другими знаками.</a:t>
            </a:r>
          </a:p>
          <a:p>
            <a:pPr algn="just"/>
            <a:endParaRPr lang="ru-RU" sz="2000" dirty="0" smtClean="0"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Форменную </a:t>
            </a:r>
            <a:r>
              <a:rPr lang="ru-RU" sz="2000" dirty="0">
                <a:latin typeface="Monotype Corsiva" pitchFamily="66" charset="0"/>
              </a:rPr>
              <a:t>одежду носят </a:t>
            </a:r>
            <a:r>
              <a:rPr lang="ru-RU" sz="2000" dirty="0" smtClean="0">
                <a:latin typeface="Monotype Corsiva" pitchFamily="66" charset="0"/>
              </a:rPr>
              <a:t>многие: полицейские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smtClean="0">
                <a:latin typeface="Monotype Corsiva" pitchFamily="66" charset="0"/>
              </a:rPr>
              <a:t>школьники</a:t>
            </a:r>
            <a:r>
              <a:rPr lang="ru-RU" sz="2000" dirty="0">
                <a:latin typeface="Monotype Corsiva" pitchFamily="66" charset="0"/>
              </a:rPr>
              <a:t>, стюардессы, официанты, бармены,  водители, горничные, уборщики, дворники, садовники, охранники, телохранители, повара, врачи, доктора, медсестры, медбратья и различный обслуживающий персонал. Форменная одежда может быть в любой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42860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История школьной формы в мире.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71448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071546"/>
            <a:ext cx="83582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latin typeface="Monotype Corsiva" pitchFamily="66" charset="0"/>
              </a:rPr>
              <a:t>Древняя </a:t>
            </a:r>
            <a:r>
              <a:rPr lang="ru-RU" sz="2000" b="1" dirty="0">
                <a:latin typeface="Monotype Corsiva" pitchFamily="66" charset="0"/>
              </a:rPr>
              <a:t>Греция </a:t>
            </a:r>
            <a:r>
              <a:rPr lang="ru-RU" sz="2000" dirty="0">
                <a:latin typeface="Monotype Corsiva" pitchFamily="66" charset="0"/>
              </a:rPr>
              <a:t>(6 век до н. э.) – короткий хитон, легкие доспехи с художественной отделкой и хламида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lvl="0" algn="just"/>
            <a:endParaRPr lang="ru-RU" sz="2000" dirty="0">
              <a:latin typeface="Monotype Corsiva" pitchFamily="66" charset="0"/>
            </a:endParaRPr>
          </a:p>
          <a:p>
            <a:pPr lvl="0" algn="just"/>
            <a:r>
              <a:rPr lang="ru-RU" sz="2000" b="1" dirty="0">
                <a:latin typeface="Monotype Corsiva" pitchFamily="66" charset="0"/>
              </a:rPr>
              <a:t>Китай</a:t>
            </a:r>
            <a:r>
              <a:rPr lang="ru-RU" sz="2000" dirty="0">
                <a:latin typeface="Monotype Corsiva" pitchFamily="66" charset="0"/>
              </a:rPr>
              <a:t> (206 до н. э. – 220 н. э.) – одежда буддистских монахов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lvl="0" algn="just"/>
            <a:endParaRPr lang="ru-RU" sz="2000" dirty="0">
              <a:latin typeface="Monotype Corsiva" pitchFamily="66" charset="0"/>
            </a:endParaRPr>
          </a:p>
          <a:p>
            <a:pPr lvl="0" algn="just"/>
            <a:r>
              <a:rPr lang="ru-RU" sz="2000" b="1" dirty="0">
                <a:latin typeface="Monotype Corsiva" pitchFamily="66" charset="0"/>
              </a:rPr>
              <a:t>Рим</a:t>
            </a:r>
            <a:r>
              <a:rPr lang="ru-RU" sz="2000" dirty="0">
                <a:latin typeface="Monotype Corsiva" pitchFamily="66" charset="0"/>
              </a:rPr>
              <a:t> (1 век н.э.) – одежда для гимнастических упражнений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lvl="0" algn="just"/>
            <a:endParaRPr lang="ru-RU" sz="2000" b="1" dirty="0">
              <a:latin typeface="Monotype Corsiva" pitchFamily="66" charset="0"/>
            </a:endParaRPr>
          </a:p>
          <a:p>
            <a:pPr lvl="0" algn="just"/>
            <a:r>
              <a:rPr lang="ru-RU" sz="2000" b="1" dirty="0">
                <a:latin typeface="Monotype Corsiva" pitchFamily="66" charset="0"/>
              </a:rPr>
              <a:t>Индия</a:t>
            </a:r>
            <a:r>
              <a:rPr lang="ru-RU" sz="2000" dirty="0">
                <a:latin typeface="Monotype Corsiva" pitchFamily="66" charset="0"/>
              </a:rPr>
              <a:t> (4 век н. э.) – «</a:t>
            </a:r>
            <a:r>
              <a:rPr lang="ru-RU" sz="2000" dirty="0" err="1">
                <a:latin typeface="Monotype Corsiva" pitchFamily="66" charset="0"/>
              </a:rPr>
              <a:t>джоти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курта</a:t>
            </a:r>
            <a:r>
              <a:rPr lang="ru-RU" sz="2000" dirty="0">
                <a:latin typeface="Monotype Corsiva" pitchFamily="66" charset="0"/>
              </a:rPr>
              <a:t>» рубаха до пояса и ткань вокруг бедер и ног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lvl="0" algn="just"/>
            <a:r>
              <a:rPr lang="ru-RU" sz="2000" dirty="0" smtClean="0">
                <a:latin typeface="Monotype Corsiva" pitchFamily="66" charset="0"/>
              </a:rPr>
              <a:t>(</a:t>
            </a:r>
            <a:r>
              <a:rPr lang="ru-RU" sz="2000" dirty="0">
                <a:latin typeface="Monotype Corsiva" pitchFamily="66" charset="0"/>
              </a:rPr>
              <a:t>1-6 век н. э.) – «</a:t>
            </a:r>
            <a:r>
              <a:rPr lang="ru-RU" sz="2000" dirty="0" err="1">
                <a:latin typeface="Monotype Corsiva" pitchFamily="66" charset="0"/>
              </a:rPr>
              <a:t>курту</a:t>
            </a:r>
            <a:r>
              <a:rPr lang="ru-RU" sz="2000" dirty="0">
                <a:latin typeface="Monotype Corsiva" pitchFamily="66" charset="0"/>
              </a:rPr>
              <a:t>» и «</a:t>
            </a:r>
            <a:r>
              <a:rPr lang="ru-RU" sz="2000" dirty="0" err="1">
                <a:latin typeface="Monotype Corsiva" pitchFamily="66" charset="0"/>
              </a:rPr>
              <a:t>паджами</a:t>
            </a:r>
            <a:r>
              <a:rPr lang="ru-RU" sz="2000" dirty="0">
                <a:latin typeface="Monotype Corsiva" pitchFamily="66" charset="0"/>
              </a:rPr>
              <a:t>», длинная рубаха, широкие штаны. </a:t>
            </a:r>
            <a:endParaRPr lang="ru-RU" sz="2000" dirty="0" smtClean="0">
              <a:latin typeface="Monotype Corsiva" pitchFamily="66" charset="0"/>
            </a:endParaRPr>
          </a:p>
          <a:p>
            <a:pPr lvl="0" algn="just"/>
            <a:endParaRPr lang="ru-RU" sz="2000" dirty="0">
              <a:latin typeface="Monotype Corsiva" pitchFamily="66" charset="0"/>
            </a:endParaRPr>
          </a:p>
          <a:p>
            <a:pPr lvl="0" algn="just"/>
            <a:r>
              <a:rPr lang="ru-RU" sz="2000" b="1" dirty="0">
                <a:latin typeface="Monotype Corsiva" pitchFamily="66" charset="0"/>
              </a:rPr>
              <a:t>Япония</a:t>
            </a:r>
            <a:r>
              <a:rPr lang="ru-RU" sz="2000" dirty="0">
                <a:latin typeface="Monotype Corsiva" pitchFamily="66" charset="0"/>
              </a:rPr>
              <a:t> (начало н.э. – 21 век н. э.) – каждая школа имеет свою школьную форму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lvl="0" algn="just"/>
            <a:endParaRPr lang="ru-RU" sz="2000" dirty="0">
              <a:latin typeface="Monotype Corsiva" pitchFamily="66" charset="0"/>
            </a:endParaRPr>
          </a:p>
          <a:p>
            <a:pPr lvl="0" algn="just"/>
            <a:r>
              <a:rPr lang="ru-RU" sz="2000" b="1" dirty="0" smtClean="0">
                <a:latin typeface="Monotype Corsiva" pitchFamily="66" charset="0"/>
              </a:rPr>
              <a:t>Средневековье</a:t>
            </a:r>
            <a:r>
              <a:rPr lang="ru-RU" sz="2000" dirty="0" smtClean="0">
                <a:latin typeface="Monotype Corsiva" pitchFamily="66" charset="0"/>
              </a:rPr>
              <a:t>  </a:t>
            </a:r>
            <a:r>
              <a:rPr lang="ru-RU" sz="2000" dirty="0">
                <a:latin typeface="Monotype Corsiva" pitchFamily="66" charset="0"/>
              </a:rPr>
              <a:t>- монастырская одежда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lvl="0" algn="just"/>
            <a:endParaRPr lang="ru-RU" sz="2000" dirty="0">
              <a:latin typeface="Monotype Corsiva" pitchFamily="66" charset="0"/>
            </a:endParaRPr>
          </a:p>
          <a:p>
            <a:pPr lvl="0" algn="just"/>
            <a:r>
              <a:rPr lang="ru-RU" sz="2000" b="1" dirty="0">
                <a:latin typeface="Monotype Corsiva" pitchFamily="66" charset="0"/>
              </a:rPr>
              <a:t>Европа Англия </a:t>
            </a:r>
            <a:r>
              <a:rPr lang="ru-RU" sz="2000" dirty="0">
                <a:latin typeface="Monotype Corsiva" pitchFamily="66" charset="0"/>
              </a:rPr>
              <a:t>(16 </a:t>
            </a:r>
            <a:r>
              <a:rPr lang="ru-RU" sz="2000" dirty="0" smtClean="0">
                <a:latin typeface="Monotype Corsiva" pitchFamily="66" charset="0"/>
              </a:rPr>
              <a:t>век) </a:t>
            </a:r>
            <a:r>
              <a:rPr lang="ru-RU" sz="2000" dirty="0">
                <a:latin typeface="Monotype Corsiva" pitchFamily="66" charset="0"/>
              </a:rPr>
              <a:t>- костюм из тёмно-синего жакета с </a:t>
            </a:r>
            <a:r>
              <a:rPr lang="ru-RU" sz="2000" dirty="0" smtClean="0">
                <a:latin typeface="Monotype Corsiva" pitchFamily="66" charset="0"/>
              </a:rPr>
              <a:t>фалдами, </a:t>
            </a:r>
            <a:r>
              <a:rPr lang="ru-RU" sz="2000" dirty="0">
                <a:latin typeface="Monotype Corsiva" pitchFamily="66" charset="0"/>
              </a:rPr>
              <a:t>жилет, кожаный пояс и брюки чуть ниже колен</a:t>
            </a:r>
            <a:r>
              <a:rPr lang="ru-RU" sz="2000" i="1" dirty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Anka\Desktop\хламид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00108"/>
            <a:ext cx="2511860" cy="5214934"/>
          </a:xfrm>
          <a:prstGeom prst="rect">
            <a:avLst/>
          </a:prstGeom>
          <a:noFill/>
        </p:spPr>
      </p:pic>
      <p:pic>
        <p:nvPicPr>
          <p:cNvPr id="2052" name="Picture 4" descr="C:\Users\Anka\Desktop\хитон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928670"/>
            <a:ext cx="2310919" cy="5214973"/>
          </a:xfrm>
          <a:prstGeom prst="rect">
            <a:avLst/>
          </a:prstGeom>
          <a:noFill/>
        </p:spPr>
      </p:pic>
      <p:pic>
        <p:nvPicPr>
          <p:cNvPr id="2053" name="Picture 5" descr="C:\Users\Anka\Desktop\будистск монах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4430649" cy="3319470"/>
          </a:xfrm>
          <a:prstGeom prst="rect">
            <a:avLst/>
          </a:prstGeom>
          <a:noFill/>
        </p:spPr>
      </p:pic>
      <p:pic>
        <p:nvPicPr>
          <p:cNvPr id="2054" name="Picture 6" descr="C:\Users\Anka\Desktop\средневе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071546"/>
            <a:ext cx="3764167" cy="5057768"/>
          </a:xfrm>
          <a:prstGeom prst="rect">
            <a:avLst/>
          </a:prstGeom>
          <a:noFill/>
        </p:spPr>
      </p:pic>
      <p:pic>
        <p:nvPicPr>
          <p:cNvPr id="2055" name="Picture 7" descr="C:\Users\Anka\Desktop\англия европ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331918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1000108"/>
            <a:ext cx="8715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Monotype Corsiva" pitchFamily="66" charset="0"/>
              </a:rPr>
              <a:t>1834 </a:t>
            </a:r>
            <a:r>
              <a:rPr lang="ru-RU" sz="2000" b="1" dirty="0">
                <a:latin typeface="Monotype Corsiva" pitchFamily="66" charset="0"/>
              </a:rPr>
              <a:t>г</a:t>
            </a:r>
            <a:r>
              <a:rPr lang="ru-RU" sz="2000" dirty="0">
                <a:latin typeface="Monotype Corsiva" pitchFamily="66" charset="0"/>
              </a:rPr>
              <a:t> – принятие закона о ношении гимназических и студенческих мундиров. Форма военного фасона: фуражка, гимнастерка, шинель, ранец. Отличительные знаки – кант, пуговицы, эмблема, цвет.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1896 г</a:t>
            </a:r>
            <a:r>
              <a:rPr lang="ru-RU" sz="2000" dirty="0">
                <a:latin typeface="Monotype Corsiva" pitchFamily="66" charset="0"/>
              </a:rPr>
              <a:t> – утверждена женская школьная форма. Форма строгая и скромная: коричневые платья, белый фартук и воротничок. Цвет формы зависел от возраста учениц.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1918 г</a:t>
            </a:r>
            <a:r>
              <a:rPr lang="ru-RU" sz="2000" dirty="0">
                <a:latin typeface="Monotype Corsiva" pitchFamily="66" charset="0"/>
              </a:rPr>
              <a:t> – полная отмена школьной формы. Официальное объяснение: «форма демонстрирует несвободу ученика».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1949 г </a:t>
            </a:r>
            <a:r>
              <a:rPr lang="ru-RU" sz="2000" dirty="0">
                <a:latin typeface="Monotype Corsiva" pitchFamily="66" charset="0"/>
              </a:rPr>
              <a:t>– введение единой обязательной школьной формы. 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1962 г</a:t>
            </a:r>
            <a:r>
              <a:rPr lang="ru-RU" sz="2000" dirty="0">
                <a:latin typeface="Monotype Corsiva" pitchFamily="66" charset="0"/>
              </a:rPr>
              <a:t> – форма мальчиков: серые шерстяные костюмы, фуражка с кокардой и ремень </a:t>
            </a:r>
            <a:r>
              <a:rPr lang="ru-RU" sz="2000" dirty="0" smtClean="0">
                <a:latin typeface="Monotype Corsiva" pitchFamily="66" charset="0"/>
              </a:rPr>
              <a:t>с </a:t>
            </a:r>
            <a:r>
              <a:rPr lang="ru-RU" sz="2000" dirty="0">
                <a:latin typeface="Monotype Corsiva" pitchFamily="66" charset="0"/>
              </a:rPr>
              <a:t>бляхой. Прически строго регламентировались: под машинку. Форма девочек – осталась прежней.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1973 г</a:t>
            </a:r>
            <a:r>
              <a:rPr lang="ru-RU" sz="2000" dirty="0">
                <a:latin typeface="Monotype Corsiva" pitchFamily="66" charset="0"/>
              </a:rPr>
              <a:t> – мальчики: синий костюм из полушерстяной ткани, эмблема, 5 алюминиевых пуговиц, манжеты, карманы и клапаны на груди. Форма девочек осталась прежней.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1980-е</a:t>
            </a:r>
            <a:r>
              <a:rPr lang="ru-RU" sz="2000" dirty="0">
                <a:latin typeface="Monotype Corsiva" pitchFamily="66" charset="0"/>
              </a:rPr>
              <a:t> – введение формы для старшеклассников. Мальчики носили брючный костюм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1984 г</a:t>
            </a:r>
            <a:r>
              <a:rPr lang="ru-RU" sz="2000" dirty="0">
                <a:latin typeface="Monotype Corsiva" pitchFamily="66" charset="0"/>
              </a:rPr>
              <a:t> – введен костюм-тройка синего цвета для </a:t>
            </a:r>
            <a:r>
              <a:rPr lang="ru-RU" sz="2000" dirty="0" smtClean="0">
                <a:latin typeface="Monotype Corsiva" pitchFamily="66" charset="0"/>
              </a:rPr>
              <a:t>девочек (жилет, жакет, юбка)</a:t>
            </a:r>
            <a:endParaRPr lang="ru-RU" sz="2000" dirty="0">
              <a:latin typeface="Monotype Corsiva" pitchFamily="66" charset="0"/>
            </a:endParaRPr>
          </a:p>
          <a:p>
            <a:pPr algn="just"/>
            <a:r>
              <a:rPr lang="ru-RU" sz="2000" b="1" dirty="0">
                <a:latin typeface="Monotype Corsiva" pitchFamily="66" charset="0"/>
              </a:rPr>
              <a:t>1988 г</a:t>
            </a:r>
            <a:r>
              <a:rPr lang="ru-RU" sz="2000" dirty="0">
                <a:latin typeface="Monotype Corsiva" pitchFamily="66" charset="0"/>
              </a:rPr>
              <a:t> – разрешено ношение брюк для девочек в Ленинграде, Сибири и Крайнем Севере в зимнее время. 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1992 г</a:t>
            </a:r>
            <a:r>
              <a:rPr lang="ru-RU" sz="2000" dirty="0">
                <a:latin typeface="Monotype Corsiva" pitchFamily="66" charset="0"/>
              </a:rPr>
              <a:t> – отмена школьной формы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35716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История школьной формы в России</a:t>
            </a:r>
            <a:r>
              <a:rPr lang="ru-RU" sz="2800" dirty="0">
                <a:latin typeface="Monotype Corsiva" pitchFamily="66" charset="0"/>
              </a:rPr>
              <a:t>.</a:t>
            </a:r>
          </a:p>
        </p:txBody>
      </p:sp>
      <p:pic>
        <p:nvPicPr>
          <p:cNvPr id="3074" name="Picture 2" descr="C:\Users\Anka\Desktop\мунд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928670"/>
            <a:ext cx="4521132" cy="4357718"/>
          </a:xfrm>
          <a:prstGeom prst="rect">
            <a:avLst/>
          </a:prstGeom>
          <a:noFill/>
        </p:spPr>
      </p:pic>
      <p:pic>
        <p:nvPicPr>
          <p:cNvPr id="3076" name="Picture 4" descr="C:\Users\Anka\Desktop\шкф мж 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725992" cy="5268553"/>
          </a:xfrm>
          <a:prstGeom prst="rect">
            <a:avLst/>
          </a:prstGeom>
          <a:noFill/>
        </p:spPr>
      </p:pic>
      <p:pic>
        <p:nvPicPr>
          <p:cNvPr id="3077" name="Picture 5" descr="C:\Users\Anka\Desktop\19 век гимназистки коричн плать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00108"/>
            <a:ext cx="5357850" cy="3171374"/>
          </a:xfrm>
          <a:prstGeom prst="rect">
            <a:avLst/>
          </a:prstGeom>
          <a:noFill/>
        </p:spPr>
      </p:pic>
      <p:pic>
        <p:nvPicPr>
          <p:cNvPr id="3078" name="Picture 6" descr="C:\Users\Anka\Desktop\шкв ссср 70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928670"/>
            <a:ext cx="5113226" cy="3860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4422"/>
            <a:ext cx="85011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Monotype Corsiva" pitchFamily="66" charset="0"/>
              </a:rPr>
              <a:t>Япония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>
                <a:latin typeface="Monotype Corsiva" pitchFamily="66" charset="0"/>
              </a:rPr>
              <a:t>– в каждой школе своя форма, самая распространенная для мальчиков – </a:t>
            </a:r>
            <a:r>
              <a:rPr lang="ru-RU" sz="2000" dirty="0" err="1">
                <a:latin typeface="Monotype Corsiva" pitchFamily="66" charset="0"/>
              </a:rPr>
              <a:t>гакуран</a:t>
            </a:r>
            <a:r>
              <a:rPr lang="ru-RU" sz="2000" dirty="0">
                <a:latin typeface="Monotype Corsiva" pitchFamily="66" charset="0"/>
              </a:rPr>
              <a:t>, для девочек – матросский стиль. 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Северная Корея </a:t>
            </a:r>
            <a:r>
              <a:rPr lang="ru-RU" sz="2000" dirty="0">
                <a:latin typeface="Monotype Corsiva" pitchFamily="66" charset="0"/>
              </a:rPr>
              <a:t>– белый верх, черный низ, красный галстук – символ коммунистического движения.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Китай</a:t>
            </a:r>
            <a:r>
              <a:rPr lang="ru-RU" sz="2000" dirty="0">
                <a:latin typeface="Monotype Corsiva" pitchFamily="66" charset="0"/>
              </a:rPr>
              <a:t> – напоминает спортивный костюм.</a:t>
            </a:r>
          </a:p>
          <a:p>
            <a:pPr algn="just"/>
            <a:r>
              <a:rPr lang="ru-RU" sz="2000" b="1" dirty="0" err="1" smtClean="0">
                <a:latin typeface="Monotype Corsiva" pitchFamily="66" charset="0"/>
              </a:rPr>
              <a:t>Шри</a:t>
            </a:r>
            <a:r>
              <a:rPr lang="ru-RU" sz="2000" b="1" dirty="0" smtClean="0">
                <a:latin typeface="Monotype Corsiva" pitchFamily="66" charset="0"/>
              </a:rPr>
              <a:t>–Ланка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>
                <a:latin typeface="Monotype Corsiva" pitchFamily="66" charset="0"/>
              </a:rPr>
              <a:t>-  школьная форма белого цвета, чтобы детям не было жарко.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Индия</a:t>
            </a:r>
            <a:r>
              <a:rPr lang="ru-RU" sz="2000" dirty="0">
                <a:latin typeface="Monotype Corsiva" pitchFamily="66" charset="0"/>
              </a:rPr>
              <a:t> – нарядная школьная форма. Мусульманские девочки носят чадру, сикхские мальчики  - тюрбан, как неотъемлемые элементы школьной формы.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Иран</a:t>
            </a:r>
            <a:r>
              <a:rPr lang="ru-RU" sz="2000" dirty="0">
                <a:latin typeface="Monotype Corsiva" pitchFamily="66" charset="0"/>
              </a:rPr>
              <a:t> – </a:t>
            </a:r>
            <a:r>
              <a:rPr lang="ru-RU" sz="2000" dirty="0" err="1">
                <a:latin typeface="Monotype Corsiva" pitchFamily="66" charset="0"/>
              </a:rPr>
              <a:t>хиджаб</a:t>
            </a:r>
            <a:r>
              <a:rPr lang="ru-RU" sz="2000" dirty="0">
                <a:latin typeface="Monotype Corsiva" pitchFamily="66" charset="0"/>
              </a:rPr>
              <a:t> - обязательная школьная форма для девочек.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Великобритания</a:t>
            </a:r>
            <a:r>
              <a:rPr lang="ru-RU" sz="2000" dirty="0">
                <a:latin typeface="Monotype Corsiva" pitchFamily="66" charset="0"/>
              </a:rPr>
              <a:t> – в каждой школе своя форма. Обязательный головной убор с логотипом школы, галстук, верхняя одежда и даже носки.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Германия</a:t>
            </a:r>
            <a:r>
              <a:rPr lang="ru-RU" sz="2000" dirty="0">
                <a:latin typeface="Monotype Corsiva" pitchFamily="66" charset="0"/>
              </a:rPr>
              <a:t> – школьная форма есть в немногих школах. Она не </a:t>
            </a:r>
            <a:r>
              <a:rPr lang="ru-RU" sz="2000" dirty="0" smtClean="0">
                <a:latin typeface="Monotype Corsiva" pitchFamily="66" charset="0"/>
              </a:rPr>
              <a:t>приветствуется, т.к</a:t>
            </a:r>
            <a:r>
              <a:rPr lang="ru-RU" sz="2000" dirty="0">
                <a:latin typeface="Monotype Corsiva" pitchFamily="66" charset="0"/>
              </a:rPr>
              <a:t>. ассоциируется с фашистской униформой.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Бразилия</a:t>
            </a:r>
            <a:r>
              <a:rPr lang="ru-RU" sz="2000" dirty="0">
                <a:latin typeface="Monotype Corsiva" pitchFamily="66" charset="0"/>
              </a:rPr>
              <a:t> – в школьную форму начинают вшивать чипы, чтобы отслеживать прогульщиков. Встречаются школьные формы в цветах флага.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Австралия, Океания</a:t>
            </a:r>
            <a:r>
              <a:rPr lang="ru-RU" sz="2000" dirty="0">
                <a:latin typeface="Monotype Corsiva" pitchFamily="66" charset="0"/>
              </a:rPr>
              <a:t> – похожа на британскую школьную форму, но более открытая.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5984" y="42860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Школьная форма за рубежом.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8" name="Picture 4" descr="C:\Users\Anka\Desktop\гакур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4014675" cy="5600961"/>
          </a:xfrm>
          <a:prstGeom prst="rect">
            <a:avLst/>
          </a:prstGeom>
          <a:noFill/>
        </p:spPr>
      </p:pic>
      <p:pic>
        <p:nvPicPr>
          <p:cNvPr id="1029" name="Picture 5" descr="C:\Users\Anka\Desktop\япошки 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5743569" cy="4071966"/>
          </a:xfrm>
          <a:prstGeom prst="rect">
            <a:avLst/>
          </a:prstGeom>
          <a:noFill/>
        </p:spPr>
      </p:pic>
      <p:pic>
        <p:nvPicPr>
          <p:cNvPr id="1030" name="Picture 6" descr="Школьная форма в Кита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142984"/>
            <a:ext cx="5829731" cy="38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Школьные формы в Северной Коре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163" y="1071546"/>
            <a:ext cx="54438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Школьная форма в Шри-Ланк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142984"/>
            <a:ext cx="34363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Indiia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071546"/>
            <a:ext cx="5206162" cy="41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Школьная форма в Ира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214422"/>
            <a:ext cx="5432443" cy="40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c-schooluniform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3430" y="1000109"/>
            <a:ext cx="57189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Школьная форма в Бразили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1071546"/>
            <a:ext cx="5451441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144217723" descr="&amp;SHcy;&amp;kcy;&amp;ocy;&amp;lcy;&amp;softcy;&amp;ncy;&amp;acy;&amp;yacy; &amp;fcy;&amp;ocy;&amp;rcy;&amp;mcy;&amp;acy; &amp;icy;&amp;zcy; &amp;Bcy;&amp;rcy;&amp;icy;&amp;scy;&amp;bcy;&amp;iecy;&amp;ncy;&amp;a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1142984"/>
            <a:ext cx="5710238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85926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О </a:t>
            </a:r>
            <a:r>
              <a:rPr lang="ru-RU" sz="2000" dirty="0">
                <a:latin typeface="Monotype Corsiva" pitchFamily="66" charset="0"/>
              </a:rPr>
              <a:t>необходимости введения школьной формы заговорили в 2012 году, после  инцидента  в Ставропольском крае. Родители детей, которым запретили ходить в школу в религиозной одежде (</a:t>
            </a:r>
            <a:r>
              <a:rPr lang="ru-RU" sz="2000" dirty="0" err="1">
                <a:latin typeface="Monotype Corsiva" pitchFamily="66" charset="0"/>
              </a:rPr>
              <a:t>хиджабах</a:t>
            </a:r>
            <a:r>
              <a:rPr lang="ru-RU" sz="2000" dirty="0">
                <a:latin typeface="Monotype Corsiva" pitchFamily="66" charset="0"/>
              </a:rPr>
              <a:t>), заявили, что нарушены права детей на доступность бесплатного образования и свободу вероисповедания. </a:t>
            </a:r>
            <a:endParaRPr lang="ru-RU" sz="2000" dirty="0" smtClean="0"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1 </a:t>
            </a:r>
            <a:r>
              <a:rPr lang="ru-RU" sz="2000" dirty="0">
                <a:latin typeface="Monotype Corsiva" pitchFamily="66" charset="0"/>
              </a:rPr>
              <a:t>сентября 2013 г вступил закон «Об образовании в РФ». Школы получили право сами устанавливать школьную форму, если она не противоречит федеральному законодательству или законодательству субъектов РФ. внешний вид и одежда школьников, которые учатся в государственных и муниципальных образовательных учреждениях, "должны соответствовать общепринятым в обществе нормам делового стиля и носить светский </a:t>
            </a:r>
            <a:r>
              <a:rPr lang="ru-RU" sz="2000" dirty="0" smtClean="0">
                <a:latin typeface="Monotype Corsiva" pitchFamily="66" charset="0"/>
              </a:rPr>
              <a:t>характер.</a:t>
            </a:r>
            <a:endParaRPr lang="ru-RU" sz="2000" dirty="0">
              <a:latin typeface="Monotype Corsiva" pitchFamily="66" charset="0"/>
            </a:endParaRPr>
          </a:p>
          <a:p>
            <a:pPr algn="just"/>
            <a:r>
              <a:rPr lang="ru-RU" sz="2000" dirty="0">
                <a:latin typeface="Monotype Corsiva" pitchFamily="66" charset="0"/>
              </a:rPr>
              <a:t>Чиновники разрешили школам устанавливать сразу три вида формы: повседневную одежду, парадную одежду и спортивную одежду. Форма может иметь отличительные знаки школы, класса или параллели классов - эмблемы, нашивки, значки, галстуки и </a:t>
            </a:r>
            <a:r>
              <a:rPr lang="ru-RU" sz="2000" dirty="0" smtClean="0">
                <a:latin typeface="Monotype Corsiva" pitchFamily="66" charset="0"/>
              </a:rPr>
              <a:t>т.д</a:t>
            </a:r>
            <a:r>
              <a:rPr lang="ru-RU" sz="2000" dirty="0">
                <a:latin typeface="Monotype Corsiva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678" y="78579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Законопроект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2860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Позиция правительства.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>
                <a:latin typeface="Monotype Corsiva" pitchFamily="66" charset="0"/>
              </a:rPr>
              <a:t>Основные цели </a:t>
            </a:r>
            <a:r>
              <a:rPr lang="ru-RU" sz="2000" dirty="0">
                <a:latin typeface="Monotype Corsiva" pitchFamily="66" charset="0"/>
              </a:rPr>
              <a:t>введения школьной </a:t>
            </a:r>
            <a:r>
              <a:rPr lang="ru-RU" sz="2000" dirty="0" smtClean="0">
                <a:latin typeface="Monotype Corsiva" pitchFamily="66" charset="0"/>
              </a:rPr>
              <a:t>формы по мнению правительства -   обеспечение </a:t>
            </a:r>
            <a:r>
              <a:rPr lang="ru-RU" sz="2000" dirty="0">
                <a:latin typeface="Monotype Corsiva" pitchFamily="66" charset="0"/>
              </a:rPr>
              <a:t>учеников удобной и эстетичной одеждой в повседневной школьной </a:t>
            </a:r>
            <a:r>
              <a:rPr lang="ru-RU" sz="2000" dirty="0" smtClean="0">
                <a:latin typeface="Monotype Corsiva" pitchFamily="66" charset="0"/>
              </a:rPr>
              <a:t>жизни; </a:t>
            </a:r>
            <a:r>
              <a:rPr lang="ru-RU" sz="2000" dirty="0">
                <a:latin typeface="Monotype Corsiva" pitchFamily="66" charset="0"/>
              </a:rPr>
              <a:t>устранение признаков социального, имущественного и религиозного различия между школьниками; предупреждение возникновения у них психологического дискомфорта перед сверстниками; укрепление общего имиджа образовательной организации и формирование школьной идентичности.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802" y="321468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Мнение людей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000504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>
                <a:latin typeface="Monotype Corsiva" pitchFamily="66" charset="0"/>
              </a:rPr>
              <a:t>За: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Обеспечивает социальное равенство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Дисциплинирует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Недорогая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Опрятная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Экономия времени на выборе </a:t>
            </a:r>
            <a:r>
              <a:rPr lang="ru-RU" sz="2000" dirty="0" smtClean="0">
                <a:latin typeface="Monotype Corsiva" pitchFamily="66" charset="0"/>
              </a:rPr>
              <a:t>одежды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4000504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Против</a:t>
            </a:r>
            <a:r>
              <a:rPr lang="ru-RU" sz="2000" b="1" dirty="0">
                <a:latin typeface="Monotype Corsiva" pitchFamily="66" charset="0"/>
              </a:rPr>
              <a:t>: 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Лишает индивидуальности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Лишние расходы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Некрасивая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Неудобная</a:t>
            </a:r>
          </a:p>
          <a:p>
            <a:r>
              <a:rPr lang="ru-RU" sz="2000" dirty="0">
                <a:latin typeface="Monotype Corsiva" pitchFamily="66" charset="0"/>
              </a:rPr>
              <a:t>Однообразие надоедает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Статистика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79296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Monotype Corsiva" pitchFamily="66" charset="0"/>
              </a:rPr>
              <a:t>По данным опроса ВЦИОМ, введение школьной формы поддерживают </a:t>
            </a:r>
            <a:r>
              <a:rPr lang="ru-RU" sz="2000" dirty="0" smtClean="0">
                <a:latin typeface="Monotype Corsiva" pitchFamily="66" charset="0"/>
              </a:rPr>
              <a:t>66% россиян, 17% против школьной </a:t>
            </a:r>
            <a:r>
              <a:rPr lang="ru-RU" sz="2000" dirty="0" smtClean="0">
                <a:latin typeface="Monotype Corsiva" pitchFamily="66" charset="0"/>
              </a:rPr>
              <a:t>формы,10</a:t>
            </a:r>
            <a:r>
              <a:rPr lang="ru-RU" sz="2000" dirty="0" smtClean="0">
                <a:latin typeface="Monotype Corsiva" pitchFamily="66" charset="0"/>
              </a:rPr>
              <a:t>% просто не видят смысла в ведении школьной </a:t>
            </a:r>
            <a:r>
              <a:rPr lang="ru-RU" sz="2000" dirty="0" smtClean="0">
                <a:latin typeface="Monotype Corsiva" pitchFamily="66" charset="0"/>
              </a:rPr>
              <a:t>формы и 9% считают, что у школьников должно быть право выбора.</a:t>
            </a:r>
          </a:p>
          <a:p>
            <a:pPr algn="just"/>
            <a:endParaRPr lang="ru-RU" sz="2000" dirty="0" smtClean="0"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Нашей гимназией проводился опрос родителей про необходимые элементы школьной формы. Примерно 32% опрашиваемых не выбирали школьную форму, а голосовали за графу «другое», и 68% выбирали между разными элементами формы. По данным проведенного опроса среди учащихся 5, 8 и 10 классов 83% против школьной формы и 17% за. Чем меньше возраст учеников, тем больше процентов хотят школьную форму, старшеклассников меньше радует перспектива школьной формы. В </a:t>
            </a:r>
            <a:r>
              <a:rPr lang="ru-RU" sz="2000" dirty="0" err="1" smtClean="0">
                <a:latin typeface="Monotype Corsiva" pitchFamily="66" charset="0"/>
              </a:rPr>
              <a:t>онлайн-опросе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</a:t>
            </a:r>
            <a:r>
              <a:rPr lang="ru-RU" sz="2000" dirty="0" smtClean="0">
                <a:latin typeface="Monotype Corsiva" pitchFamily="66" charset="0"/>
              </a:rPr>
              <a:t> социальной сети «</a:t>
            </a:r>
            <a:r>
              <a:rPr lang="ru-RU" sz="2000" dirty="0" err="1" smtClean="0">
                <a:latin typeface="Monotype Corsiva" pitchFamily="66" charset="0"/>
              </a:rPr>
              <a:t>вКонтакте</a:t>
            </a:r>
            <a:r>
              <a:rPr lang="ru-RU" sz="2000" dirty="0" smtClean="0">
                <a:latin typeface="Monotype Corsiva" pitchFamily="66" charset="0"/>
              </a:rPr>
              <a:t>» только 8% за школьную форму, 77% против и 15% безразлична школьная форма.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5860"/>
            <a:ext cx="5715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85860"/>
            <a:ext cx="5715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85860"/>
            <a:ext cx="5715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285860"/>
            <a:ext cx="5715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oject.gym1505.ru/sites/default/files/styles/project-logo-page/public/project/proj-118/zh2.png?itok=Zjy-Hbk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584643" cy="42148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714356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Спасибо за внимание!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945</Words>
  <Application>Microsoft Office PowerPoint</Application>
  <PresentationFormat>Экран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Anka</dc:creator>
  <cp:lastModifiedBy>Anka</cp:lastModifiedBy>
  <cp:revision>34</cp:revision>
  <dcterms:created xsi:type="dcterms:W3CDTF">2013-12-15T17:45:35Z</dcterms:created>
  <dcterms:modified xsi:type="dcterms:W3CDTF">2013-12-20T18:20:09Z</dcterms:modified>
</cp:coreProperties>
</file>