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B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EB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803F4-AA36-49BF-A57A-51D465B103DF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F7BDD-9255-4551-8FCB-03B13D301B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500042"/>
            <a:ext cx="80724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 smtClean="0">
                <a:latin typeface="Monotype Corsiva" pitchFamily="66" charset="0"/>
              </a:rPr>
              <a:t>Роль</a:t>
            </a:r>
          </a:p>
          <a:p>
            <a:pPr algn="ctr"/>
            <a:r>
              <a:rPr lang="ru-RU" sz="8000" b="1" dirty="0" smtClean="0">
                <a:latin typeface="Monotype Corsiva" pitchFamily="66" charset="0"/>
              </a:rPr>
              <a:t>школьной формы</a:t>
            </a:r>
          </a:p>
          <a:p>
            <a:pPr algn="ctr"/>
            <a:r>
              <a:rPr lang="ru-RU" sz="8000" b="1" dirty="0" smtClean="0">
                <a:latin typeface="Monotype Corsiva" pitchFamily="66" charset="0"/>
              </a:rPr>
              <a:t>в обществе</a:t>
            </a:r>
            <a:endParaRPr lang="ru-RU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450057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Итоговый продукт проекта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5572140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Monotype Corsiva" pitchFamily="66" charset="0"/>
              </a:rPr>
              <a:t>Участник-руководитель проекта: Устюжанина Анна 8а</a:t>
            </a:r>
          </a:p>
          <a:p>
            <a:pPr algn="r"/>
            <a:r>
              <a:rPr lang="ru-RU" sz="2400" dirty="0" smtClean="0">
                <a:latin typeface="Monotype Corsiva" pitchFamily="66" charset="0"/>
              </a:rPr>
              <a:t>Консультант проекта: </a:t>
            </a:r>
            <a:r>
              <a:rPr lang="ru-RU" sz="2400" dirty="0" err="1" smtClean="0">
                <a:latin typeface="Monotype Corsiva" pitchFamily="66" charset="0"/>
              </a:rPr>
              <a:t>Колчугина</a:t>
            </a:r>
            <a:r>
              <a:rPr lang="ru-RU" sz="2400" dirty="0" smtClean="0">
                <a:latin typeface="Monotype Corsiva" pitchFamily="66" charset="0"/>
              </a:rPr>
              <a:t> Ольга Петровна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285728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Что такое школьная форма?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928670"/>
            <a:ext cx="79296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Monotype Corsiva" pitchFamily="66" charset="0"/>
              </a:rPr>
              <a:t>Школьная форма – это один из видов форменной одежды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pPr algn="ctr"/>
            <a:r>
              <a:rPr lang="ru-RU" sz="2400" dirty="0" smtClean="0">
                <a:latin typeface="Monotype Corsiva" pitchFamily="66" charset="0"/>
              </a:rPr>
              <a:t>Где встречается форменная одежда?</a:t>
            </a:r>
          </a:p>
          <a:p>
            <a:pPr algn="just"/>
            <a:r>
              <a:rPr lang="ru-RU" dirty="0">
                <a:latin typeface="Monotype Corsiva" pitchFamily="66" charset="0"/>
              </a:rPr>
              <a:t/>
            </a:r>
            <a:br>
              <a:rPr lang="ru-RU" dirty="0">
                <a:latin typeface="Monotype Corsiva" pitchFamily="66" charset="0"/>
              </a:rPr>
            </a:br>
            <a:r>
              <a:rPr lang="ru-RU" sz="2000" b="1" dirty="0">
                <a:latin typeface="Monotype Corsiva" pitchFamily="66" charset="0"/>
              </a:rPr>
              <a:t>Форменная одежда</a:t>
            </a: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dirty="0" smtClean="0">
                <a:latin typeface="Monotype Corsiva" pitchFamily="66" charset="0"/>
              </a:rPr>
              <a:t>– это средство </a:t>
            </a:r>
            <a:r>
              <a:rPr lang="ru-RU" sz="2000" dirty="0">
                <a:latin typeface="Monotype Corsiva" pitchFamily="66" charset="0"/>
              </a:rPr>
              <a:t>показать свой статус, принадлежность к профессии или к социальной группе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  <a:p>
            <a:pPr algn="just"/>
            <a:endParaRPr lang="ru-RU" sz="2000" dirty="0">
              <a:latin typeface="Monotype Corsiva" pitchFamily="66" charset="0"/>
            </a:endParaRPr>
          </a:p>
          <a:p>
            <a:pPr algn="just"/>
            <a:r>
              <a:rPr lang="ru-RU" sz="2000" dirty="0">
                <a:latin typeface="Monotype Corsiva" pitchFamily="66" charset="0"/>
              </a:rPr>
              <a:t>Корпоративный этикет </a:t>
            </a:r>
            <a:r>
              <a:rPr lang="ru-RU" sz="2000" dirty="0" smtClean="0">
                <a:latin typeface="Monotype Corsiva" pitchFamily="66" charset="0"/>
              </a:rPr>
              <a:t>обязывает </a:t>
            </a:r>
            <a:r>
              <a:rPr lang="ru-RU" sz="2000" dirty="0">
                <a:latin typeface="Monotype Corsiva" pitchFamily="66" charset="0"/>
              </a:rPr>
              <a:t>сотрудников быть </a:t>
            </a:r>
            <a:r>
              <a:rPr lang="ru-RU" sz="2000" dirty="0" smtClean="0">
                <a:latin typeface="Monotype Corsiva" pitchFamily="66" charset="0"/>
              </a:rPr>
              <a:t>в </a:t>
            </a:r>
            <a:r>
              <a:rPr lang="ru-RU" sz="2000" dirty="0">
                <a:latin typeface="Monotype Corsiva" pitchFamily="66" charset="0"/>
              </a:rPr>
              <a:t>форменной </a:t>
            </a:r>
            <a:r>
              <a:rPr lang="ru-RU" sz="2000" dirty="0" smtClean="0">
                <a:latin typeface="Monotype Corsiva" pitchFamily="66" charset="0"/>
              </a:rPr>
              <a:t>одежде. Форменная </a:t>
            </a:r>
            <a:r>
              <a:rPr lang="ru-RU" sz="2000" dirty="0">
                <a:latin typeface="Monotype Corsiva" pitchFamily="66" charset="0"/>
              </a:rPr>
              <a:t>одежда не несет защитных </a:t>
            </a:r>
            <a:r>
              <a:rPr lang="ru-RU" sz="2000" dirty="0" smtClean="0">
                <a:latin typeface="Monotype Corsiva" pitchFamily="66" charset="0"/>
              </a:rPr>
              <a:t>функций, в отличие от спецодежды. Форменная </a:t>
            </a:r>
            <a:r>
              <a:rPr lang="ru-RU" sz="2000" dirty="0">
                <a:latin typeface="Monotype Corsiva" pitchFamily="66" charset="0"/>
              </a:rPr>
              <a:t>одежда объединяется единым </a:t>
            </a:r>
            <a:r>
              <a:rPr lang="ru-RU" sz="2000" dirty="0" smtClean="0">
                <a:latin typeface="Monotype Corsiva" pitchFamily="66" charset="0"/>
              </a:rPr>
              <a:t>цветом</a:t>
            </a:r>
            <a:r>
              <a:rPr lang="ru-RU" sz="2000" dirty="0">
                <a:latin typeface="Monotype Corsiva" pitchFamily="66" charset="0"/>
              </a:rPr>
              <a:t>, отделкой и </a:t>
            </a:r>
            <a:r>
              <a:rPr lang="ru-RU" sz="2000" dirty="0" smtClean="0">
                <a:latin typeface="Monotype Corsiva" pitchFamily="66" charset="0"/>
              </a:rPr>
              <a:t>другими знаками.</a:t>
            </a:r>
          </a:p>
          <a:p>
            <a:pPr algn="just"/>
            <a:endParaRPr lang="ru-RU" sz="2000" dirty="0" smtClean="0">
              <a:latin typeface="Monotype Corsiva" pitchFamily="66" charset="0"/>
            </a:endParaRPr>
          </a:p>
          <a:p>
            <a:pPr algn="just"/>
            <a:r>
              <a:rPr lang="ru-RU" sz="2000" dirty="0" smtClean="0">
                <a:latin typeface="Monotype Corsiva" pitchFamily="66" charset="0"/>
              </a:rPr>
              <a:t>Форменную </a:t>
            </a:r>
            <a:r>
              <a:rPr lang="ru-RU" sz="2000" dirty="0">
                <a:latin typeface="Monotype Corsiva" pitchFamily="66" charset="0"/>
              </a:rPr>
              <a:t>одежду носят </a:t>
            </a:r>
            <a:r>
              <a:rPr lang="ru-RU" sz="2000" dirty="0" smtClean="0">
                <a:latin typeface="Monotype Corsiva" pitchFamily="66" charset="0"/>
              </a:rPr>
              <a:t>многие: полицейские</a:t>
            </a:r>
            <a:r>
              <a:rPr lang="ru-RU" sz="2000" dirty="0">
                <a:latin typeface="Monotype Corsiva" pitchFamily="66" charset="0"/>
              </a:rPr>
              <a:t>, </a:t>
            </a:r>
            <a:r>
              <a:rPr lang="ru-RU" sz="2000" dirty="0" smtClean="0">
                <a:latin typeface="Monotype Corsiva" pitchFamily="66" charset="0"/>
              </a:rPr>
              <a:t>школьники</a:t>
            </a:r>
            <a:r>
              <a:rPr lang="ru-RU" sz="2000" dirty="0">
                <a:latin typeface="Monotype Corsiva" pitchFamily="66" charset="0"/>
              </a:rPr>
              <a:t>, стюардессы, официанты, бармены,  водители, горничные, уборщики, дворники, садовники, охранники, телохранители, повара, врачи, доктора, медсестры, медбратья и различный обслуживающий персонал. Форменная одежда может быть в любой организации.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428604"/>
            <a:ext cx="5715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История школьной формы в мире.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714488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1071546"/>
            <a:ext cx="835821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dirty="0" smtClean="0">
                <a:latin typeface="Monotype Corsiva" pitchFamily="66" charset="0"/>
              </a:rPr>
              <a:t>Древняя </a:t>
            </a:r>
            <a:r>
              <a:rPr lang="ru-RU" sz="2000" dirty="0">
                <a:latin typeface="Monotype Corsiva" pitchFamily="66" charset="0"/>
              </a:rPr>
              <a:t>Греция (6 век до н. э.) – короткий хитон, легкие доспехи с художественной отделкой и хламида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  <a:p>
            <a:pPr lvl="0" algn="just"/>
            <a:endParaRPr lang="ru-RU" sz="2000" dirty="0">
              <a:latin typeface="Monotype Corsiva" pitchFamily="66" charset="0"/>
            </a:endParaRPr>
          </a:p>
          <a:p>
            <a:pPr lvl="0" algn="just"/>
            <a:r>
              <a:rPr lang="ru-RU" sz="2000" dirty="0">
                <a:latin typeface="Monotype Corsiva" pitchFamily="66" charset="0"/>
              </a:rPr>
              <a:t>Китай (206 до н. э. – 220 н. э.) – одежда буддистских монахов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  <a:p>
            <a:pPr lvl="0" algn="just"/>
            <a:endParaRPr lang="ru-RU" sz="2000" dirty="0">
              <a:latin typeface="Monotype Corsiva" pitchFamily="66" charset="0"/>
            </a:endParaRPr>
          </a:p>
          <a:p>
            <a:pPr lvl="0" algn="just"/>
            <a:r>
              <a:rPr lang="ru-RU" sz="2000" dirty="0">
                <a:latin typeface="Monotype Corsiva" pitchFamily="66" charset="0"/>
              </a:rPr>
              <a:t>Рим (1 век н.э.) – одежда для гимнастических упражнений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  <a:p>
            <a:pPr lvl="0" algn="just"/>
            <a:endParaRPr lang="ru-RU" sz="2000" dirty="0">
              <a:latin typeface="Monotype Corsiva" pitchFamily="66" charset="0"/>
            </a:endParaRPr>
          </a:p>
          <a:p>
            <a:pPr lvl="0" algn="just"/>
            <a:r>
              <a:rPr lang="ru-RU" sz="2000" dirty="0">
                <a:latin typeface="Monotype Corsiva" pitchFamily="66" charset="0"/>
              </a:rPr>
              <a:t>Индия (4 век н. э.) – «</a:t>
            </a:r>
            <a:r>
              <a:rPr lang="ru-RU" sz="2000" dirty="0" err="1">
                <a:latin typeface="Monotype Corsiva" pitchFamily="66" charset="0"/>
              </a:rPr>
              <a:t>джоти</a:t>
            </a:r>
            <a:r>
              <a:rPr lang="ru-RU" sz="2000" dirty="0">
                <a:latin typeface="Monotype Corsiva" pitchFamily="66" charset="0"/>
              </a:rPr>
              <a:t> </a:t>
            </a:r>
            <a:r>
              <a:rPr lang="ru-RU" sz="2000" dirty="0" err="1">
                <a:latin typeface="Monotype Corsiva" pitchFamily="66" charset="0"/>
              </a:rPr>
              <a:t>курта</a:t>
            </a:r>
            <a:r>
              <a:rPr lang="ru-RU" sz="2000" dirty="0">
                <a:latin typeface="Monotype Corsiva" pitchFamily="66" charset="0"/>
              </a:rPr>
              <a:t>» рубаха до пояса и ткань вокруг бедер и ног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  <a:p>
            <a:pPr lvl="0" algn="just"/>
            <a:r>
              <a:rPr lang="ru-RU" sz="2000" dirty="0" smtClean="0">
                <a:latin typeface="Monotype Corsiva" pitchFamily="66" charset="0"/>
              </a:rPr>
              <a:t>(</a:t>
            </a:r>
            <a:r>
              <a:rPr lang="ru-RU" sz="2000" dirty="0">
                <a:latin typeface="Monotype Corsiva" pitchFamily="66" charset="0"/>
              </a:rPr>
              <a:t>1-6 век н. э.) – «</a:t>
            </a:r>
            <a:r>
              <a:rPr lang="ru-RU" sz="2000" dirty="0" err="1">
                <a:latin typeface="Monotype Corsiva" pitchFamily="66" charset="0"/>
              </a:rPr>
              <a:t>курту</a:t>
            </a:r>
            <a:r>
              <a:rPr lang="ru-RU" sz="2000" dirty="0">
                <a:latin typeface="Monotype Corsiva" pitchFamily="66" charset="0"/>
              </a:rPr>
              <a:t>» и «</a:t>
            </a:r>
            <a:r>
              <a:rPr lang="ru-RU" sz="2000" dirty="0" err="1">
                <a:latin typeface="Monotype Corsiva" pitchFamily="66" charset="0"/>
              </a:rPr>
              <a:t>паджами</a:t>
            </a:r>
            <a:r>
              <a:rPr lang="ru-RU" sz="2000" dirty="0">
                <a:latin typeface="Monotype Corsiva" pitchFamily="66" charset="0"/>
              </a:rPr>
              <a:t>», длинная рубаха, широкие штаны. </a:t>
            </a:r>
            <a:endParaRPr lang="ru-RU" sz="2000" dirty="0" smtClean="0">
              <a:latin typeface="Monotype Corsiva" pitchFamily="66" charset="0"/>
            </a:endParaRPr>
          </a:p>
          <a:p>
            <a:pPr lvl="0" algn="just"/>
            <a:endParaRPr lang="ru-RU" sz="2000" dirty="0">
              <a:latin typeface="Monotype Corsiva" pitchFamily="66" charset="0"/>
            </a:endParaRPr>
          </a:p>
          <a:p>
            <a:pPr lvl="0" algn="just"/>
            <a:r>
              <a:rPr lang="ru-RU" sz="2000" dirty="0">
                <a:latin typeface="Monotype Corsiva" pitchFamily="66" charset="0"/>
              </a:rPr>
              <a:t>Япония (начало н.э. – 21 век н. э.) – каждая школа имеет свою школьную форму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  <a:p>
            <a:pPr lvl="0" algn="just"/>
            <a:endParaRPr lang="ru-RU" sz="2000" dirty="0">
              <a:latin typeface="Monotype Corsiva" pitchFamily="66" charset="0"/>
            </a:endParaRPr>
          </a:p>
          <a:p>
            <a:pPr lvl="0" algn="just"/>
            <a:r>
              <a:rPr lang="ru-RU" sz="2000" dirty="0" smtClean="0">
                <a:latin typeface="Monotype Corsiva" pitchFamily="66" charset="0"/>
              </a:rPr>
              <a:t>Средневековье  </a:t>
            </a:r>
            <a:r>
              <a:rPr lang="ru-RU" sz="2000" dirty="0">
                <a:latin typeface="Monotype Corsiva" pitchFamily="66" charset="0"/>
              </a:rPr>
              <a:t>- монастырская одежда</a:t>
            </a:r>
            <a:r>
              <a:rPr lang="ru-RU" sz="2000" dirty="0" smtClean="0">
                <a:latin typeface="Monotype Corsiva" pitchFamily="66" charset="0"/>
              </a:rPr>
              <a:t>.</a:t>
            </a:r>
          </a:p>
          <a:p>
            <a:pPr lvl="0" algn="just"/>
            <a:endParaRPr lang="ru-RU" sz="2000" dirty="0">
              <a:latin typeface="Monotype Corsiva" pitchFamily="66" charset="0"/>
            </a:endParaRPr>
          </a:p>
          <a:p>
            <a:pPr lvl="0" algn="just"/>
            <a:r>
              <a:rPr lang="ru-RU" sz="2000" dirty="0">
                <a:latin typeface="Monotype Corsiva" pitchFamily="66" charset="0"/>
              </a:rPr>
              <a:t>Европа Англия (16 век – 21 век н. э.) - костюм из тёмно-синего жакета с фалдами до щиколотки, жилет, кожаный пояс и брюки чуть ниже колен.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4414" y="357166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История школьной формы в России</a:t>
            </a:r>
            <a:r>
              <a:rPr lang="ru-RU" sz="2800" dirty="0">
                <a:latin typeface="Monotype Corsiva" pitchFamily="66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1000108"/>
            <a:ext cx="87154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Monotype Corsiva" pitchFamily="66" charset="0"/>
              </a:rPr>
              <a:t>1834 </a:t>
            </a:r>
            <a:r>
              <a:rPr lang="ru-RU" sz="2000" dirty="0">
                <a:latin typeface="Monotype Corsiva" pitchFamily="66" charset="0"/>
              </a:rPr>
              <a:t>г – принятие закона о ношении гимназических и студенческих мундиров. Форма военного фасона: фуражка, гимнастерка, шинель, ранец. Отличительные знаки – кант, пуговицы, эмблема, цвет.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1896 г – утверждена женская школьная форма. Форма строгая и скромная: коричневые платья, белый фартук и воротничок. Цвет формы зависел от возраста учениц.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1918 г – полная отмена школьной формы. Официальное объяснение: «форма демонстрирует несвободу ученика».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1949 г – введение единой обязательной школьной формы. 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1962 г – форма мальчиков: серые шерстяные костюмы, фуражка с кокардой и ремень я бляхой. Прически строго регламентировались: под машинку. Форма девочек – осталась прежней.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1973 г – мальчики: синий костюм из полушерстяной ткани, эмблема, 5 алюминиевых пуговиц, манжеты, карманы и клапаны на груди. Форма девочек осталась прежней.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1980-е – введение формы для старшеклассников. Мальчики носили брючный костюм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1984 г – введен костюм-тройка синего цвета для девочек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1988 г – разрешено ношение брюк для девочек в Ленинграде, Сибири и Крайнем Севере в зимнее время. 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1992 г – отмена школьной формы</a:t>
            </a:r>
            <a:r>
              <a:rPr lang="ru-RU" sz="2000" dirty="0" smtClean="0">
                <a:latin typeface="Monotype Corsiva" pitchFamily="66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14422"/>
            <a:ext cx="850115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Monotype Corsiva" pitchFamily="66" charset="0"/>
              </a:rPr>
              <a:t>Япония </a:t>
            </a:r>
            <a:r>
              <a:rPr lang="ru-RU" sz="2000" dirty="0">
                <a:latin typeface="Monotype Corsiva" pitchFamily="66" charset="0"/>
              </a:rPr>
              <a:t>– в каждой школе своя форма, самая распространенная для мальчиков – </a:t>
            </a:r>
            <a:r>
              <a:rPr lang="ru-RU" sz="2000" dirty="0" err="1">
                <a:latin typeface="Monotype Corsiva" pitchFamily="66" charset="0"/>
              </a:rPr>
              <a:t>гакуран</a:t>
            </a:r>
            <a:r>
              <a:rPr lang="ru-RU" sz="2000" dirty="0">
                <a:latin typeface="Monotype Corsiva" pitchFamily="66" charset="0"/>
              </a:rPr>
              <a:t>, для девочек – матросский стиль. 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Северная Корея – белый верх, черный низ, красный галстук – символ коммунистического движения.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Китай – напоминает спортивный костюм.</a:t>
            </a:r>
          </a:p>
          <a:p>
            <a:pPr algn="just"/>
            <a:r>
              <a:rPr lang="ru-RU" sz="2000" dirty="0" err="1" smtClean="0">
                <a:latin typeface="Monotype Corsiva" pitchFamily="66" charset="0"/>
              </a:rPr>
              <a:t>Шри</a:t>
            </a:r>
            <a:r>
              <a:rPr lang="ru-RU" sz="2000" dirty="0" smtClean="0">
                <a:latin typeface="Monotype Corsiva" pitchFamily="66" charset="0"/>
              </a:rPr>
              <a:t>–Ланка </a:t>
            </a:r>
            <a:r>
              <a:rPr lang="ru-RU" sz="2000" dirty="0">
                <a:latin typeface="Monotype Corsiva" pitchFamily="66" charset="0"/>
              </a:rPr>
              <a:t>-  школьная форма белого цвета, чтобы детям не было жарко.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Индия – нарядная школьная форма. Мусульманские девочки носят чадру, сикхские мальчики  - тюрбан, как неотъемлемые элементы школьной формы.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Иран – </a:t>
            </a:r>
            <a:r>
              <a:rPr lang="ru-RU" sz="2000" dirty="0" err="1">
                <a:latin typeface="Monotype Corsiva" pitchFamily="66" charset="0"/>
              </a:rPr>
              <a:t>хиджаб</a:t>
            </a:r>
            <a:r>
              <a:rPr lang="ru-RU" sz="2000" dirty="0">
                <a:latin typeface="Monotype Corsiva" pitchFamily="66" charset="0"/>
              </a:rPr>
              <a:t> - обязательная школьная форма для девочек.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Великобритания – в каждой школе своя форма. Обязательный головной убор с логотипом школы, галстук, верхняя одежда и даже носки.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Германия – школьная форма есть в немногих школах. Она не </a:t>
            </a:r>
            <a:r>
              <a:rPr lang="ru-RU" sz="2000" dirty="0" smtClean="0">
                <a:latin typeface="Monotype Corsiva" pitchFamily="66" charset="0"/>
              </a:rPr>
              <a:t>приветствуется, т.к</a:t>
            </a:r>
            <a:r>
              <a:rPr lang="ru-RU" sz="2000" dirty="0">
                <a:latin typeface="Monotype Corsiva" pitchFamily="66" charset="0"/>
              </a:rPr>
              <a:t>. ассоциируется с фашистской униформой.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Бразилия – в школьную форму начинают вшивать чипы, чтобы отслеживать прогульщиков. Встречаются школьные формы в цветах флага.</a:t>
            </a:r>
          </a:p>
          <a:p>
            <a:pPr algn="just"/>
            <a:r>
              <a:rPr lang="ru-RU" sz="2000" dirty="0">
                <a:latin typeface="Monotype Corsiva" pitchFamily="66" charset="0"/>
              </a:rPr>
              <a:t>Австралия, Океания – похожа на британскую школьную форму, но более открытая.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85984" y="428604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Школьная форма за рубежом.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785926"/>
            <a:ext cx="81439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Monotype Corsiva" pitchFamily="66" charset="0"/>
              </a:rPr>
              <a:t>О </a:t>
            </a:r>
            <a:r>
              <a:rPr lang="ru-RU" sz="2000" dirty="0">
                <a:latin typeface="Monotype Corsiva" pitchFamily="66" charset="0"/>
              </a:rPr>
              <a:t>необходимости введения школьной формы заговорили в 2012 году, после  инцидента  в Ставропольском крае. Родители детей, которым запретили ходить в школу в религиозной одежде (</a:t>
            </a:r>
            <a:r>
              <a:rPr lang="ru-RU" sz="2000" dirty="0" err="1">
                <a:latin typeface="Monotype Corsiva" pitchFamily="66" charset="0"/>
              </a:rPr>
              <a:t>хиджабах</a:t>
            </a:r>
            <a:r>
              <a:rPr lang="ru-RU" sz="2000" dirty="0">
                <a:latin typeface="Monotype Corsiva" pitchFamily="66" charset="0"/>
              </a:rPr>
              <a:t>), заявили, что нарушены права детей на доступность бесплатного образования и свободу вероисповедания. </a:t>
            </a:r>
            <a:endParaRPr lang="ru-RU" sz="2000" dirty="0" smtClean="0">
              <a:latin typeface="Monotype Corsiva" pitchFamily="66" charset="0"/>
            </a:endParaRPr>
          </a:p>
          <a:p>
            <a:pPr algn="just"/>
            <a:r>
              <a:rPr lang="ru-RU" sz="2000" dirty="0" smtClean="0">
                <a:latin typeface="Monotype Corsiva" pitchFamily="66" charset="0"/>
              </a:rPr>
              <a:t>1 </a:t>
            </a:r>
            <a:r>
              <a:rPr lang="ru-RU" sz="2000" dirty="0">
                <a:latin typeface="Monotype Corsiva" pitchFamily="66" charset="0"/>
              </a:rPr>
              <a:t>сентября 2013 г вступил закон «Об образовании в РФ». Школы получили право сами устанавливать школьную форму, если она не противоречит федеральному законодательству или законодательству субъектов РФ. внешний вид и одежда школьников, которые учатся в государственных и муниципальных образовательных учреждениях, "должны соответствовать общепринятым в обществе нормам делового стиля и носить светский </a:t>
            </a:r>
            <a:r>
              <a:rPr lang="ru-RU" sz="2000" dirty="0" smtClean="0">
                <a:latin typeface="Monotype Corsiva" pitchFamily="66" charset="0"/>
              </a:rPr>
              <a:t>характер.</a:t>
            </a:r>
            <a:endParaRPr lang="ru-RU" sz="2000" dirty="0">
              <a:latin typeface="Monotype Corsiva" pitchFamily="66" charset="0"/>
            </a:endParaRPr>
          </a:p>
          <a:p>
            <a:pPr algn="just"/>
            <a:r>
              <a:rPr lang="ru-RU" sz="2000" dirty="0">
                <a:latin typeface="Monotype Corsiva" pitchFamily="66" charset="0"/>
              </a:rPr>
              <a:t>Чиновники разрешили школам устанавливать сразу три вида формы: повседневную одежду, парадную одежду и спортивную одежду. Форма может иметь отличительные знаки школы, класса или параллели классов - эмблемы, нашивки, значки, галстуки и </a:t>
            </a:r>
            <a:r>
              <a:rPr lang="ru-RU" sz="2000" dirty="0" smtClean="0">
                <a:latin typeface="Monotype Corsiva" pitchFamily="66" charset="0"/>
              </a:rPr>
              <a:t>т.д</a:t>
            </a:r>
            <a:r>
              <a:rPr lang="ru-RU" sz="2000" dirty="0">
                <a:latin typeface="Monotype Corsiva" pitchFamily="66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4678" y="78579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Законопроект</a:t>
            </a:r>
            <a:endParaRPr lang="ru-RU" sz="2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Позиция правительства.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071546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Основные цели </a:t>
            </a:r>
            <a:r>
              <a:rPr lang="ru-RU" sz="2000" dirty="0">
                <a:latin typeface="Monotype Corsiva" pitchFamily="66" charset="0"/>
              </a:rPr>
              <a:t>введения школьной </a:t>
            </a:r>
            <a:r>
              <a:rPr lang="ru-RU" sz="2000" dirty="0" smtClean="0">
                <a:latin typeface="Monotype Corsiva" pitchFamily="66" charset="0"/>
              </a:rPr>
              <a:t>формы по мнению правительства -   обеспечение </a:t>
            </a:r>
            <a:r>
              <a:rPr lang="ru-RU" sz="2000" dirty="0">
                <a:latin typeface="Monotype Corsiva" pitchFamily="66" charset="0"/>
              </a:rPr>
              <a:t>учеников удобной и эстетичной одеждой в повседневной школьной </a:t>
            </a:r>
            <a:r>
              <a:rPr lang="ru-RU" sz="2000" dirty="0" smtClean="0">
                <a:latin typeface="Monotype Corsiva" pitchFamily="66" charset="0"/>
              </a:rPr>
              <a:t>жизни; </a:t>
            </a:r>
            <a:r>
              <a:rPr lang="ru-RU" sz="2000" dirty="0">
                <a:latin typeface="Monotype Corsiva" pitchFamily="66" charset="0"/>
              </a:rPr>
              <a:t>устранение признаков социального, имущественного и религиозного различия между школьниками; предупреждение возникновения у них психологического дискомфорта перед сверстниками; укрепление общего имиджа образовательной организации и формирование школьной идентичности.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1802" y="321468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Monotype Corsiva" pitchFamily="66" charset="0"/>
              </a:rPr>
              <a:t>Мнение людей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4000504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>
                <a:latin typeface="Monotype Corsiva" pitchFamily="66" charset="0"/>
              </a:rPr>
              <a:t>За: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Обеспечивает социальное равенство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Дисциплинирует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Недорогая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Опрятная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Экономия времени на выборе </a:t>
            </a:r>
            <a:r>
              <a:rPr lang="ru-RU" sz="2000" dirty="0" smtClean="0">
                <a:latin typeface="Monotype Corsiva" pitchFamily="66" charset="0"/>
              </a:rPr>
              <a:t>одежды</a:t>
            </a:r>
            <a:endParaRPr lang="ru-RU" sz="2000" dirty="0"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4000504"/>
            <a:ext cx="3214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Против</a:t>
            </a:r>
            <a:r>
              <a:rPr lang="ru-RU" sz="2000" dirty="0">
                <a:latin typeface="Monotype Corsiva" pitchFamily="66" charset="0"/>
              </a:rPr>
              <a:t>: 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Лишает индивидуальности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Лишние расходы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Некрасивая</a:t>
            </a:r>
          </a:p>
          <a:p>
            <a:pPr lvl="0"/>
            <a:r>
              <a:rPr lang="ru-RU" sz="2000" dirty="0">
                <a:latin typeface="Monotype Corsiva" pitchFamily="66" charset="0"/>
              </a:rPr>
              <a:t>Неудобная</a:t>
            </a:r>
          </a:p>
          <a:p>
            <a:r>
              <a:rPr lang="ru-RU" sz="2000" dirty="0">
                <a:latin typeface="Monotype Corsiva" pitchFamily="66" charset="0"/>
              </a:rPr>
              <a:t>Однообразие надоедает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00042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Статистика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1500174"/>
            <a:ext cx="7929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Monotype Corsiva" pitchFamily="66" charset="0"/>
              </a:rPr>
              <a:t>По данным опроса ВЦИОМ, введение школьной формы поддерживают </a:t>
            </a:r>
            <a:r>
              <a:rPr lang="ru-RU" sz="2000" dirty="0" smtClean="0">
                <a:latin typeface="Monotype Corsiva" pitchFamily="66" charset="0"/>
              </a:rPr>
              <a:t>66% россиян, 17% против школьной формы и 10% просто не видят смысла в ведении школьной формы.</a:t>
            </a:r>
          </a:p>
          <a:p>
            <a:pPr algn="just"/>
            <a:r>
              <a:rPr lang="ru-RU" sz="2000" dirty="0" smtClean="0">
                <a:latin typeface="Monotype Corsiva" pitchFamily="66" charset="0"/>
              </a:rPr>
              <a:t>Нашей гимназией проводился опрос родителей про необходимые элементы школьной формы. Примерно 32% опрашиваемых не выбирали школьную форму, а голосовали за графу «другое», и 68% выбирали между разными элементами формы. По данным проведенного опроса среди учащихся 5, 8 и 10 классов 83% против школьной формы и 17% за. Чем меньше возраст учеников, тем больше процентов хотят школьную форму, старшеклассников меньше радует перспектива школьной формы. В </a:t>
            </a:r>
            <a:r>
              <a:rPr lang="ru-RU" sz="2000" dirty="0" err="1" smtClean="0">
                <a:latin typeface="Monotype Corsiva" pitchFamily="66" charset="0"/>
              </a:rPr>
              <a:t>онлайн-опросе</a:t>
            </a:r>
            <a:r>
              <a:rPr lang="ru-RU" sz="2000" dirty="0" smtClean="0">
                <a:latin typeface="Monotype Corsiva" pitchFamily="66" charset="0"/>
              </a:rPr>
              <a:t> </a:t>
            </a:r>
            <a:r>
              <a:rPr lang="ru-RU" sz="2000" dirty="0" err="1" smtClean="0">
                <a:latin typeface="Monotype Corsiva" pitchFamily="66" charset="0"/>
              </a:rPr>
              <a:t>в</a:t>
            </a:r>
            <a:r>
              <a:rPr lang="ru-RU" sz="2000" dirty="0" smtClean="0">
                <a:latin typeface="Monotype Corsiva" pitchFamily="66" charset="0"/>
              </a:rPr>
              <a:t> социальной сети «</a:t>
            </a:r>
            <a:r>
              <a:rPr lang="ru-RU" sz="2000" dirty="0" err="1" smtClean="0">
                <a:latin typeface="Monotype Corsiva" pitchFamily="66" charset="0"/>
              </a:rPr>
              <a:t>вКонтакте</a:t>
            </a:r>
            <a:r>
              <a:rPr lang="ru-RU" sz="2000" dirty="0" smtClean="0">
                <a:latin typeface="Monotype Corsiva" pitchFamily="66" charset="0"/>
              </a:rPr>
              <a:t>» только 8% за школьную форму, 77% против и 15% безразлична школьная форма.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roject.gym1505.ru/sites/default/files/styles/project-logo-page/public/project/proj-118/zh2.png?itok=Zjy-Hbk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00240"/>
            <a:ext cx="5584643" cy="421482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14414" y="714356"/>
            <a:ext cx="72866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Monotype Corsiva" pitchFamily="66" charset="0"/>
              </a:rPr>
              <a:t>Спасибо за внимание!</a:t>
            </a:r>
            <a:endParaRPr lang="ru-RU" sz="66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936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Anka</dc:creator>
  <cp:lastModifiedBy>Anka</cp:lastModifiedBy>
  <cp:revision>21</cp:revision>
  <dcterms:created xsi:type="dcterms:W3CDTF">2013-12-15T17:45:35Z</dcterms:created>
  <dcterms:modified xsi:type="dcterms:W3CDTF">2013-12-15T21:12:18Z</dcterms:modified>
</cp:coreProperties>
</file>