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>
        <p:scale>
          <a:sx n="76" d="100"/>
          <a:sy n="76" d="100"/>
        </p:scale>
        <p:origin x="-115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663300"/>
                </a:solidFill>
              </a:rPr>
              <a:t>Самые популярные </a:t>
            </a:r>
            <a:r>
              <a:rPr lang="ru-RU" dirty="0" smtClean="0">
                <a:solidFill>
                  <a:srgbClr val="663300"/>
                </a:solidFill>
              </a:rPr>
              <a:t>профессии</a:t>
            </a:r>
            <a:endParaRPr lang="ru-RU" dirty="0">
              <a:solidFill>
                <a:srgbClr val="6633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58278637864708E-4"/>
          <c:y val="0.15507785459735246"/>
          <c:w val="0.62947402270080488"/>
          <c:h val="0.819035433070866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Гимназисты хотят стать: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Экономист</c:v>
                </c:pt>
                <c:pt idx="1">
                  <c:v>Юрист</c:v>
                </c:pt>
                <c:pt idx="2">
                  <c:v>Врач</c:v>
                </c:pt>
                <c:pt idx="3">
                  <c:v>Кассир</c:v>
                </c:pt>
                <c:pt idx="4">
                  <c:v>Бизнесмен</c:v>
                </c:pt>
                <c:pt idx="5">
                  <c:v>Журналист</c:v>
                </c:pt>
                <c:pt idx="6">
                  <c:v>Архитектор, переводчик, актер, летчик, дизайнер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</c:v>
                </c:pt>
                <c:pt idx="1">
                  <c:v>24</c:v>
                </c:pt>
                <c:pt idx="2">
                  <c:v>17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959972476852688"/>
          <c:y val="0.13648541365774175"/>
          <c:w val="0.36860480982156252"/>
          <c:h val="0.7953633045402361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663300"/>
                </a:solidFill>
              </a:rPr>
              <a:t>Кем хотят стать гимназисты?</a:t>
            </a:r>
            <a:endParaRPr lang="ru-RU" dirty="0">
              <a:solidFill>
                <a:srgbClr val="663300"/>
              </a:solidFill>
            </a:endParaRPr>
          </a:p>
        </c:rich>
      </c:tx>
      <c:layout>
        <c:manualLayout>
          <c:xMode val="edge"/>
          <c:yMode val="edge"/>
          <c:x val="0.33872445783799221"/>
          <c:y val="1.76369292300855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1403157938591"/>
          <c:w val="0.69937561879823362"/>
          <c:h val="0.812141475021294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Программист</c:v>
                </c:pt>
                <c:pt idx="1">
                  <c:v>Переводчик</c:v>
                </c:pt>
                <c:pt idx="2">
                  <c:v>Актер</c:v>
                </c:pt>
                <c:pt idx="3">
                  <c:v>Певец</c:v>
                </c:pt>
                <c:pt idx="4">
                  <c:v>Летчик, дизайнер, художник, архитектор, астролог, археолог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24</c:v>
                </c:pt>
                <c:pt idx="2">
                  <c:v>16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330135057621114"/>
          <c:y val="0.21101556749850711"/>
          <c:w val="0.28669858984326352"/>
          <c:h val="0.6713554975373107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  <a:alpha val="82000"/>
              </a:schemeClr>
            </a:gs>
            <a:gs pos="83000">
              <a:schemeClr val="accent6">
                <a:lumMod val="74000"/>
                <a:lumOff val="26000"/>
                <a:alpha val="64000"/>
              </a:schemeClr>
            </a:gs>
            <a:gs pos="100000">
              <a:schemeClr val="accent6">
                <a:lumMod val="20000"/>
                <a:lumOff val="80000"/>
                <a:alpha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FD17-83AE-4004-A39C-3F3528EC5CE6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EB08-60D4-4BAE-9C13-DC4A9E161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7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203" y="1204297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«Возможности гимназистов по идентификации и последующему удовлетворению социальных потребностей общества»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005064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проектной группы:</a:t>
            </a:r>
          </a:p>
          <a:p>
            <a:r>
              <a:rPr lang="ru-RU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Войтенок Настя,</a:t>
            </a:r>
          </a:p>
          <a:p>
            <a:r>
              <a:rPr lang="ru-RU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 Маша,</a:t>
            </a:r>
            <a:endParaRPr lang="ru-RU" sz="2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Находнова Даша.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66" y="6372036"/>
            <a:ext cx="908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Декабрь,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2" y="188640"/>
            <a:ext cx="908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Гимназия 1505</a:t>
            </a:r>
          </a:p>
        </p:txBody>
      </p:sp>
    </p:spTree>
    <p:extLst>
      <p:ext uri="{BB962C8B-B14F-4D97-AF65-F5344CB8AC3E}">
        <p14:creationId xmlns:p14="http://schemas.microsoft.com/office/powerpoint/2010/main" val="2208835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с помощью «ящика пожеланий»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830" y="1700808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Затем мы провели опрос гимназического общества с помощью «ящика пожеланий», который повесили на входе в школу. Задавали тот же вопрос: «Что бы вы хотели изменить в гимназии?»</a:t>
            </a:r>
            <a:endParaRPr lang="ru-RU" b="1" dirty="0"/>
          </a:p>
          <a:p>
            <a:r>
              <a:rPr lang="ru-RU" i="1" dirty="0"/>
              <a:t>Из ответов мы составили рейтинг</a:t>
            </a:r>
            <a:r>
              <a:rPr lang="ru-RU" i="1" dirty="0" smtClean="0"/>
              <a:t>:</a:t>
            </a:r>
          </a:p>
          <a:p>
            <a:endParaRPr lang="ru-RU" dirty="0"/>
          </a:p>
          <a:p>
            <a:r>
              <a:rPr lang="ru-RU" dirty="0"/>
              <a:t>1)</a:t>
            </a:r>
            <a:r>
              <a:rPr lang="ru-RU" i="1" dirty="0"/>
              <a:t> </a:t>
            </a:r>
            <a:r>
              <a:rPr lang="ru-RU" dirty="0"/>
              <a:t>Установка шкафчиков для одежды;</a:t>
            </a:r>
          </a:p>
          <a:p>
            <a:r>
              <a:rPr lang="ru-RU" dirty="0"/>
              <a:t>2) Ликвидация камер слежения;</a:t>
            </a:r>
          </a:p>
          <a:p>
            <a:r>
              <a:rPr lang="ru-RU" dirty="0"/>
              <a:t>3) Уменьшение цен на еду в школе.</a:t>
            </a:r>
          </a:p>
          <a:p>
            <a:r>
              <a:rPr lang="ru-RU" i="1" dirty="0"/>
              <a:t>	</a:t>
            </a:r>
            <a:endParaRPr lang="ru-RU" dirty="0"/>
          </a:p>
          <a:p>
            <a:r>
              <a:rPr lang="ru-RU" b="1" i="1" dirty="0"/>
              <a:t>Из этого можно вывести следующие темы проектов:</a:t>
            </a:r>
            <a:endParaRPr lang="ru-RU" b="1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«Как может повлиять на учебу улучшение бытовых условий в гимназии?», «Наличие камер слежения в гимназии – польза или вред?»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00486"/>
            <a:ext cx="16589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484784"/>
            <a:ext cx="81369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</a:t>
            </a:r>
            <a:r>
              <a:rPr lang="ru-RU" b="1" i="1" dirty="0"/>
              <a:t>течении недели мы проводили наблюдения, с помощью них мы выявили следующие проблемы:</a:t>
            </a:r>
            <a:endParaRPr lang="ru-RU" b="1" dirty="0"/>
          </a:p>
          <a:p>
            <a:r>
              <a:rPr lang="ru-RU" dirty="0"/>
              <a:t> </a:t>
            </a:r>
          </a:p>
          <a:p>
            <a:r>
              <a:rPr lang="ru-RU" dirty="0"/>
              <a:t>1. Недостаток стаканчиков и кулеров. Гимназисты, после физкультуры очень хотят пить, а в подвале не всегда есть вода. Единственным местом на данный момент, где всегда есть вода в кулере и стаканчики – это кабинет географии.</a:t>
            </a:r>
          </a:p>
          <a:p>
            <a:r>
              <a:rPr lang="ru-RU" dirty="0"/>
              <a:t>2. Очередь в столовой. Практически всегда гимназисты не успевают поесть на своих переменах, из-за того что некоторые часто питаются не на своих переменах, а это не всегда отслеживается, и потому что в столовой обслуживание бывает не всегда быстрым, т.к. ребята  толкаются и пытаются протиснуться вперед, этим самым мешают работать Галине Юрьевне.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Из этого можно вывести </a:t>
            </a:r>
            <a:r>
              <a:rPr lang="ru-RU" b="1" i="1" dirty="0" smtClean="0"/>
              <a:t>следующую тему проекта:</a:t>
            </a:r>
            <a:endParaRPr lang="ru-RU" b="1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«Как сделать меньше очередь в столовой?»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93" y="4482739"/>
            <a:ext cx="1871663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73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по составлению и обработке опросов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18765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Исходя из проделанной работы, мы </a:t>
            </a:r>
            <a:r>
              <a:rPr lang="ru-RU" b="1" i="1" dirty="0" smtClean="0"/>
              <a:t>разработали </a:t>
            </a:r>
            <a:r>
              <a:rPr lang="ru-RU" b="1" i="1" dirty="0"/>
              <a:t>методику по составлению и обработке опросов:</a:t>
            </a:r>
            <a:endParaRPr lang="ru-RU" b="1" dirty="0"/>
          </a:p>
          <a:p>
            <a:endParaRPr lang="ru-RU" i="1" dirty="0" smtClean="0"/>
          </a:p>
          <a:p>
            <a:r>
              <a:rPr lang="ru-RU" i="1" dirty="0" smtClean="0"/>
              <a:t>1</a:t>
            </a:r>
            <a:r>
              <a:rPr lang="ru-RU" i="1" dirty="0"/>
              <a:t>. </a:t>
            </a:r>
            <a:r>
              <a:rPr lang="ru-RU" i="1" dirty="0" smtClean="0"/>
              <a:t>Вопрос</a:t>
            </a:r>
            <a:r>
              <a:rPr lang="ru-RU" i="1" dirty="0"/>
              <a:t>:</a:t>
            </a:r>
            <a:endParaRPr lang="ru-RU" dirty="0"/>
          </a:p>
          <a:p>
            <a:r>
              <a:rPr lang="ru-RU" i="1" dirty="0"/>
              <a:t>	</a:t>
            </a:r>
            <a:r>
              <a:rPr lang="ru-RU" dirty="0"/>
              <a:t>- нравится/не нравится</a:t>
            </a:r>
          </a:p>
          <a:p>
            <a:r>
              <a:rPr lang="ru-RU" dirty="0"/>
              <a:t>	- интересно/не интересно</a:t>
            </a:r>
          </a:p>
          <a:p>
            <a:r>
              <a:rPr lang="ru-RU" dirty="0"/>
              <a:t>	- конкретный вопрос, подразумевающий полный ответ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2. Ожидаемый ответ:</a:t>
            </a:r>
            <a:endParaRPr lang="ru-RU" dirty="0"/>
          </a:p>
          <a:p>
            <a:r>
              <a:rPr lang="ru-RU" i="1" dirty="0"/>
              <a:t>	</a:t>
            </a:r>
            <a:r>
              <a:rPr lang="ru-RU" dirty="0"/>
              <a:t>- да/нет/все равно</a:t>
            </a:r>
          </a:p>
          <a:p>
            <a:r>
              <a:rPr lang="ru-RU" dirty="0"/>
              <a:t>	- оценить по шкале от 1 до 10 </a:t>
            </a:r>
          </a:p>
          <a:p>
            <a:r>
              <a:rPr lang="ru-RU" dirty="0"/>
              <a:t>	- свободный</a:t>
            </a:r>
          </a:p>
          <a:p>
            <a:r>
              <a:rPr lang="ru-RU" dirty="0"/>
              <a:t>	- варианты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1109" y="151207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3. Пример:</a:t>
            </a:r>
            <a:endParaRPr lang="ru-RU" dirty="0"/>
          </a:p>
          <a:p>
            <a:r>
              <a:rPr lang="ru-RU" dirty="0"/>
              <a:t>Опрос на тему: «Кофейный автомат в школе»</a:t>
            </a:r>
          </a:p>
          <a:p>
            <a:pPr lvl="0"/>
            <a:r>
              <a:rPr lang="ru-RU" dirty="0"/>
              <a:t>Оцените ассортимент по шкале от 1 до 10</a:t>
            </a:r>
          </a:p>
          <a:p>
            <a:pPr lvl="0"/>
            <a:r>
              <a:rPr lang="ru-RU" dirty="0"/>
              <a:t>Ваше мнение о ценах в автомате (варианты)</a:t>
            </a:r>
          </a:p>
          <a:p>
            <a:r>
              <a:rPr lang="ru-RU" dirty="0"/>
              <a:t>- сильно завышены</a:t>
            </a:r>
          </a:p>
          <a:p>
            <a:r>
              <a:rPr lang="ru-RU" dirty="0"/>
              <a:t>- высокие</a:t>
            </a:r>
          </a:p>
          <a:p>
            <a:r>
              <a:rPr lang="ru-RU" dirty="0"/>
              <a:t>- средние</a:t>
            </a:r>
          </a:p>
          <a:p>
            <a:r>
              <a:rPr lang="ru-RU" dirty="0"/>
              <a:t>- низкие</a:t>
            </a:r>
          </a:p>
          <a:p>
            <a:r>
              <a:rPr lang="ru-RU" dirty="0"/>
              <a:t>- почти даром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4. Подсчет и результат</a:t>
            </a:r>
            <a:endParaRPr lang="ru-RU" dirty="0"/>
          </a:p>
          <a:p>
            <a:pPr lvl="0"/>
            <a:r>
              <a:rPr lang="ru-RU" dirty="0"/>
              <a:t>Результат опроса можно вынести в процентном соотношении или выделить наиболее популярный ответ (в зависимости от цели опроса);</a:t>
            </a:r>
          </a:p>
          <a:p>
            <a:r>
              <a:rPr lang="ru-RU" dirty="0"/>
              <a:t>Результат можно наглядно представить в виде таблицы или диаграммы.</a:t>
            </a:r>
          </a:p>
        </p:txBody>
      </p:sp>
    </p:spTree>
    <p:extLst>
      <p:ext uri="{BB962C8B-B14F-4D97-AF65-F5344CB8AC3E}">
        <p14:creationId xmlns:p14="http://schemas.microsoft.com/office/powerpoint/2010/main" val="319602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 «Самые популярные профессии»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Социальные проекты – это проекты не только на социальные темы, но и на темы востребованные гимназическим обществом. Поэтому мы решили провести опросы и выяснить какие профессии интересны гимназическому обществу.</a:t>
            </a:r>
          </a:p>
          <a:p>
            <a:r>
              <a:rPr lang="ru-RU" b="1" i="1" dirty="0" smtClean="0"/>
              <a:t>Сначала </a:t>
            </a:r>
            <a:r>
              <a:rPr lang="ru-RU" b="1" i="1" dirty="0"/>
              <a:t>мы провели опрос  5-х, </a:t>
            </a:r>
            <a:r>
              <a:rPr lang="ru-RU" b="1" i="1" dirty="0" smtClean="0"/>
              <a:t>6-х; 7-х </a:t>
            </a:r>
            <a:r>
              <a:rPr lang="ru-RU" b="1" i="1" dirty="0"/>
              <a:t>и 8-х классов и задавали им </a:t>
            </a:r>
            <a:r>
              <a:rPr lang="ru-RU" b="1" i="1" dirty="0" smtClean="0"/>
              <a:t>вопрос: </a:t>
            </a:r>
            <a:r>
              <a:rPr lang="ru-RU" b="1" i="1" dirty="0"/>
              <a:t>«Какая профессия на ваш взгляд самая популярная</a:t>
            </a:r>
            <a:r>
              <a:rPr lang="ru-RU" b="1" i="1" dirty="0" smtClean="0"/>
              <a:t>?»</a:t>
            </a:r>
            <a:endParaRPr lang="ru-RU" b="1" dirty="0"/>
          </a:p>
          <a:p>
            <a:r>
              <a:rPr lang="ru-RU" i="1" dirty="0"/>
              <a:t>Мы получили следующие результаты: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4161347"/>
              </p:ext>
            </p:extLst>
          </p:nvPr>
        </p:nvGraphicFramePr>
        <p:xfrm>
          <a:off x="683568" y="3068961"/>
          <a:ext cx="77048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323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 «Кем хотят стать гимназисты?»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08518363"/>
              </p:ext>
            </p:extLst>
          </p:nvPr>
        </p:nvGraphicFramePr>
        <p:xfrm>
          <a:off x="785931" y="2204864"/>
          <a:ext cx="757213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116362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Затем </a:t>
            </a:r>
            <a:r>
              <a:rPr lang="ru-RU" b="1" i="1" dirty="0"/>
              <a:t>мы провели опрос  5-х, 7-х и 8-х классов и задавали им вопрос: </a:t>
            </a:r>
            <a:r>
              <a:rPr lang="ru-RU" b="1" i="1" dirty="0" smtClean="0"/>
              <a:t>«Кем вы хотите стать в будущем?»</a:t>
            </a:r>
            <a:endParaRPr lang="ru-RU" b="1" dirty="0"/>
          </a:p>
          <a:p>
            <a:r>
              <a:rPr lang="ru-RU" i="1" dirty="0"/>
              <a:t>Мы получили следующие результаты: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46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</a:t>
            </a:r>
            <a:r>
              <a:rPr lang="ru-RU" dirty="0"/>
              <a:t>. В результате работы мы создали методику по составлению опросов и базу тем проектов. Мы надеемся, что полученную базу тем, кроме страницы нашего </a:t>
            </a:r>
            <a:r>
              <a:rPr lang="ru-RU" dirty="0" smtClean="0"/>
              <a:t>проекта </a:t>
            </a:r>
            <a:r>
              <a:rPr lang="ru-RU" dirty="0"/>
              <a:t>сможем выложить на сайте гимназии в общем </a:t>
            </a:r>
            <a:r>
              <a:rPr lang="ru-RU" dirty="0" smtClean="0"/>
              <a:t>доступе. </a:t>
            </a:r>
            <a:r>
              <a:rPr lang="ru-RU" dirty="0"/>
              <a:t>И еще мы планируем дополнять нашу базу тем по мере появления нового материала.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93819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</a:t>
            </a:r>
            <a:r>
              <a:rPr lang="ru-RU" dirty="0"/>
              <a:t> Мы сделали вывод о том, что для разных опросов необходимо составлять вопросы по разным принципам. Если мы хотим получить срез общественного мнения, вопрос не должен быть общим. А если у нас нет ответа, нужен вопрос, содержащий возможность свободного ответа. В нашем случае самые хорошие результаты дали опросы, содержащие в себе общие вопросы, подразумевающие свободный ответ, </a:t>
            </a:r>
            <a:r>
              <a:rPr lang="ru-RU" dirty="0" smtClean="0"/>
              <a:t>заданные </a:t>
            </a:r>
            <a:r>
              <a:rPr lang="ru-RU" dirty="0"/>
              <a:t>в рамках интервью, анкетирования и ящика пожеланий.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1368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</a:t>
            </a:r>
            <a:r>
              <a:rPr lang="ru-RU" dirty="0"/>
              <a:t> Кроме того для себя мы узнали мнение учеников, учителей и родителей о гимназии, и нам было очень приятно, что гимназическому обществу нравится гораздо больше позиций, чем наоборот.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63701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</a:t>
            </a:r>
            <a:r>
              <a:rPr lang="ru-RU" dirty="0"/>
              <a:t> Исходя из предыдущих пунктов, мы считаем, что достигли цели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17308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16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6339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663300"/>
                </a:solidFill>
              </a:rPr>
              <a:t>В гимназии очень много творческих людей. </a:t>
            </a:r>
            <a:r>
              <a:rPr lang="ru-RU" sz="2000" dirty="0">
                <a:solidFill>
                  <a:srgbClr val="663300"/>
                </a:solidFill>
              </a:rPr>
              <a:t>Но всегда сложно </a:t>
            </a:r>
            <a:r>
              <a:rPr lang="ru-RU" sz="2000" dirty="0" smtClean="0">
                <a:solidFill>
                  <a:srgbClr val="663300"/>
                </a:solidFill>
              </a:rPr>
              <a:t>выбрать </a:t>
            </a:r>
            <a:r>
              <a:rPr lang="ru-RU" sz="2000" dirty="0">
                <a:solidFill>
                  <a:srgbClr val="663300"/>
                </a:solidFill>
              </a:rPr>
              <a:t>тему проекта, которая была бы и актуальна, и могла бы проявить творческий потенциал участников этого проекта</a:t>
            </a:r>
            <a:r>
              <a:rPr lang="ru-RU" sz="2000" dirty="0" smtClean="0">
                <a:solidFill>
                  <a:srgbClr val="663300"/>
                </a:solidFill>
              </a:rPr>
              <a:t>. Мы, исходя из анализа потребностей и способов их удовлетворения, постарались выработать подходящие темы проектов.</a:t>
            </a:r>
            <a:endParaRPr lang="ru-RU" sz="2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7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663300"/>
                </a:solidFill>
              </a:rPr>
              <a:t>Выявить проблемы, идеи, пожелания гимназистов, составить на их основе базу тем, выбрать самый эффективный способ опросов.</a:t>
            </a:r>
          </a:p>
          <a:p>
            <a:pPr algn="just"/>
            <a:r>
              <a:rPr lang="ru-RU" sz="2000" dirty="0" smtClean="0">
                <a:solidFill>
                  <a:srgbClr val="663300"/>
                </a:solidFill>
              </a:rPr>
              <a:t>То есть мы хотим помочь гимназистам сделать их проекты более актуальными.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4338" name="Picture 2" descr="http://www.vep.ru/image/2012/images_5_2_jpg_800x600_autocrop_upscale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3169970" cy="2115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40" name="Picture 4" descr="http://www.msktreningi.ru/userfiles/File/news/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1944216" cy="3110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293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277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663300"/>
                </a:solidFill>
              </a:rPr>
              <a:t>1. Идентификация социальных потребностей гимназического общества разными способами (анкетирование, специальный ящик пожеланий, наблюдения, интервью)</a:t>
            </a:r>
          </a:p>
          <a:p>
            <a:pPr algn="just"/>
            <a:r>
              <a:rPr lang="ru-RU" sz="2000" dirty="0" smtClean="0">
                <a:solidFill>
                  <a:srgbClr val="663300"/>
                </a:solidFill>
              </a:rPr>
              <a:t>2. Анализ проделанной работы.</a:t>
            </a:r>
          </a:p>
          <a:p>
            <a:pPr algn="just"/>
            <a:r>
              <a:rPr lang="ru-RU" sz="2000" dirty="0">
                <a:solidFill>
                  <a:srgbClr val="663300"/>
                </a:solidFill>
              </a:rPr>
              <a:t>3</a:t>
            </a:r>
            <a:r>
              <a:rPr lang="ru-RU" sz="2000" dirty="0" smtClean="0">
                <a:solidFill>
                  <a:srgbClr val="663300"/>
                </a:solidFill>
              </a:rPr>
              <a:t>. Составление рекомендаций для проектной деятельности в гимназии (база тем, методика составления опросов)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13314" name="Picture 2" descr="http://3.bp.blogspot.com/-_i0T2PEKaBw/TZob_o5Sr9I/AAAAAAAACLo/-iROhZvV5MU/s1600/anketirovanie+Karnauk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42" y="4076405"/>
            <a:ext cx="1864759" cy="2048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http://truebornrecords.com/wp-content/uploads/2011/10/looking-glass-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854930"/>
            <a:ext cx="1871826" cy="124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8" name="Picture 6" descr="http://img0.liveinternet.ru/images/attach/c/4/78/719/78719590_Mikrof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100610"/>
            <a:ext cx="1872208" cy="1245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22" name="Picture 10" descr="http://cs540109.vk.me/c322931/v322931088/5b44/pY1N5_YjA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35189"/>
            <a:ext cx="1656184" cy="248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5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:\Users\1\Desktop\Я ГИМНАЗИСТКА, ЁУ\7 класс\Проект\Материалы\Реклама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r="1437" b="3591"/>
          <a:stretch/>
        </p:blipFill>
        <p:spPr bwMode="auto">
          <a:xfrm>
            <a:off x="1043608" y="1268760"/>
            <a:ext cx="7173739" cy="4948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13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Исследование:  «Как усовершенствовать гимназию?»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48958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7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36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  </a:t>
            </a:r>
            <a:r>
              <a:rPr lang="ru-RU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5-х и 8-х классов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9802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Мы </a:t>
            </a:r>
            <a:r>
              <a:rPr lang="ru-RU" b="1" i="1" dirty="0"/>
              <a:t>опросили 5-е и 8-е классы, задавая конкретные вопросы:</a:t>
            </a:r>
          </a:p>
          <a:p>
            <a:r>
              <a:rPr lang="ru-RU" dirty="0"/>
              <a:t>1) Нравится ли вам учиться в субботу?</a:t>
            </a:r>
          </a:p>
          <a:p>
            <a:r>
              <a:rPr lang="ru-RU" dirty="0" smtClean="0"/>
              <a:t>2</a:t>
            </a:r>
            <a:r>
              <a:rPr lang="ru-RU" dirty="0"/>
              <a:t>) Хотели бы вы что-нибудь изменить в интерьере 1-го этажа?</a:t>
            </a:r>
          </a:p>
          <a:p>
            <a:r>
              <a:rPr lang="ru-RU" dirty="0" smtClean="0"/>
              <a:t>3</a:t>
            </a:r>
            <a:r>
              <a:rPr lang="ru-RU" dirty="0"/>
              <a:t>) Какой урок вы хотели бы убрать из расписания?</a:t>
            </a:r>
          </a:p>
          <a:p>
            <a:r>
              <a:rPr lang="ru-RU" dirty="0"/>
              <a:t>4) Хотели бы вы такой предмет, как ритмика?</a:t>
            </a:r>
          </a:p>
          <a:p>
            <a:r>
              <a:rPr lang="ru-RU" dirty="0"/>
              <a:t>5) Устраивает ли вас гимназическая раздевалка?</a:t>
            </a:r>
          </a:p>
          <a:p>
            <a:r>
              <a:rPr lang="ru-RU" dirty="0"/>
              <a:t>6) Хотели бы вы, чтобы в гимназии проходили дополнительные занятия, какие?</a:t>
            </a:r>
          </a:p>
          <a:p>
            <a:endParaRPr lang="ru-RU" b="1" i="1" dirty="0" smtClean="0"/>
          </a:p>
          <a:p>
            <a:r>
              <a:rPr lang="ru-RU" b="1" i="1" dirty="0" smtClean="0"/>
              <a:t>Мы </a:t>
            </a:r>
            <a:r>
              <a:rPr lang="ru-RU" b="1" i="1" dirty="0"/>
              <a:t>получили следующие результаты:</a:t>
            </a:r>
          </a:p>
          <a:p>
            <a:r>
              <a:rPr lang="ru-RU" dirty="0" smtClean="0"/>
              <a:t>Не </a:t>
            </a:r>
            <a:r>
              <a:rPr lang="ru-RU" dirty="0" smtClean="0"/>
              <a:t>нравится </a:t>
            </a:r>
            <a:r>
              <a:rPr lang="ru-RU" dirty="0"/>
              <a:t>учиться в субботу – 99%, нравится – 1%</a:t>
            </a:r>
          </a:p>
          <a:p>
            <a:r>
              <a:rPr lang="ru-RU" dirty="0" smtClean="0"/>
              <a:t>Ничего </a:t>
            </a:r>
            <a:r>
              <a:rPr lang="ru-RU" dirty="0"/>
              <a:t>не хотят менять в интерьере 1-го этажа – 100%</a:t>
            </a:r>
          </a:p>
          <a:p>
            <a:r>
              <a:rPr lang="ru-RU" dirty="0" smtClean="0"/>
              <a:t>Ничего </a:t>
            </a:r>
            <a:r>
              <a:rPr lang="ru-RU" dirty="0"/>
              <a:t>не хотят убрать из расписания – 100%</a:t>
            </a:r>
          </a:p>
          <a:p>
            <a:r>
              <a:rPr lang="ru-RU" dirty="0" smtClean="0"/>
              <a:t>Не </a:t>
            </a:r>
            <a:r>
              <a:rPr lang="ru-RU" dirty="0"/>
              <a:t>хотят ритмику – 100%</a:t>
            </a:r>
          </a:p>
          <a:p>
            <a:r>
              <a:rPr lang="ru-RU" dirty="0" smtClean="0"/>
              <a:t>Устраивает </a:t>
            </a:r>
            <a:r>
              <a:rPr lang="ru-RU" dirty="0"/>
              <a:t>раздевалка – 98%, хотят место для оставления портфелей – 2%</a:t>
            </a:r>
          </a:p>
          <a:p>
            <a:r>
              <a:rPr lang="ru-RU" dirty="0" smtClean="0"/>
              <a:t>Не </a:t>
            </a:r>
            <a:r>
              <a:rPr lang="ru-RU" dirty="0"/>
              <a:t>хотят дополнительных занятий – 2%, хотят интеллектуальные кружки – 49%, хотят творческие кружки – 49</a:t>
            </a:r>
            <a:r>
              <a:rPr lang="ru-RU" dirty="0" smtClean="0"/>
              <a:t>%</a:t>
            </a:r>
          </a:p>
          <a:p>
            <a:r>
              <a:rPr lang="ru-RU" dirty="0" smtClean="0"/>
              <a:t>Ответы </a:t>
            </a:r>
            <a:r>
              <a:rPr lang="ru-RU" dirty="0"/>
              <a:t>5-го и 8-го классов почти совпали</a:t>
            </a:r>
          </a:p>
          <a:p>
            <a:endParaRPr lang="ru-RU" dirty="0"/>
          </a:p>
          <a:p>
            <a:r>
              <a:rPr lang="ru-RU" i="1" dirty="0" smtClean="0"/>
              <a:t>Из </a:t>
            </a:r>
            <a:r>
              <a:rPr lang="ru-RU" i="1" dirty="0"/>
              <a:t>этого очень сложно вывести темы для проектов</a:t>
            </a:r>
            <a:r>
              <a:rPr lang="ru-RU" i="1" dirty="0" smtClean="0"/>
              <a:t>. Мы поняли, что неправильно составили вопросы.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8653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1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 учителей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Мы провели интервью учителей и задавали им </a:t>
            </a:r>
            <a:r>
              <a:rPr lang="ru-RU" b="1" i="1" dirty="0" smtClean="0"/>
              <a:t>тот же вопрос: </a:t>
            </a:r>
            <a:r>
              <a:rPr lang="ru-RU" b="1" i="1" dirty="0"/>
              <a:t>«Что бы вы хотели изменить в гимназии?»</a:t>
            </a:r>
            <a:endParaRPr lang="ru-RU" b="1" dirty="0"/>
          </a:p>
          <a:p>
            <a:r>
              <a:rPr lang="ru-RU" i="1" dirty="0"/>
              <a:t>Из ответов мы составили рейтинг: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1)</a:t>
            </a:r>
            <a:r>
              <a:rPr lang="ru-RU" i="1" dirty="0"/>
              <a:t> </a:t>
            </a:r>
            <a:r>
              <a:rPr lang="ru-RU" dirty="0"/>
              <a:t>Повышение культурного уровня учеников (чтобы гимназисты здоровались со взрослыми, уважали их);</a:t>
            </a:r>
          </a:p>
          <a:p>
            <a:r>
              <a:rPr lang="ru-RU" dirty="0"/>
              <a:t>2) Уменьшение нагрузки без потери качества образования, деление на подгруппы;</a:t>
            </a:r>
          </a:p>
          <a:p>
            <a:r>
              <a:rPr lang="ru-RU" dirty="0"/>
              <a:t>3) Разумное ограничение использования гаджетов;</a:t>
            </a:r>
          </a:p>
          <a:p>
            <a:r>
              <a:rPr lang="ru-RU" dirty="0"/>
              <a:t>4) Расширение возможностей для реализации способностей детей;</a:t>
            </a:r>
          </a:p>
          <a:p>
            <a:r>
              <a:rPr lang="ru-RU" dirty="0"/>
              <a:t>5) Улучшение бытовых условий (еда, мебель, внешний вид помещений).</a:t>
            </a:r>
          </a:p>
          <a:p>
            <a:r>
              <a:rPr lang="ru-RU" dirty="0"/>
              <a:t> </a:t>
            </a:r>
          </a:p>
          <a:p>
            <a:r>
              <a:rPr lang="ru-RU" b="1" i="1" dirty="0"/>
              <a:t>Из этого можно вывести следующие темы проектов:</a:t>
            </a:r>
            <a:endParaRPr lang="ru-RU" b="1" dirty="0"/>
          </a:p>
          <a:p>
            <a:r>
              <a:rPr lang="ru-RU" i="1" dirty="0"/>
              <a:t> </a:t>
            </a:r>
            <a:endParaRPr lang="ru-RU" i="1" dirty="0" smtClean="0"/>
          </a:p>
          <a:p>
            <a:r>
              <a:rPr lang="ru-RU" dirty="0" smtClean="0"/>
              <a:t>«</a:t>
            </a:r>
            <a:r>
              <a:rPr lang="ru-RU" dirty="0"/>
              <a:t>Способы повышения культурного уровня гимназистов», «Вред использования гаджетов», «Как делать домашние задания быстро и качественно», «Организация кружка …», «Создание команды, украшающей гимназию к праздникам и мероприятиям»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09" y="5614988"/>
            <a:ext cx="1871663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6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 родителей</a:t>
            </a:r>
            <a:endParaRPr lang="ru-RU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52484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Мы провели интервью родителей и задавали им общий вопрос: «Что бы вы хотели изменить в гимназии?»</a:t>
            </a:r>
            <a:endParaRPr lang="ru-RU" b="1" dirty="0"/>
          </a:p>
          <a:p>
            <a:r>
              <a:rPr lang="ru-RU" i="1" dirty="0"/>
              <a:t>Из ответов мы составили рейтинг: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1) Обучение пять дней в неделю;</a:t>
            </a:r>
          </a:p>
          <a:p>
            <a:r>
              <a:rPr lang="ru-RU" dirty="0"/>
              <a:t>2) Уменьшение кол-ва учебников, которые надо носить в гимназию.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i="1" dirty="0"/>
              <a:t>Из этого можно вывести следующие темы проектов:</a:t>
            </a:r>
            <a:endParaRPr lang="ru-RU" b="1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«Создание кружка по подготовке домашних заданий в школе», «Как сделать легче школьный рюкзак</a:t>
            </a:r>
            <a:r>
              <a:rPr lang="ru-RU" dirty="0" smtClean="0"/>
              <a:t>?», «Использование планшетного компьютера в учебных целях»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96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848</Words>
  <Application>Microsoft Office PowerPoint</Application>
  <PresentationFormat>Экран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31</cp:revision>
  <dcterms:created xsi:type="dcterms:W3CDTF">2013-12-11T12:48:17Z</dcterms:created>
  <dcterms:modified xsi:type="dcterms:W3CDTF">2013-12-24T19:48:47Z</dcterms:modified>
</cp:coreProperties>
</file>